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0" r:id="rId2"/>
    <p:sldId id="291" r:id="rId3"/>
    <p:sldId id="322" r:id="rId4"/>
    <p:sldId id="321" r:id="rId5"/>
    <p:sldId id="325" r:id="rId6"/>
    <p:sldId id="326" r:id="rId7"/>
    <p:sldId id="307" r:id="rId8"/>
    <p:sldId id="294" r:id="rId9"/>
    <p:sldId id="313" r:id="rId10"/>
    <p:sldId id="308" r:id="rId11"/>
    <p:sldId id="316" r:id="rId12"/>
    <p:sldId id="317" r:id="rId13"/>
    <p:sldId id="295" r:id="rId14"/>
    <p:sldId id="310" r:id="rId15"/>
    <p:sldId id="298" r:id="rId16"/>
    <p:sldId id="299" r:id="rId17"/>
    <p:sldId id="300" r:id="rId18"/>
    <p:sldId id="318" r:id="rId19"/>
    <p:sldId id="323" r:id="rId20"/>
    <p:sldId id="324" r:id="rId21"/>
    <p:sldId id="327" r:id="rId22"/>
    <p:sldId id="319" r:id="rId23"/>
    <p:sldId id="305" r:id="rId24"/>
    <p:sldId id="304" r:id="rId25"/>
    <p:sldId id="320" r:id="rId26"/>
  </p:sldIdLst>
  <p:sldSz cx="9144000" cy="6858000" type="screen4x3"/>
  <p:notesSz cx="687546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B2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320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9402158063575"/>
          <c:y val="0.1188776841525218"/>
          <c:w val="0.49384259259259261"/>
          <c:h val="0.8811223158474782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Lbls>
            <c:dLbl>
              <c:idx val="1"/>
              <c:layout>
                <c:manualLayout>
                  <c:x val="1.0778189985867034E-2"/>
                  <c:y val="-7.1675769268278303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>
                        <a:solidFill>
                          <a:schemeClr val="bg1"/>
                        </a:solidFill>
                      </a:rPr>
                      <a:t>1.7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D6F-49D4-A71C-AF4C75E7AC61}"/>
                </c:ext>
              </c:extLst>
            </c:dLbl>
            <c:dLbl>
              <c:idx val="3"/>
              <c:layout>
                <c:manualLayout>
                  <c:x val="9.7742025035332122E-2"/>
                  <c:y val="-0.20997525009291099"/>
                </c:manualLayout>
              </c:layout>
              <c:tx>
                <c:rich>
                  <a:bodyPr/>
                  <a:lstStyle/>
                  <a:p>
                    <a:r>
                      <a:rPr lang="en-US" sz="2800" dirty="0" smtClean="0">
                        <a:solidFill>
                          <a:schemeClr val="bg1"/>
                        </a:solidFill>
                      </a:rPr>
                      <a:t>30.0</a:t>
                    </a:r>
                    <a:endParaRPr lang="en-US" sz="28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AD6F-49D4-A71C-AF4C75E7AC61}"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Rotary </c:v>
                </c:pt>
                <c:pt idx="1">
                  <c:v>Business</c:v>
                </c:pt>
                <c:pt idx="2">
                  <c:v>Govern</c:v>
                </c:pt>
                <c:pt idx="3">
                  <c:v>Public</c:v>
                </c:pt>
                <c:pt idx="4">
                  <c:v>VC-GU</c:v>
                </c:pt>
                <c:pt idx="5">
                  <c:v>Private Trust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532875</c:v>
                </c:pt>
                <c:pt idx="1">
                  <c:v>42000</c:v>
                </c:pt>
                <c:pt idx="2">
                  <c:v>550000</c:v>
                </c:pt>
                <c:pt idx="3">
                  <c:v>737002</c:v>
                </c:pt>
                <c:pt idx="4">
                  <c:v>381550</c:v>
                </c:pt>
                <c:pt idx="5">
                  <c:v>210000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D6F-49D4-A71C-AF4C75E7AC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Rotary </c:v>
                </c:pt>
                <c:pt idx="1">
                  <c:v>Business</c:v>
                </c:pt>
                <c:pt idx="2">
                  <c:v>Govern</c:v>
                </c:pt>
                <c:pt idx="3">
                  <c:v>Public</c:v>
                </c:pt>
                <c:pt idx="4">
                  <c:v>VC-GU</c:v>
                </c:pt>
                <c:pt idx="5">
                  <c:v>Private Trust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21.8</c:v>
                </c:pt>
                <c:pt idx="1">
                  <c:v>1.7</c:v>
                </c:pt>
                <c:pt idx="2">
                  <c:v>22.4</c:v>
                </c:pt>
                <c:pt idx="3">
                  <c:v>30</c:v>
                </c:pt>
                <c:pt idx="4">
                  <c:v>15.5</c:v>
                </c:pt>
                <c:pt idx="5">
                  <c:v>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D6F-49D4-A71C-AF4C75E7AC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</c:legendEntry>
      <c:layout/>
      <c:overlay val="0"/>
      <c:txPr>
        <a:bodyPr/>
        <a:lstStyle/>
        <a:p>
          <a:pPr>
            <a:defRPr sz="28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0.42308</cdr:x>
      <cdr:y>0.41995</cdr:y>
    </cdr:from>
    <cdr:to>
      <cdr:x>0.51923</cdr:x>
      <cdr:y>0.5295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52800" y="1752599"/>
          <a:ext cx="762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AU" sz="1100" dirty="0"/>
        </a:p>
      </cdr:txBody>
    </cdr:sp>
  </cdr:relSizeAnchor>
  <cdr:relSizeAnchor xmlns:cdr="http://schemas.openxmlformats.org/drawingml/2006/chartDrawing">
    <cdr:from>
      <cdr:x>0.39423</cdr:x>
      <cdr:y>0.3104</cdr:y>
    </cdr:from>
    <cdr:to>
      <cdr:x>0.5</cdr:x>
      <cdr:y>0.41995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24200" y="1295401"/>
          <a:ext cx="838200" cy="457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2800" dirty="0" smtClean="0">
              <a:solidFill>
                <a:schemeClr val="bg1"/>
              </a:solidFill>
            </a:rPr>
            <a:t>21.8</a:t>
          </a:r>
          <a:endParaRPr lang="en-AU" sz="2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0.40385</cdr:x>
      <cdr:y>0.6208</cdr:y>
    </cdr:from>
    <cdr:to>
      <cdr:x>0.51923</cdr:x>
      <cdr:y>0.8399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00400" y="259080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2800" dirty="0" smtClean="0">
              <a:solidFill>
                <a:schemeClr val="bg1"/>
              </a:solidFill>
            </a:rPr>
            <a:t>22.4</a:t>
          </a:r>
          <a:endParaRPr lang="en-AU" sz="2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0.18269</cdr:x>
      <cdr:y>0.38343</cdr:y>
    </cdr:from>
    <cdr:to>
      <cdr:x>0.25962</cdr:x>
      <cdr:y>0.51124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47800" y="1600200"/>
          <a:ext cx="609600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AU" sz="2800" dirty="0" smtClean="0">
              <a:solidFill>
                <a:schemeClr val="bg1"/>
              </a:solidFill>
            </a:rPr>
            <a:t>15.5</a:t>
          </a:r>
          <a:endParaRPr lang="en-AU" sz="2800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4881" y="0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/>
          <a:lstStyle>
            <a:lvl1pPr algn="r">
              <a:defRPr sz="1200"/>
            </a:lvl1pPr>
          </a:lstStyle>
          <a:p>
            <a:fld id="{994F0482-B5DE-458E-BD6C-223B25FC28B9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00556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4881" y="9500556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 anchor="b"/>
          <a:lstStyle>
            <a:lvl1pPr algn="r">
              <a:defRPr sz="1200"/>
            </a:lvl1pPr>
          </a:lstStyle>
          <a:p>
            <a:fld id="{6CE67FF4-73F5-42E8-B13B-1883C0460B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9525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881" y="0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/>
          <a:lstStyle>
            <a:lvl1pPr algn="r">
              <a:defRPr sz="1200"/>
            </a:lvl1pPr>
          </a:lstStyle>
          <a:p>
            <a:fld id="{B7907305-D066-4365-918B-5AD49468AF83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49300"/>
            <a:ext cx="4999037" cy="3751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4" tIns="45632" rIns="91264" bIns="45632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705" y="4751865"/>
            <a:ext cx="5500054" cy="4501514"/>
          </a:xfrm>
          <a:prstGeom prst="rect">
            <a:avLst/>
          </a:prstGeom>
        </p:spPr>
        <p:txBody>
          <a:bodyPr vert="horz" lIns="91264" tIns="45632" rIns="91264" bIns="456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00556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881" y="9500556"/>
            <a:ext cx="2978997" cy="500697"/>
          </a:xfrm>
          <a:prstGeom prst="rect">
            <a:avLst/>
          </a:prstGeom>
        </p:spPr>
        <p:txBody>
          <a:bodyPr vert="horz" lIns="91264" tIns="45632" rIns="91264" bIns="45632" rtlCol="0" anchor="b"/>
          <a:lstStyle>
            <a:lvl1pPr algn="r">
              <a:defRPr sz="1200"/>
            </a:lvl1pPr>
          </a:lstStyle>
          <a:p>
            <a:fld id="{913F8A79-538C-4CF9-85E7-FC2E0A014C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8104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3860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785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459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765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5096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370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94983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0286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028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028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674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529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028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5928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529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764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5529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3296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935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4972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F8A79-538C-4CF9-85E7-FC2E0A014C7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7299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25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963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659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 and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hite background with Griffith University logo">
            <a:extLst>
              <a:ext uri="{FF2B5EF4-FFF2-40B4-BE49-F238E27FC236}">
                <a16:creationId xmlns="" xmlns:a16="http://schemas.microsoft.com/office/drawing/2014/main" id="{BC014212-F778-6747-B177-EA0CFC4843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" y="1"/>
            <a:ext cx="9142853" cy="6857140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EA7538A5-0364-894E-B77A-60B4CECF07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27858" y="3133612"/>
            <a:ext cx="2922228" cy="282763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="" xmlns:a16="http://schemas.microsoft.com/office/drawing/2014/main" id="{D57F37F9-3A05-5E49-9758-067C5086E7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7858" y="607755"/>
            <a:ext cx="2922228" cy="245254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3D41CA62-9833-F545-9E3D-6D1688132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297581"/>
            <a:ext cx="5225143" cy="46636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>
              <a:lnSpc>
                <a:spcPct val="140000"/>
              </a:lnSpc>
              <a:spcBef>
                <a:spcPts val="0"/>
              </a:spcBef>
              <a:buFont typeface="Arial" charset="0"/>
              <a:buChar char="•"/>
              <a:defRPr b="0" i="0">
                <a:latin typeface="+mn-lt"/>
                <a:ea typeface="Arial" charset="0"/>
                <a:cs typeface="Arial" charset="0"/>
              </a:defRPr>
            </a:lvl1pPr>
            <a:lvl2pPr marL="800100" indent="-342900">
              <a:lnSpc>
                <a:spcPct val="140000"/>
              </a:lnSpc>
              <a:spcBef>
                <a:spcPts val="0"/>
              </a:spcBef>
              <a:buFont typeface="Arial" charset="0"/>
              <a:buChar char="•"/>
              <a:defRPr sz="2000" b="0" i="0">
                <a:latin typeface="+mn-lt"/>
                <a:ea typeface="Arial" charset="0"/>
                <a:cs typeface="Arial" charset="0"/>
              </a:defRPr>
            </a:lvl2pPr>
            <a:lvl3pPr marL="1257300" indent="-342900">
              <a:lnSpc>
                <a:spcPct val="140000"/>
              </a:lnSpc>
              <a:spcBef>
                <a:spcPts val="0"/>
              </a:spcBef>
              <a:buFont typeface="Arial" charset="0"/>
              <a:buChar char="•"/>
              <a:defRPr sz="2000" b="0" i="0">
                <a:latin typeface="+mn-lt"/>
                <a:ea typeface="Arial" charset="0"/>
                <a:cs typeface="Arial" charset="0"/>
              </a:defRPr>
            </a:lvl3pPr>
            <a:lvl4pPr marL="1714500" indent="-342900">
              <a:lnSpc>
                <a:spcPct val="140000"/>
              </a:lnSpc>
              <a:spcBef>
                <a:spcPts val="0"/>
              </a:spcBef>
              <a:buFont typeface="Arial" charset="0"/>
              <a:buChar char="•"/>
              <a:defRPr sz="2000" b="0" i="0">
                <a:latin typeface="+mn-lt"/>
                <a:ea typeface="Arial" charset="0"/>
                <a:cs typeface="Arial" charset="0"/>
              </a:defRPr>
            </a:lvl4pPr>
            <a:lvl5pPr marL="2171700" indent="-342900">
              <a:lnSpc>
                <a:spcPct val="140000"/>
              </a:lnSpc>
              <a:spcBef>
                <a:spcPts val="0"/>
              </a:spcBef>
              <a:buFont typeface="Arial" charset="0"/>
              <a:buChar char="•"/>
              <a:defRPr sz="2000" b="0" i="0">
                <a:latin typeface="+mn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  <a:p>
            <a:pPr lvl="0"/>
            <a:endParaRPr lang="en-AU" dirty="0"/>
          </a:p>
        </p:txBody>
      </p:sp>
      <p:sp>
        <p:nvSpPr>
          <p:cNvPr id="15" name="Title Placeholder 1">
            <a:extLst>
              <a:ext uri="{FF2B5EF4-FFF2-40B4-BE49-F238E27FC236}">
                <a16:creationId xmlns="" xmlns:a16="http://schemas.microsoft.com/office/drawing/2014/main" id="{F139CA14-2D75-3343-99C1-4ECB9952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607755"/>
            <a:ext cx="5225143" cy="46630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>
                <a:solidFill>
                  <a:srgbClr val="EC251D"/>
                </a:solidFill>
                <a:latin typeface="+mj-lt"/>
              </a:defRPr>
            </a:lvl1pPr>
          </a:lstStyle>
          <a:p>
            <a:r>
              <a:rPr lang="en-AU" dirty="0"/>
              <a:t>Click to edit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6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210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8863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091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0518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415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98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9852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tx2">
                <a:lumMod val="75000"/>
              </a:schemeClr>
            </a:gs>
            <a:gs pos="0">
              <a:schemeClr val="bg1"/>
            </a:gs>
            <a:gs pos="7000">
              <a:schemeClr val="tx2">
                <a:lumMod val="60000"/>
                <a:lumOff val="40000"/>
              </a:schemeClr>
            </a:gs>
            <a:gs pos="31000">
              <a:schemeClr val="accent1">
                <a:lumMod val="6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3F1FB-1CFC-4267-9A84-AF923D766186}" type="datetimeFigureOut">
              <a:rPr lang="en-AU" smtClean="0"/>
              <a:t>15/03/2023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9DBF0-F1CC-4EB6-993D-97CCAAB340C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4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jpg"/><Relationship Id="rId17" Type="http://schemas.openxmlformats.org/officeDocument/2006/relationships/image" Target="../media/image45.png"/><Relationship Id="rId2" Type="http://schemas.openxmlformats.org/officeDocument/2006/relationships/image" Target="../media/image30.jpg"/><Relationship Id="rId16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5" Type="http://schemas.openxmlformats.org/officeDocument/2006/relationships/image" Target="../media/image43.jp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Relationship Id="rId1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="" xmlns:a16="http://schemas.microsoft.com/office/drawing/2014/main" id="{E09C3805-4FC2-4BFC-97C3-F23B8E7CC850}"/>
              </a:ext>
            </a:extLst>
          </p:cNvPr>
          <p:cNvSpPr/>
          <p:nvPr/>
        </p:nvSpPr>
        <p:spPr>
          <a:xfrm>
            <a:off x="-76200" y="-38100"/>
            <a:ext cx="7620000" cy="6934200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1200" y="848772"/>
            <a:ext cx="4495800" cy="22860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Malaria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Vaccine </a:t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16748" y="4092484"/>
            <a:ext cx="4244703" cy="1714500"/>
          </a:xfrm>
        </p:spPr>
        <p:txBody>
          <a:bodyPr>
            <a:normAutofit/>
          </a:bodyPr>
          <a:lstStyle/>
          <a:p>
            <a:r>
              <a:rPr lang="en-AU" sz="2600" i="1" dirty="0">
                <a:solidFill>
                  <a:srgbClr val="FFFF00"/>
                </a:solidFill>
              </a:rPr>
              <a:t>Multi Club </a:t>
            </a:r>
          </a:p>
          <a:p>
            <a:r>
              <a:rPr lang="en-AU" sz="2600" i="1" dirty="0">
                <a:solidFill>
                  <a:srgbClr val="FFFF00"/>
                </a:solidFill>
              </a:rPr>
              <a:t>and </a:t>
            </a:r>
          </a:p>
          <a:p>
            <a:r>
              <a:rPr lang="en-AU" sz="2600" i="1" dirty="0">
                <a:solidFill>
                  <a:srgbClr val="FFFF00"/>
                </a:solidFill>
              </a:rPr>
              <a:t>District 9640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5" b="24527"/>
          <a:stretch/>
        </p:blipFill>
        <p:spPr>
          <a:xfrm>
            <a:off x="186989" y="2664237"/>
            <a:ext cx="4227809" cy="15295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0A02599-ED59-400D-9959-CC47D5E16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174216"/>
            <a:ext cx="2025024" cy="20717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E27C7ED1-077B-48AD-B643-CB54984CFB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92484"/>
            <a:ext cx="1653382" cy="27172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4EB9305-A71D-4B25-8D1A-5A6D8B83F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379962"/>
            <a:ext cx="2377199" cy="17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4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52600" y="-10329"/>
            <a:ext cx="7772400" cy="118733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		PHASE 1(b) TRIALS 2023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02129C-9CC0-43A8-AB4E-DD4A2C4C33B3}"/>
              </a:ext>
            </a:extLst>
          </p:cNvPr>
          <p:cNvSpPr/>
          <p:nvPr/>
        </p:nvSpPr>
        <p:spPr>
          <a:xfrm>
            <a:off x="685800" y="1889078"/>
            <a:ext cx="502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Human trial to test that the vaccine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Safe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739A91B2-9AF2-47FB-9D79-688302077635}"/>
              </a:ext>
            </a:extLst>
          </p:cNvPr>
          <p:cNvSpPr txBox="1">
            <a:spLocks/>
          </p:cNvSpPr>
          <p:nvPr/>
        </p:nvSpPr>
        <p:spPr>
          <a:xfrm>
            <a:off x="827368" y="1177004"/>
            <a:ext cx="8243388" cy="5755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rgbClr val="EAB2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420A6A-4B31-4D8B-A031-359106C86CA7}"/>
              </a:ext>
            </a:extLst>
          </p:cNvPr>
          <p:cNvSpPr/>
          <p:nvPr/>
        </p:nvSpPr>
        <p:spPr>
          <a:xfrm>
            <a:off x="616058" y="3922604"/>
            <a:ext cx="8153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en-AU" sz="2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This trial will be a platform for Phase 2 (b) efficacy trials possibly in an endemic country </a:t>
            </a:r>
          </a:p>
          <a:p>
            <a:endParaRPr lang="en-AU" sz="24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19FA6CF-9E68-4AAD-9F26-E2EA9F95D0EF}"/>
              </a:ext>
            </a:extLst>
          </p:cNvPr>
          <p:cNvSpPr/>
          <p:nvPr/>
        </p:nvSpPr>
        <p:spPr>
          <a:xfrm>
            <a:off x="616058" y="3241081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74650">
              <a:buFont typeface="Arial" panose="020B0604020202020204" pitchFamily="34" charset="0"/>
              <a:buChar char="•"/>
            </a:pPr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Activates the immune system      [n=40]</a:t>
            </a:r>
            <a:endParaRPr lang="en-AU" sz="2800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777B82-73AF-4FEA-9368-902DCA9BC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59243"/>
            <a:ext cx="2286000" cy="1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 smtClean="0">
                <a:solidFill>
                  <a:schemeClr val="bg1"/>
                </a:solidFill>
              </a:rPr>
              <a:t>OTHER MALARIA </a:t>
            </a:r>
            <a:r>
              <a:rPr lang="en-AU" sz="4000" dirty="0" smtClean="0">
                <a:solidFill>
                  <a:schemeClr val="bg1"/>
                </a:solidFill>
              </a:rPr>
              <a:t>VACCINES</a:t>
            </a:r>
            <a:r>
              <a:rPr lang="en-AU" dirty="0" smtClean="0">
                <a:solidFill>
                  <a:schemeClr val="bg1"/>
                </a:solidFill>
              </a:rPr>
              <a:t>:</a:t>
            </a:r>
            <a:r>
              <a:rPr lang="en-AU" dirty="0" smtClean="0">
                <a:solidFill>
                  <a:schemeClr val="bg1"/>
                </a:solidFill>
              </a:rPr>
              <a:t/>
            </a:r>
            <a:br>
              <a:rPr lang="en-AU" dirty="0" smtClean="0">
                <a:solidFill>
                  <a:schemeClr val="bg1"/>
                </a:solidFill>
              </a:rPr>
            </a:br>
            <a:r>
              <a:rPr lang="en-AU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Dr Stephen Hoffman [</a:t>
            </a:r>
            <a:r>
              <a:rPr lang="en-AU" sz="36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Sanaria</a:t>
            </a:r>
            <a:r>
              <a:rPr lang="en-AU" sz="3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, USA]</a:t>
            </a:r>
            <a:endParaRPr lang="en-AU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Attenuated </a:t>
            </a:r>
            <a:r>
              <a:rPr lang="en-AU" u="sng" dirty="0" smtClean="0">
                <a:solidFill>
                  <a:schemeClr val="bg1"/>
                </a:solidFill>
              </a:rPr>
              <a:t>whole</a:t>
            </a:r>
            <a:r>
              <a:rPr lang="en-AU" dirty="0" smtClean="0">
                <a:solidFill>
                  <a:schemeClr val="bg1"/>
                </a:solidFill>
              </a:rPr>
              <a:t> parasite vaccine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50-70% efficacy in Phase 2 trials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Planning for Phase 3 trials in Africa &amp; Europe</a:t>
            </a:r>
          </a:p>
          <a:p>
            <a:r>
              <a:rPr lang="en-AU" i="1" dirty="0" smtClean="0">
                <a:solidFill>
                  <a:schemeClr val="bg1"/>
                </a:solidFill>
              </a:rPr>
              <a:t>Large scale administration is problematic </a:t>
            </a:r>
            <a:r>
              <a:rPr lang="en-AU" sz="2400" i="1" dirty="0" smtClean="0">
                <a:solidFill>
                  <a:srgbClr val="FFFF00"/>
                </a:solidFill>
              </a:rPr>
              <a:t>(intravenous</a:t>
            </a:r>
            <a:r>
              <a:rPr lang="en-AU" sz="24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Cooperative venture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614" y="1600200"/>
            <a:ext cx="3048186" cy="4892586"/>
          </a:xfrm>
        </p:spPr>
      </p:pic>
    </p:spTree>
    <p:extLst>
      <p:ext uri="{BB962C8B-B14F-4D97-AF65-F5344CB8AC3E}">
        <p14:creationId xmlns:p14="http://schemas.microsoft.com/office/powerpoint/2010/main" val="19846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>
                <a:solidFill>
                  <a:schemeClr val="bg1"/>
                </a:solidFill>
              </a:rPr>
              <a:t>OTHER MALARIA </a:t>
            </a:r>
            <a:r>
              <a:rPr lang="en-AU" dirty="0" smtClean="0">
                <a:solidFill>
                  <a:schemeClr val="bg1"/>
                </a:solidFill>
              </a:rPr>
              <a:t>VACCINES:</a:t>
            </a:r>
            <a:r>
              <a:rPr lang="en-AU" dirty="0">
                <a:solidFill>
                  <a:schemeClr val="bg1"/>
                </a:solidFill>
              </a:rPr>
              <a:t/>
            </a:r>
            <a:br>
              <a:rPr lang="en-AU" dirty="0">
                <a:solidFill>
                  <a:schemeClr val="bg1"/>
                </a:solidFill>
              </a:rPr>
            </a:br>
            <a:r>
              <a:rPr lang="en-AU" sz="40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Professor Adrian Hill [Oxford, UK]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AU" dirty="0" smtClean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chemeClr val="bg1"/>
                </a:solidFill>
              </a:rPr>
              <a:t>Sub-unit vaccine, protein-based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78% efficacy in Phase 2 trials with 450 children in Burkina Faso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Planning Phase 3 trials in India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752600"/>
            <a:ext cx="3429000" cy="3429000"/>
          </a:xfrm>
        </p:spPr>
      </p:pic>
    </p:spTree>
    <p:extLst>
      <p:ext uri="{BB962C8B-B14F-4D97-AF65-F5344CB8AC3E}">
        <p14:creationId xmlns:p14="http://schemas.microsoft.com/office/powerpoint/2010/main" val="31537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843" y="-41991"/>
            <a:ext cx="7772400" cy="1187334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GOVERNOR GENERAL LAUNCH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00200" y="1093427"/>
            <a:ext cx="7071360" cy="609600"/>
          </a:xfrm>
        </p:spPr>
        <p:txBody>
          <a:bodyPr>
            <a:normAutofit/>
          </a:bodyPr>
          <a:lstStyle/>
          <a:p>
            <a:r>
              <a:rPr lang="en-AU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27 March 2017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5">
            <a:extLst>
              <a:ext uri="{FF2B5EF4-FFF2-40B4-BE49-F238E27FC236}">
                <a16:creationId xmlns="" xmlns:a16="http://schemas.microsoft.com/office/drawing/2014/main" id="{8C5F08AF-411A-416E-81C2-8C743E5B3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721420"/>
            <a:ext cx="6561867" cy="437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542" y="54598"/>
            <a:ext cx="7772400" cy="1187334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 FUNDING PROGRESS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138447"/>
            <a:ext cx="7071360" cy="609600"/>
          </a:xfrm>
        </p:spPr>
        <p:txBody>
          <a:bodyPr>
            <a:normAutofit fontScale="85000" lnSpcReduction="10000"/>
          </a:bodyPr>
          <a:lstStyle/>
          <a:p>
            <a:r>
              <a:rPr lang="en-A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How </a:t>
            </a:r>
            <a:r>
              <a:rPr lang="en-AU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is the Malaria Vaccine Project </a:t>
            </a:r>
            <a:r>
              <a:rPr lang="en-AU" sz="28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going?</a:t>
            </a:r>
            <a:endParaRPr lang="en-AU" sz="23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ADD5C00-78C6-4BFD-81E1-9CBA455940A5}"/>
              </a:ext>
            </a:extLst>
          </p:cNvPr>
          <p:cNvSpPr/>
          <p:nvPr/>
        </p:nvSpPr>
        <p:spPr>
          <a:xfrm>
            <a:off x="679342" y="3235914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en-AU" sz="2800" dirty="0" smtClean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Target</a:t>
            </a:r>
            <a:r>
              <a:rPr lang="en-AU" sz="2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:			</a:t>
            </a:r>
            <a:r>
              <a:rPr lang="en-AU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$3,000,000</a:t>
            </a:r>
            <a:endParaRPr lang="en-AU" sz="28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C1F9075-7847-4B4A-AFDE-63608AB5FCBA}"/>
              </a:ext>
            </a:extLst>
          </p:cNvPr>
          <p:cNvSpPr/>
          <p:nvPr/>
        </p:nvSpPr>
        <p:spPr>
          <a:xfrm>
            <a:off x="679342" y="3937089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en-AU" sz="2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Launch </a:t>
            </a:r>
            <a:r>
              <a:rPr lang="en-AU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Day:		$50,000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3F039B9-6E02-4E6E-ADB8-2D1879C6A326}"/>
              </a:ext>
            </a:extLst>
          </p:cNvPr>
          <p:cNvSpPr/>
          <p:nvPr/>
        </p:nvSpPr>
        <p:spPr>
          <a:xfrm>
            <a:off x="457199" y="4648200"/>
            <a:ext cx="78540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en-A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-  Feb 2023:</a:t>
            </a:r>
            <a:r>
              <a:rPr lang="en-AU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	</a:t>
            </a:r>
            <a:r>
              <a:rPr lang="en-AU" sz="28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     $2,450,000</a:t>
            </a:r>
            <a:endParaRPr lang="en-AU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6FB9DD9-D078-448A-AAFF-BDC50EC01B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"/>
          <a:stretch/>
        </p:blipFill>
        <p:spPr>
          <a:xfrm>
            <a:off x="914400" y="1729721"/>
            <a:ext cx="5943600" cy="15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0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6070"/>
            <a:ext cx="7772400" cy="1187334"/>
          </a:xfrm>
        </p:spPr>
        <p:txBody>
          <a:bodyPr/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ROTARY </a:t>
            </a:r>
            <a:r>
              <a:rPr lang="en-AU" dirty="0" smtClean="0">
                <a:solidFill>
                  <a:schemeClr val="bg1"/>
                </a:solidFill>
              </a:rPr>
              <a:t>LED </a:t>
            </a:r>
            <a:r>
              <a:rPr lang="en-AU" dirty="0">
                <a:solidFill>
                  <a:schemeClr val="bg1"/>
                </a:solidFill>
              </a:rPr>
              <a:t>THE WAY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3">
            <a:extLst>
              <a:ext uri="{FF2B5EF4-FFF2-40B4-BE49-F238E27FC236}">
                <a16:creationId xmlns="" xmlns:a16="http://schemas.microsoft.com/office/drawing/2014/main" id="{6B52072F-5BD6-4FAE-9D1B-B81D614ED2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9213226"/>
              </p:ext>
            </p:extLst>
          </p:nvPr>
        </p:nvGraphicFramePr>
        <p:xfrm>
          <a:off x="0" y="1905000"/>
          <a:ext cx="7924800" cy="4173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02873" y="3048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</a:rPr>
              <a:t>8.5</a:t>
            </a:r>
            <a:endParaRPr lang="en-A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400" y="0"/>
            <a:ext cx="8915400" cy="1187334"/>
          </a:xfrm>
        </p:spPr>
        <p:txBody>
          <a:bodyPr>
            <a:normAutofit/>
          </a:bodyPr>
          <a:lstStyle/>
          <a:p>
            <a:r>
              <a:rPr lang="en-AU" sz="4200" dirty="0" smtClean="0">
                <a:solidFill>
                  <a:schemeClr val="bg1"/>
                </a:solidFill>
              </a:rPr>
              <a:t>FEDERAL GOVERNMENT MATCH [2019]</a:t>
            </a:r>
            <a:endParaRPr lang="en-AU" sz="42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588" y="1165171"/>
            <a:ext cx="6400800" cy="609600"/>
          </a:xfrm>
        </p:spPr>
        <p:txBody>
          <a:bodyPr>
            <a:normAutofit/>
          </a:bodyPr>
          <a:lstStyle/>
          <a:p>
            <a:pPr algn="l"/>
            <a:r>
              <a:rPr lang="en-AU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$500,000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>
            <a:cxnSpLocks/>
          </p:cNvCxnSpPr>
          <p:nvPr/>
        </p:nvCxnSpPr>
        <p:spPr>
          <a:xfrm>
            <a:off x="685800" y="1066800"/>
            <a:ext cx="8077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03C22847-A878-4BBB-9D1C-FAA04FC4EA2E}"/>
              </a:ext>
            </a:extLst>
          </p:cNvPr>
          <p:cNvSpPr txBox="1">
            <a:spLocks/>
          </p:cNvSpPr>
          <p:nvPr/>
        </p:nvSpPr>
        <p:spPr>
          <a:xfrm>
            <a:off x="-76200" y="1949334"/>
            <a:ext cx="533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chemeClr val="bg1"/>
                </a:solidFill>
              </a:rPr>
              <a:t>Health Minister Greg Hunt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="" xmlns:a16="http://schemas.microsoft.com/office/drawing/2014/main" id="{5A23FB41-91A7-4A70-9896-0A655927A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3102"/>
          <a:stretch/>
        </p:blipFill>
        <p:spPr>
          <a:xfrm>
            <a:off x="649636" y="2632125"/>
            <a:ext cx="3736203" cy="2803863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="" xmlns:a16="http://schemas.microsoft.com/office/drawing/2014/main" id="{2DA4DFF4-C159-4D2E-AE1F-DE38FA80F08A}"/>
              </a:ext>
            </a:extLst>
          </p:cNvPr>
          <p:cNvSpPr txBox="1">
            <a:spLocks/>
          </p:cNvSpPr>
          <p:nvPr/>
        </p:nvSpPr>
        <p:spPr>
          <a:xfrm>
            <a:off x="4267200" y="1962804"/>
            <a:ext cx="5334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chemeClr val="bg1"/>
                </a:solidFill>
              </a:rPr>
              <a:t>Herald Sun (MEL)</a:t>
            </a:r>
          </a:p>
        </p:txBody>
      </p:sp>
      <p:pic>
        <p:nvPicPr>
          <p:cNvPr id="17" name="Picture 2" descr="C:\Users\Graham\Desktop\Herald Sun.jpg">
            <a:extLst>
              <a:ext uri="{FF2B5EF4-FFF2-40B4-BE49-F238E27FC236}">
                <a16:creationId xmlns="" xmlns:a16="http://schemas.microsoft.com/office/drawing/2014/main" id="{332326A6-55E4-4681-8D03-848BAA91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97" y="2628240"/>
            <a:ext cx="3736203" cy="280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ubtitle 2">
            <a:extLst>
              <a:ext uri="{FF2B5EF4-FFF2-40B4-BE49-F238E27FC236}">
                <a16:creationId xmlns="" xmlns:a16="http://schemas.microsoft.com/office/drawing/2014/main" id="{B06BA98F-1264-429E-8B2F-998917056176}"/>
              </a:ext>
            </a:extLst>
          </p:cNvPr>
          <p:cNvSpPr txBox="1">
            <a:spLocks/>
          </p:cNvSpPr>
          <p:nvPr/>
        </p:nvSpPr>
        <p:spPr>
          <a:xfrm>
            <a:off x="5052197" y="4724400"/>
            <a:ext cx="3736203" cy="705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300" dirty="0">
                <a:solidFill>
                  <a:schemeClr val="tx1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How Rotary sausage sizzles </a:t>
            </a:r>
            <a:r>
              <a:rPr lang="en-AU" sz="3300" dirty="0" smtClean="0">
                <a:solidFill>
                  <a:schemeClr val="tx1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are</a:t>
            </a:r>
          </a:p>
          <a:p>
            <a:r>
              <a:rPr lang="en-AU" sz="3300" dirty="0" smtClean="0">
                <a:solidFill>
                  <a:schemeClr val="tx1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 </a:t>
            </a:r>
            <a:r>
              <a:rPr lang="en-AU" sz="3300" dirty="0">
                <a:solidFill>
                  <a:schemeClr val="tx1"/>
                </a:solidFill>
                <a:highlight>
                  <a:srgbClr val="C0C0C0"/>
                </a:highlight>
                <a:latin typeface="Comic Sans MS" panose="030F0702030302020204" pitchFamily="66" charset="0"/>
              </a:rPr>
              <a:t>helping the fight to end malaria </a:t>
            </a:r>
          </a:p>
          <a:p>
            <a:endParaRPr lang="en-AU" dirty="0">
              <a:solidFill>
                <a:srgbClr val="EAB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2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757" y="0"/>
            <a:ext cx="8915400" cy="1187334"/>
          </a:xfrm>
        </p:spPr>
        <p:txBody>
          <a:bodyPr>
            <a:normAutofit/>
          </a:bodyPr>
          <a:lstStyle/>
          <a:p>
            <a:pPr algn="l"/>
            <a:r>
              <a:rPr lang="en-AU" sz="4200" dirty="0" smtClean="0">
                <a:solidFill>
                  <a:schemeClr val="bg1"/>
                </a:solidFill>
              </a:rPr>
              <a:t>    GREAT </a:t>
            </a:r>
            <a:r>
              <a:rPr lang="en-AU" sz="4200" dirty="0">
                <a:solidFill>
                  <a:schemeClr val="bg1"/>
                </a:solidFill>
              </a:rPr>
              <a:t>MEDIA COVERAGE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08" y="1078477"/>
            <a:ext cx="6400800" cy="609600"/>
          </a:xfrm>
        </p:spPr>
        <p:txBody>
          <a:bodyPr>
            <a:noAutofit/>
          </a:bodyPr>
          <a:lstStyle/>
          <a:p>
            <a:pPr algn="l"/>
            <a:endParaRPr lang="en-AU" sz="2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>
            <a:cxnSpLocks/>
          </p:cNvCxnSpPr>
          <p:nvPr/>
        </p:nvCxnSpPr>
        <p:spPr>
          <a:xfrm>
            <a:off x="649942" y="990600"/>
            <a:ext cx="8077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3">
            <a:extLst>
              <a:ext uri="{FF2B5EF4-FFF2-40B4-BE49-F238E27FC236}">
                <a16:creationId xmlns="" xmlns:a16="http://schemas.microsoft.com/office/drawing/2014/main" id="{97C16C2F-4E9E-4A78-A51E-4FECD04863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9"/>
          <a:stretch/>
        </p:blipFill>
        <p:spPr>
          <a:xfrm>
            <a:off x="615306" y="1018309"/>
            <a:ext cx="7140060" cy="466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81000" y="304800"/>
            <a:ext cx="8077200" cy="10668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 </a:t>
            </a:r>
            <a:r>
              <a:rPr lang="en-AU" dirty="0" smtClean="0">
                <a:solidFill>
                  <a:schemeClr val="bg1"/>
                </a:solidFill>
              </a:rPr>
              <a:t>FUNDRAISERS</a:t>
            </a:r>
            <a:endParaRPr lang="en-AU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8" y="1458190"/>
            <a:ext cx="3657600" cy="2743200"/>
          </a:xfrm>
        </p:spPr>
      </p:pic>
      <p:cxnSp>
        <p:nvCxnSpPr>
          <p:cNvPr id="8" name="Straight Arrow Connector 7"/>
          <p:cNvCxnSpPr/>
          <p:nvPr/>
        </p:nvCxnSpPr>
        <p:spPr>
          <a:xfrm>
            <a:off x="533400" y="1295400"/>
            <a:ext cx="8388000" cy="0"/>
          </a:xfrm>
          <a:prstGeom prst="straightConnector1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01390"/>
            <a:ext cx="3338945" cy="250420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48" y="1334370"/>
            <a:ext cx="4494452" cy="245484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44" y="3657600"/>
            <a:ext cx="2299855" cy="31796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789219"/>
            <a:ext cx="4065765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2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3"/>
            <a:ext cx="7772400" cy="1187334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GLOBAL GRANT: Postdoctoral Fellow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FD162057-7283-4A7F-8B35-3C2674CB8BED}"/>
              </a:ext>
            </a:extLst>
          </p:cNvPr>
          <p:cNvSpPr txBox="1">
            <a:spLocks/>
          </p:cNvSpPr>
          <p:nvPr/>
        </p:nvSpPr>
        <p:spPr>
          <a:xfrm>
            <a:off x="3238500" y="4222384"/>
            <a:ext cx="60579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458" y="3979945"/>
            <a:ext cx="179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078" y="1600199"/>
            <a:ext cx="77778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Global Grant: GG # 2342550</a:t>
            </a:r>
          </a:p>
          <a:p>
            <a:endParaRPr lang="en-AU" sz="2800" dirty="0" smtClean="0">
              <a:solidFill>
                <a:schemeClr val="bg1"/>
              </a:solidFill>
            </a:endParaRPr>
          </a:p>
          <a:p>
            <a:r>
              <a:rPr lang="en-AU" sz="2800" dirty="0" smtClean="0">
                <a:solidFill>
                  <a:srgbClr val="FFFF00"/>
                </a:solidFill>
              </a:rPr>
              <a:t>Host Sponsor: Rotary District 9640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 smtClean="0">
                <a:solidFill>
                  <a:srgbClr val="FFFF00"/>
                </a:solidFill>
              </a:rPr>
              <a:t>International Sponsor: Rotary Club </a:t>
            </a:r>
          </a:p>
          <a:p>
            <a:r>
              <a:rPr lang="en-AU" sz="2800" dirty="0" smtClean="0">
                <a:solidFill>
                  <a:srgbClr val="FFFF00"/>
                </a:solidFill>
              </a:rPr>
              <a:t>of Key Biscayne (District 6990)</a:t>
            </a:r>
          </a:p>
          <a:p>
            <a:endParaRPr lang="en-AU" sz="2800" dirty="0">
              <a:solidFill>
                <a:srgbClr val="FFFF00"/>
              </a:solidFill>
            </a:endParaRPr>
          </a:p>
          <a:p>
            <a:r>
              <a:rPr lang="en-AU" sz="2800" u="sng" dirty="0" smtClean="0">
                <a:solidFill>
                  <a:schemeClr val="bg1"/>
                </a:solidFill>
              </a:rPr>
              <a:t>Two-year Postdoctoral Scholarship</a:t>
            </a:r>
            <a:r>
              <a:rPr lang="en-AU" sz="2800" dirty="0" smtClean="0">
                <a:solidFill>
                  <a:schemeClr val="bg1"/>
                </a:solidFill>
              </a:rPr>
              <a:t>. The Global Grant will bring in AUD $140,000 and that will be fully matched by Griffith University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66" y="1431673"/>
            <a:ext cx="3149600" cy="25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842"/>
            <a:ext cx="7315200" cy="1187334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FFFF00"/>
                </a:solidFill>
              </a:rPr>
              <a:t>What</a:t>
            </a:r>
            <a:r>
              <a:rPr lang="en-AU" dirty="0"/>
              <a:t> </a:t>
            </a:r>
            <a:r>
              <a:rPr lang="en-AU" dirty="0">
                <a:solidFill>
                  <a:schemeClr val="bg1">
                    <a:lumMod val="85000"/>
                  </a:schemeClr>
                </a:solidFill>
              </a:rPr>
              <a:t>is malaria?</a:t>
            </a:r>
            <a:br>
              <a:rPr lang="en-AU" dirty="0">
                <a:solidFill>
                  <a:schemeClr val="bg1">
                    <a:lumMod val="85000"/>
                  </a:schemeClr>
                </a:solidFill>
              </a:rPr>
            </a:b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95969" y="1523999"/>
            <a:ext cx="5467969" cy="899613"/>
          </a:xfrm>
        </p:spPr>
        <p:txBody>
          <a:bodyPr>
            <a:normAutofit fontScale="25000" lnSpcReduction="20000"/>
          </a:bodyPr>
          <a:lstStyle/>
          <a:p>
            <a:r>
              <a:rPr lang="en-AU" sz="11200" dirty="0" smtClean="0">
                <a:solidFill>
                  <a:schemeClr val="bg1"/>
                </a:solidFill>
              </a:rPr>
              <a:t>        - A </a:t>
            </a:r>
            <a:r>
              <a:rPr lang="en-AU" sz="11200" dirty="0">
                <a:solidFill>
                  <a:schemeClr val="bg1"/>
                </a:solidFill>
              </a:rPr>
              <a:t>life-threatening infectious  </a:t>
            </a:r>
          </a:p>
          <a:p>
            <a:r>
              <a:rPr lang="en-AU" sz="11200" dirty="0" smtClean="0">
                <a:solidFill>
                  <a:schemeClr val="bg1"/>
                </a:solidFill>
              </a:rPr>
              <a:t>disease</a:t>
            </a:r>
          </a:p>
          <a:p>
            <a:endParaRPr lang="en-AU" sz="11200" dirty="0" smtClean="0">
              <a:solidFill>
                <a:schemeClr val="bg1"/>
              </a:solidFill>
            </a:endParaRPr>
          </a:p>
          <a:p>
            <a:endParaRPr lang="en-AU" sz="11200" dirty="0">
              <a:solidFill>
                <a:schemeClr val="bg1"/>
              </a:solidFill>
            </a:endParaRPr>
          </a:p>
          <a:p>
            <a:endParaRPr lang="en-AU" sz="11200" dirty="0" smtClean="0">
              <a:solidFill>
                <a:schemeClr val="bg1"/>
              </a:solidFill>
            </a:endParaRPr>
          </a:p>
          <a:p>
            <a:endParaRPr lang="en-AU" sz="11200" dirty="0">
              <a:solidFill>
                <a:schemeClr val="bg1"/>
              </a:solidFill>
            </a:endParaRPr>
          </a:p>
          <a:p>
            <a:endParaRPr lang="en-AU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3E35280-BD03-4270-98AF-FAF0BF5AFF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878101" y="1250588"/>
            <a:ext cx="3351499" cy="234605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756A9BD0-A8FC-4AE9-9ECA-BF037965BF0D}"/>
              </a:ext>
            </a:extLst>
          </p:cNvPr>
          <p:cNvSpPr txBox="1">
            <a:spLocks/>
          </p:cNvSpPr>
          <p:nvPr/>
        </p:nvSpPr>
        <p:spPr>
          <a:xfrm>
            <a:off x="139512" y="3429000"/>
            <a:ext cx="8242487" cy="263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dirty="0" smtClean="0">
              <a:solidFill>
                <a:srgbClr val="FFFF00"/>
              </a:solidFill>
            </a:endParaRPr>
          </a:p>
          <a:p>
            <a:pPr algn="l"/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A8474EB8-CB46-4F05-A251-1FC10DBD12E3}"/>
              </a:ext>
            </a:extLst>
          </p:cNvPr>
          <p:cNvSpPr txBox="1">
            <a:spLocks/>
          </p:cNvSpPr>
          <p:nvPr/>
        </p:nvSpPr>
        <p:spPr>
          <a:xfrm>
            <a:off x="-762000" y="2308356"/>
            <a:ext cx="6400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512" y="2613156"/>
            <a:ext cx="41212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-</a:t>
            </a:r>
            <a:r>
              <a:rPr lang="en-AU" sz="2800" dirty="0" smtClean="0">
                <a:solidFill>
                  <a:schemeClr val="bg1"/>
                </a:solidFill>
              </a:rPr>
              <a:t>Transmitted </a:t>
            </a:r>
            <a:r>
              <a:rPr lang="en-AU" sz="2800" dirty="0">
                <a:solidFill>
                  <a:schemeClr val="bg1"/>
                </a:solidFill>
              </a:rPr>
              <a:t>through the </a:t>
            </a:r>
            <a:r>
              <a:rPr lang="en-AU" sz="2800" dirty="0" smtClean="0">
                <a:solidFill>
                  <a:schemeClr val="bg1"/>
                </a:solidFill>
              </a:rPr>
              <a:t>bite of </a:t>
            </a:r>
            <a:r>
              <a:rPr lang="en-AU" sz="2800" dirty="0">
                <a:solidFill>
                  <a:schemeClr val="bg1"/>
                </a:solidFill>
              </a:rPr>
              <a:t>an infected female Anopheles </a:t>
            </a:r>
            <a:r>
              <a:rPr lang="en-AU" sz="2800" dirty="0" smtClean="0">
                <a:solidFill>
                  <a:schemeClr val="bg1"/>
                </a:solidFill>
              </a:rPr>
              <a:t> mosquito: Plasmodium parasite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495800"/>
            <a:ext cx="518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2800" dirty="0" smtClean="0">
              <a:solidFill>
                <a:schemeClr val="bg1"/>
              </a:solidFill>
            </a:endParaRPr>
          </a:p>
          <a:p>
            <a:r>
              <a:rPr lang="en-AU" sz="2800" dirty="0" smtClean="0">
                <a:solidFill>
                  <a:schemeClr val="bg1"/>
                </a:solidFill>
              </a:rPr>
              <a:t>-Eight different  malaria parasite species can infect humans. </a:t>
            </a:r>
            <a:r>
              <a:rPr lang="en-AU" sz="2800" dirty="0" smtClean="0">
                <a:solidFill>
                  <a:srgbClr val="FFC000"/>
                </a:solidFill>
              </a:rPr>
              <a:t>Plasmodium falciparum is the most deadly</a:t>
            </a:r>
            <a:endParaRPr lang="en-AU" sz="2800" dirty="0">
              <a:solidFill>
                <a:srgbClr val="FFC000"/>
              </a:solidFill>
            </a:endParaRPr>
          </a:p>
        </p:txBody>
      </p:sp>
      <p:pic>
        <p:nvPicPr>
          <p:cNvPr id="11" name="Picture 10" descr="Anopheles freeborni mosquito pumping blood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77" y="4554000"/>
            <a:ext cx="2655496" cy="230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90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3"/>
            <a:ext cx="7772400" cy="1187334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GLOBAL GRANT: Postdoctoral Fellow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FD162057-7283-4A7F-8B35-3C2674CB8BED}"/>
              </a:ext>
            </a:extLst>
          </p:cNvPr>
          <p:cNvSpPr txBox="1">
            <a:spLocks/>
          </p:cNvSpPr>
          <p:nvPr/>
        </p:nvSpPr>
        <p:spPr>
          <a:xfrm>
            <a:off x="3238500" y="4222384"/>
            <a:ext cx="60579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458" y="3979945"/>
            <a:ext cx="179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171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3"/>
            <a:ext cx="7772400" cy="1187334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GLOBAL GRANT: Budget &amp; Funding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FD162057-7283-4A7F-8B35-3C2674CB8BED}"/>
              </a:ext>
            </a:extLst>
          </p:cNvPr>
          <p:cNvSpPr txBox="1">
            <a:spLocks/>
          </p:cNvSpPr>
          <p:nvPr/>
        </p:nvSpPr>
        <p:spPr>
          <a:xfrm>
            <a:off x="3238500" y="4222384"/>
            <a:ext cx="60579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0458" y="3979945"/>
            <a:ext cx="179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4392" y="1447800"/>
            <a:ext cx="7309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00"/>
                </a:solidFill>
              </a:rPr>
              <a:t>Budget: </a:t>
            </a:r>
            <a:r>
              <a:rPr lang="en-AU" sz="2800" dirty="0" smtClean="0">
                <a:solidFill>
                  <a:schemeClr val="bg1"/>
                </a:solidFill>
              </a:rPr>
              <a:t>AUD $140,000.00</a:t>
            </a:r>
            <a:endParaRPr lang="en-AU" sz="28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362200"/>
            <a:ext cx="6781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rgbClr val="FFFF00"/>
                </a:solidFill>
              </a:rPr>
              <a:t>Funding [March 2023]:</a:t>
            </a:r>
          </a:p>
          <a:p>
            <a:endParaRPr lang="en-AU" sz="2800" dirty="0" smtClean="0">
              <a:solidFill>
                <a:srgbClr val="FFFF00"/>
              </a:solidFill>
            </a:endParaRPr>
          </a:p>
          <a:p>
            <a:r>
              <a:rPr lang="en-AU" sz="2800" dirty="0" smtClean="0">
                <a:solidFill>
                  <a:schemeClr val="bg1"/>
                </a:solidFill>
              </a:rPr>
              <a:t>DDF + TRF Matching:  AUD     $ 34,866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 smtClean="0">
                <a:solidFill>
                  <a:schemeClr val="bg1"/>
                </a:solidFill>
              </a:rPr>
              <a:t>Cash/Donations:           AUD   $  52,492.63</a:t>
            </a:r>
          </a:p>
          <a:p>
            <a:endParaRPr lang="en-AU" sz="2800" dirty="0">
              <a:solidFill>
                <a:schemeClr val="bg1"/>
              </a:solidFill>
            </a:endParaRPr>
          </a:p>
          <a:p>
            <a:r>
              <a:rPr lang="en-AU" sz="2800" dirty="0" smtClean="0">
                <a:solidFill>
                  <a:srgbClr val="FFFF00"/>
                </a:solidFill>
              </a:rPr>
              <a:t>Total:   </a:t>
            </a:r>
            <a:r>
              <a:rPr lang="en-AU" sz="2800" dirty="0" smtClean="0">
                <a:solidFill>
                  <a:schemeClr val="bg1"/>
                </a:solidFill>
              </a:rPr>
              <a:t>AUD $ 87,358.63      </a:t>
            </a:r>
            <a:r>
              <a:rPr lang="en-A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[63%]</a:t>
            </a:r>
            <a:r>
              <a:rPr lang="en-AU" sz="2800" dirty="0" smtClean="0">
                <a:solidFill>
                  <a:schemeClr val="bg1"/>
                </a:solidFill>
              </a:rPr>
              <a:t>                             </a:t>
            </a:r>
            <a:endParaRPr lang="en-A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C221428-DFBD-151F-EF97-79144F57165A}"/>
              </a:ext>
            </a:extLst>
          </p:cNvPr>
          <p:cNvSpPr txBox="1"/>
          <p:nvPr/>
        </p:nvSpPr>
        <p:spPr>
          <a:xfrm>
            <a:off x="307911" y="360783"/>
            <a:ext cx="814562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Jotia Medium" pitchFamily="2" charset="77"/>
                <a:cs typeface="Arial"/>
              </a:rPr>
              <a:t>POWER OF 15 WITH THE HORSEPOWER OF ROTARY</a:t>
            </a:r>
            <a:endParaRPr lang="en-US" sz="3200" b="1" dirty="0">
              <a:latin typeface="Jotia Medium" pitchFamily="2" charset="77"/>
              <a:cs typeface="Arial"/>
            </a:endParaRPr>
          </a:p>
        </p:txBody>
      </p:sp>
      <p:pic>
        <p:nvPicPr>
          <p:cNvPr id="8" name="Picture 7" descr="A person wearing glasses&#10;&#10;Description automatically generated with medium confidence">
            <a:extLst>
              <a:ext uri="{FF2B5EF4-FFF2-40B4-BE49-F238E27FC236}">
                <a16:creationId xmlns="" xmlns:a16="http://schemas.microsoft.com/office/drawing/2014/main" id="{E0D5B01B-5E49-BD75-DB8B-D3BDA0974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11" y="892534"/>
            <a:ext cx="1174381" cy="1563713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 with low confidence">
            <a:extLst>
              <a:ext uri="{FF2B5EF4-FFF2-40B4-BE49-F238E27FC236}">
                <a16:creationId xmlns="" xmlns:a16="http://schemas.microsoft.com/office/drawing/2014/main" id="{8518D874-B230-51EC-63A8-1D7C7D39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051" y="1016774"/>
            <a:ext cx="1109356" cy="1479141"/>
          </a:xfrm>
          <a:prstGeom prst="rect">
            <a:avLst/>
          </a:prstGeom>
        </p:spPr>
      </p:pic>
      <p:pic>
        <p:nvPicPr>
          <p:cNvPr id="12" name="Picture 11" descr="A picture containing person, outdoor&#10;&#10;Description automatically generated">
            <a:extLst>
              <a:ext uri="{FF2B5EF4-FFF2-40B4-BE49-F238E27FC236}">
                <a16:creationId xmlns="" xmlns:a16="http://schemas.microsoft.com/office/drawing/2014/main" id="{A0FF757A-8C19-7E10-1C7B-015681FF9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885" y="1016773"/>
            <a:ext cx="1081075" cy="1452437"/>
          </a:xfrm>
          <a:prstGeom prst="rect">
            <a:avLst/>
          </a:prstGeom>
        </p:spPr>
      </p:pic>
      <p:pic>
        <p:nvPicPr>
          <p:cNvPr id="14" name="Picture 13" descr="A person wearing glasses&#10;&#10;Description automatically generated with medium confidence">
            <a:extLst>
              <a:ext uri="{FF2B5EF4-FFF2-40B4-BE49-F238E27FC236}">
                <a16:creationId xmlns="" xmlns:a16="http://schemas.microsoft.com/office/drawing/2014/main" id="{F1BAC5AC-D150-F4F9-3EA9-5A5EAA160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083" y="1016774"/>
            <a:ext cx="1081075" cy="1441433"/>
          </a:xfrm>
          <a:prstGeom prst="rect">
            <a:avLst/>
          </a:prstGeom>
        </p:spPr>
      </p:pic>
      <p:pic>
        <p:nvPicPr>
          <p:cNvPr id="18" name="Picture 17" descr="A person wearing glasses&#10;&#10;Description automatically generated with low confidence">
            <a:extLst>
              <a:ext uri="{FF2B5EF4-FFF2-40B4-BE49-F238E27FC236}">
                <a16:creationId xmlns="" xmlns:a16="http://schemas.microsoft.com/office/drawing/2014/main" id="{0909AD09-F0ED-CE4A-B193-4F73F434A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657" y="925113"/>
            <a:ext cx="1158073" cy="1544097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 with low confidence">
            <a:extLst>
              <a:ext uri="{FF2B5EF4-FFF2-40B4-BE49-F238E27FC236}">
                <a16:creationId xmlns="" xmlns:a16="http://schemas.microsoft.com/office/drawing/2014/main" id="{6171FF23-48E1-4B30-7289-19584AACF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15" y="2966025"/>
            <a:ext cx="1079606" cy="1439475"/>
          </a:xfrm>
          <a:prstGeom prst="rect">
            <a:avLst/>
          </a:prstGeom>
        </p:spPr>
      </p:pic>
      <p:pic>
        <p:nvPicPr>
          <p:cNvPr id="22" name="Picture 21" descr="A picture containing person, indoor, person&#10;&#10;Description automatically generated">
            <a:extLst>
              <a:ext uri="{FF2B5EF4-FFF2-40B4-BE49-F238E27FC236}">
                <a16:creationId xmlns="" xmlns:a16="http://schemas.microsoft.com/office/drawing/2014/main" id="{305D8F68-969D-A0BC-4C75-EF985E853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464" y="2966026"/>
            <a:ext cx="1081075" cy="1441433"/>
          </a:xfrm>
          <a:prstGeom prst="rect">
            <a:avLst/>
          </a:prstGeom>
        </p:spPr>
      </p:pic>
      <p:pic>
        <p:nvPicPr>
          <p:cNvPr id="24" name="Picture 23" descr="A person smiling for the camera&#10;&#10;Description automatically generated with medium confidence">
            <a:extLst>
              <a:ext uri="{FF2B5EF4-FFF2-40B4-BE49-F238E27FC236}">
                <a16:creationId xmlns="" xmlns:a16="http://schemas.microsoft.com/office/drawing/2014/main" id="{973496A2-66C4-635A-C2E1-2C24903C6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6425" y="2966025"/>
            <a:ext cx="1180759" cy="1574346"/>
          </a:xfrm>
          <a:prstGeom prst="rect">
            <a:avLst/>
          </a:prstGeom>
        </p:spPr>
      </p:pic>
      <p:pic>
        <p:nvPicPr>
          <p:cNvPr id="28" name="Picture 27" descr="A person wearing glasses&#10;&#10;Description automatically generated with medium confidence">
            <a:extLst>
              <a:ext uri="{FF2B5EF4-FFF2-40B4-BE49-F238E27FC236}">
                <a16:creationId xmlns="" xmlns:a16="http://schemas.microsoft.com/office/drawing/2014/main" id="{81C18373-9674-891B-881B-A118840EA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7673" y="3005949"/>
            <a:ext cx="1079606" cy="1439475"/>
          </a:xfrm>
          <a:prstGeom prst="rect">
            <a:avLst/>
          </a:prstGeom>
        </p:spPr>
      </p:pic>
      <p:pic>
        <p:nvPicPr>
          <p:cNvPr id="30" name="Picture 29" descr="A person wearing glasses&#10;&#10;Description automatically generated with low confidence">
            <a:extLst>
              <a:ext uri="{FF2B5EF4-FFF2-40B4-BE49-F238E27FC236}">
                <a16:creationId xmlns="" xmlns:a16="http://schemas.microsoft.com/office/drawing/2014/main" id="{E604EE7D-397D-599E-4D6A-9550894768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5063" y="2907577"/>
            <a:ext cx="1162206" cy="1549608"/>
          </a:xfrm>
          <a:prstGeom prst="rect">
            <a:avLst/>
          </a:prstGeom>
        </p:spPr>
      </p:pic>
      <p:pic>
        <p:nvPicPr>
          <p:cNvPr id="34" name="Picture 33" descr="A person in a pink shirt&#10;&#10;Description automatically generated with low confidence">
            <a:extLst>
              <a:ext uri="{FF2B5EF4-FFF2-40B4-BE49-F238E27FC236}">
                <a16:creationId xmlns="" xmlns:a16="http://schemas.microsoft.com/office/drawing/2014/main" id="{C34E709A-A205-FC81-7CB1-D0D79848DD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6719" y="945558"/>
            <a:ext cx="1133017" cy="15106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3330661-8DA6-1DB2-6E7A-6E55A5791D14}"/>
              </a:ext>
            </a:extLst>
          </p:cNvPr>
          <p:cNvSpPr txBox="1"/>
          <p:nvPr/>
        </p:nvSpPr>
        <p:spPr>
          <a:xfrm>
            <a:off x="183449" y="247775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PDG Graham Jones AM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0FFD62E-7E7A-06B8-B778-1E8E7BC5E4B4}"/>
              </a:ext>
            </a:extLst>
          </p:cNvPr>
          <p:cNvSpPr txBox="1"/>
          <p:nvPr/>
        </p:nvSpPr>
        <p:spPr>
          <a:xfrm>
            <a:off x="1606017" y="247775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Neil Jones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29FB7A5-4CC7-0334-ED50-E1A7E406900B}"/>
              </a:ext>
            </a:extLst>
          </p:cNvPr>
          <p:cNvSpPr txBox="1"/>
          <p:nvPr/>
        </p:nvSpPr>
        <p:spPr>
          <a:xfrm>
            <a:off x="3028585" y="247775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Laraine Brennan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AD2260F-FF9F-84A1-7740-D901F8C3D30C}"/>
              </a:ext>
            </a:extLst>
          </p:cNvPr>
          <p:cNvSpPr txBox="1"/>
          <p:nvPr/>
        </p:nvSpPr>
        <p:spPr>
          <a:xfrm>
            <a:off x="4451153" y="247775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Gerard Brennan OAM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7E4B357-82CF-3B86-E557-F36DCCC7F48D}"/>
              </a:ext>
            </a:extLst>
          </p:cNvPr>
          <p:cNvSpPr txBox="1"/>
          <p:nvPr/>
        </p:nvSpPr>
        <p:spPr>
          <a:xfrm>
            <a:off x="5911177" y="247775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Hon Sam </a:t>
            </a:r>
            <a:r>
              <a:rPr lang="en-US" sz="1000" b="1" dirty="0" err="1">
                <a:latin typeface="FOUNDRYSTERLING-DEMI" panose="02000503040000020004" pitchFamily="2" charset="77"/>
                <a:cs typeface="Arial"/>
              </a:rPr>
              <a:t>Doumany</a:t>
            </a:r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 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A0CE672-16F6-4D79-D86E-9223347020F5}"/>
              </a:ext>
            </a:extLst>
          </p:cNvPr>
          <p:cNvSpPr txBox="1"/>
          <p:nvPr/>
        </p:nvSpPr>
        <p:spPr>
          <a:xfrm>
            <a:off x="7326091" y="2495915"/>
            <a:ext cx="1515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PDG Sandy </a:t>
            </a:r>
            <a:r>
              <a:rPr lang="en-US" sz="1000" b="1" dirty="0" err="1">
                <a:latin typeface="FOUNDRYSTERLING-DEMI" panose="02000503040000020004" pitchFamily="2" charset="77"/>
                <a:cs typeface="Arial"/>
              </a:rPr>
              <a:t>Doumany</a:t>
            </a:r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 OAM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1A129F7-5AED-41C4-1D49-2470A1CC75AB}"/>
              </a:ext>
            </a:extLst>
          </p:cNvPr>
          <p:cNvSpPr txBox="1"/>
          <p:nvPr/>
        </p:nvSpPr>
        <p:spPr>
          <a:xfrm>
            <a:off x="183449" y="4417261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Teresa Dawson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AF15590-3EC8-8C6E-5520-1987A41DB983}"/>
              </a:ext>
            </a:extLst>
          </p:cNvPr>
          <p:cNvSpPr txBox="1"/>
          <p:nvPr/>
        </p:nvSpPr>
        <p:spPr>
          <a:xfrm>
            <a:off x="1606017" y="4417261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Karin </a:t>
            </a:r>
            <a:r>
              <a:rPr lang="en-US" sz="1000" b="1" dirty="0" err="1">
                <a:latin typeface="FOUNDRYSTERLING-DEMI" panose="02000503040000020004" pitchFamily="2" charset="77"/>
                <a:cs typeface="Arial"/>
              </a:rPr>
              <a:t>Kolenko</a:t>
            </a:r>
            <a:endParaRPr lang="en-US" sz="1000" b="1" dirty="0">
              <a:latin typeface="FOUNDRYSTERLING-DEMI" panose="02000503040000020004" pitchFamily="2" charset="77"/>
              <a:cs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29172200-EAC0-D195-153C-ACB8804ED999}"/>
              </a:ext>
            </a:extLst>
          </p:cNvPr>
          <p:cNvSpPr txBox="1"/>
          <p:nvPr/>
        </p:nvSpPr>
        <p:spPr>
          <a:xfrm>
            <a:off x="3028585" y="4417261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Mervyn Powell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B7918D8-FF3E-10FA-51B7-BA74E068BDD0}"/>
              </a:ext>
            </a:extLst>
          </p:cNvPr>
          <p:cNvSpPr txBox="1"/>
          <p:nvPr/>
        </p:nvSpPr>
        <p:spPr>
          <a:xfrm>
            <a:off x="4451153" y="4417261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PDG Ross Smith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815585EC-D00E-6EFE-9943-7D76CD4899C4}"/>
              </a:ext>
            </a:extLst>
          </p:cNvPr>
          <p:cNvSpPr txBox="1"/>
          <p:nvPr/>
        </p:nvSpPr>
        <p:spPr>
          <a:xfrm>
            <a:off x="5911177" y="445718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PDG Dai Mason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B59E2797-0A49-B664-4741-09594FA9F1C2}"/>
              </a:ext>
            </a:extLst>
          </p:cNvPr>
          <p:cNvSpPr txBox="1"/>
          <p:nvPr/>
        </p:nvSpPr>
        <p:spPr>
          <a:xfrm>
            <a:off x="7326091" y="4475345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Bruce Howlett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="" xmlns:a16="http://schemas.microsoft.com/office/drawing/2014/main" id="{80985A2B-2AF7-0B04-C0D6-FEF16395EC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5179" y="2966025"/>
            <a:ext cx="1079606" cy="1439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03415BF-F25C-BBD1-0060-571D8ADE2368}"/>
              </a:ext>
            </a:extLst>
          </p:cNvPr>
          <p:cNvSpPr txBox="1"/>
          <p:nvPr/>
        </p:nvSpPr>
        <p:spPr>
          <a:xfrm>
            <a:off x="183449" y="6308982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Prof Michael Good AO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7132B1B-DF26-768A-513E-E6ACF066B60F}"/>
              </a:ext>
            </a:extLst>
          </p:cNvPr>
          <p:cNvSpPr txBox="1"/>
          <p:nvPr/>
        </p:nvSpPr>
        <p:spPr>
          <a:xfrm>
            <a:off x="1606017" y="6308982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Dr Danielle </a:t>
            </a:r>
            <a:r>
              <a:rPr lang="en-US" sz="1000" b="1" dirty="0" err="1">
                <a:latin typeface="FOUNDRYSTERLING-DEMI" panose="02000503040000020004" pitchFamily="2" charset="77"/>
                <a:cs typeface="Arial"/>
              </a:rPr>
              <a:t>Stanisic</a:t>
            </a:r>
            <a:endParaRPr lang="en-US" sz="1000" b="1" dirty="0">
              <a:latin typeface="FOUNDRYSTERLING-DEMI" panose="02000503040000020004" pitchFamily="2" charset="77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4FC4EB1-18ED-011E-26BB-D7073A1553A6}"/>
              </a:ext>
            </a:extLst>
          </p:cNvPr>
          <p:cNvSpPr txBox="1"/>
          <p:nvPr/>
        </p:nvSpPr>
        <p:spPr>
          <a:xfrm>
            <a:off x="3028585" y="6308982"/>
            <a:ext cx="15151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FOUNDRYSTERLING-DEMI" panose="02000503040000020004" pitchFamily="2" charset="77"/>
                <a:cs typeface="Arial"/>
              </a:rPr>
              <a:t>Nina Kristensen</a:t>
            </a:r>
          </a:p>
        </p:txBody>
      </p:sp>
      <p:pic>
        <p:nvPicPr>
          <p:cNvPr id="15" name="Picture 14" descr="A picture containing person, person&#10;&#10;Description automatically generated">
            <a:extLst>
              <a:ext uri="{FF2B5EF4-FFF2-40B4-BE49-F238E27FC236}">
                <a16:creationId xmlns="" xmlns:a16="http://schemas.microsoft.com/office/drawing/2014/main" id="{141D3073-8636-C5CB-14EF-16F29C3264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1215" y="4857747"/>
            <a:ext cx="1079606" cy="1439475"/>
          </a:xfrm>
          <a:prstGeom prst="rect">
            <a:avLst/>
          </a:prstGeom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="" xmlns:a16="http://schemas.microsoft.com/office/drawing/2014/main" id="{DA95034D-DACD-524B-A4CF-9F71F2FAC9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5868" y="4857747"/>
            <a:ext cx="1079606" cy="1439475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="" xmlns:a16="http://schemas.microsoft.com/office/drawing/2014/main" id="{FAE46C18-3DBB-59AE-08A7-9EDB0076EB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44267" y="4763840"/>
            <a:ext cx="1206886" cy="160918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5729669"/>
            <a:ext cx="1520683" cy="11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4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2"/>
            <a:ext cx="7772400" cy="1437715"/>
          </a:xfrm>
        </p:spPr>
        <p:txBody>
          <a:bodyPr>
            <a:normAutofit/>
          </a:bodyPr>
          <a:lstStyle/>
          <a:p>
            <a:r>
              <a:rPr lang="en-AU" sz="4000" dirty="0">
                <a:solidFill>
                  <a:schemeClr val="bg1"/>
                </a:solidFill>
              </a:rPr>
              <a:t> </a:t>
            </a:r>
            <a:r>
              <a:rPr lang="en-AU" sz="4000" dirty="0" smtClean="0">
                <a:solidFill>
                  <a:schemeClr val="bg1"/>
                </a:solidFill>
              </a:rPr>
              <a:t>0UR NATIONAL AMBASSADOR:     </a:t>
            </a:r>
            <a:r>
              <a:rPr lang="en-AU" sz="4000" dirty="0" smtClean="0">
                <a:solidFill>
                  <a:srgbClr val="FFFF00"/>
                </a:solidFill>
              </a:rPr>
              <a:t>MS ANNA BLIGH AC</a:t>
            </a:r>
            <a:endParaRPr lang="en-AU" sz="4000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2" y="5677594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3716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43051"/>
            <a:ext cx="6934202" cy="520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6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3"/>
            <a:ext cx="7772400" cy="1187334"/>
          </a:xfrm>
        </p:spPr>
        <p:txBody>
          <a:bodyPr/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HOW CAN YOU HELP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0" y="1773825"/>
            <a:ext cx="1562100" cy="1358864"/>
          </a:xfrm>
        </p:spPr>
        <p:txBody>
          <a:bodyPr>
            <a:normAutofit fontScale="85000" lnSpcReduction="20000"/>
          </a:bodyPr>
          <a:lstStyle/>
          <a:p>
            <a:r>
              <a:rPr lang="en-AU" b="1" dirty="0">
                <a:solidFill>
                  <a:srgbClr val="FFFF00"/>
                </a:solidFill>
              </a:rPr>
              <a:t>Visit </a:t>
            </a:r>
          </a:p>
          <a:p>
            <a:r>
              <a:rPr lang="en-AU" b="1" dirty="0">
                <a:solidFill>
                  <a:srgbClr val="FFFF00"/>
                </a:solidFill>
              </a:rPr>
              <a:t>our </a:t>
            </a:r>
          </a:p>
          <a:p>
            <a:r>
              <a:rPr lang="en-AU" b="1" dirty="0">
                <a:solidFill>
                  <a:srgbClr val="FFFF00"/>
                </a:solidFill>
              </a:rPr>
              <a:t>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FD162057-7283-4A7F-8B35-3C2674CB8BED}"/>
              </a:ext>
            </a:extLst>
          </p:cNvPr>
          <p:cNvSpPr txBox="1">
            <a:spLocks/>
          </p:cNvSpPr>
          <p:nvPr/>
        </p:nvSpPr>
        <p:spPr>
          <a:xfrm>
            <a:off x="3238500" y="4222384"/>
            <a:ext cx="60579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3600" b="1" dirty="0">
                <a:solidFill>
                  <a:srgbClr val="FFFF00"/>
                </a:solidFill>
              </a:rPr>
              <a:t>GOOGLE: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25CB730F-9A38-4657-91CA-73695D7D9C6A}"/>
              </a:ext>
            </a:extLst>
          </p:cNvPr>
          <p:cNvSpPr/>
          <p:nvPr/>
        </p:nvSpPr>
        <p:spPr>
          <a:xfrm>
            <a:off x="3790950" y="3142347"/>
            <a:ext cx="457200" cy="915634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6A71936-EFAA-4814-94FB-EE5F5C4B1A0E}"/>
              </a:ext>
            </a:extLst>
          </p:cNvPr>
          <p:cNvSpPr/>
          <p:nvPr/>
        </p:nvSpPr>
        <p:spPr>
          <a:xfrm>
            <a:off x="2124710" y="4750165"/>
            <a:ext cx="4246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u="sng" dirty="0">
                <a:solidFill>
                  <a:srgbClr val="FFFF00"/>
                </a:solidFill>
              </a:rPr>
              <a:t>malariavaccineproject.com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9BCDC1F-0C62-40A5-BC85-23DF4CB01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43" y="1213377"/>
            <a:ext cx="3688757" cy="2766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A79AF4D-C839-43BC-A528-D59A91B3E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41545"/>
            <a:ext cx="2182153" cy="2964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322D217-7F2D-44EF-AA7A-F442FFE7A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955462"/>
            <a:ext cx="1117600" cy="815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0458" y="3979945"/>
            <a:ext cx="179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   GO BENJI !</a:t>
            </a:r>
          </a:p>
        </p:txBody>
      </p:sp>
    </p:spTree>
    <p:extLst>
      <p:ext uri="{BB962C8B-B14F-4D97-AF65-F5344CB8AC3E}">
        <p14:creationId xmlns:p14="http://schemas.microsoft.com/office/powerpoint/2010/main" val="239592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3"/>
            <a:ext cx="7772400" cy="1187334"/>
          </a:xfrm>
        </p:spPr>
        <p:txBody>
          <a:bodyPr>
            <a:normAutofit/>
          </a:bodyPr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MALARIA LIFE CYCLE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3">
            <a:extLst>
              <a:ext uri="{FF2B5EF4-FFF2-40B4-BE49-F238E27FC236}">
                <a16:creationId xmlns="" xmlns:a16="http://schemas.microsoft.com/office/drawing/2014/main" id="{DD71831E-DBD4-4F30-BD9E-4EAB6C059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83866"/>
            <a:ext cx="6596743" cy="528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05000" y="43842"/>
            <a:ext cx="8763000" cy="1187334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			SYMPTOMS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895969" y="1464966"/>
            <a:ext cx="6400800" cy="843390"/>
          </a:xfrm>
        </p:spPr>
        <p:txBody>
          <a:bodyPr>
            <a:no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             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38FD298-86BD-429A-AC30-AC85C1C72509}"/>
              </a:ext>
            </a:extLst>
          </p:cNvPr>
          <p:cNvSpPr/>
          <p:nvPr/>
        </p:nvSpPr>
        <p:spPr>
          <a:xfrm>
            <a:off x="139513" y="5235208"/>
            <a:ext cx="7175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A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/>
            </a:r>
            <a:br>
              <a:rPr lang="en-AU" sz="24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endParaRPr lang="en-A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xmlns="" id="{756A9BD0-A8FC-4AE9-9ECA-BF037965BF0D}"/>
              </a:ext>
            </a:extLst>
          </p:cNvPr>
          <p:cNvSpPr txBox="1">
            <a:spLocks/>
          </p:cNvSpPr>
          <p:nvPr/>
        </p:nvSpPr>
        <p:spPr>
          <a:xfrm>
            <a:off x="0" y="1371600"/>
            <a:ext cx="5410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chemeClr val="bg1"/>
              </a:solidFill>
            </a:endParaRPr>
          </a:p>
          <a:p>
            <a:r>
              <a:rPr lang="en-AU" dirty="0" smtClean="0">
                <a:solidFill>
                  <a:srgbClr val="FFFF00"/>
                </a:solidFill>
              </a:rPr>
              <a:t>Fever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   Fatigue, </a:t>
            </a:r>
          </a:p>
          <a:p>
            <a:r>
              <a:rPr lang="en-AU" dirty="0">
                <a:solidFill>
                  <a:srgbClr val="FFFF00"/>
                </a:solidFill>
              </a:rPr>
              <a:t> </a:t>
            </a:r>
            <a:r>
              <a:rPr lang="en-AU" dirty="0" smtClean="0">
                <a:solidFill>
                  <a:srgbClr val="FFFF00"/>
                </a:solidFill>
              </a:rPr>
              <a:t>  Nausea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Coma 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  Liver, Kidney, Spleen, </a:t>
            </a:r>
            <a:r>
              <a:rPr lang="en-A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Placenta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Brain</a:t>
            </a:r>
          </a:p>
          <a:p>
            <a:r>
              <a:rPr lang="en-AU" dirty="0" smtClean="0">
                <a:solidFill>
                  <a:srgbClr val="FFFF00"/>
                </a:solidFill>
              </a:rPr>
              <a:t>Death</a:t>
            </a:r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A8474EB8-CB46-4F05-A251-1FC10DBD12E3}"/>
              </a:ext>
            </a:extLst>
          </p:cNvPr>
          <p:cNvSpPr txBox="1">
            <a:spLocks/>
          </p:cNvSpPr>
          <p:nvPr/>
        </p:nvSpPr>
        <p:spPr>
          <a:xfrm>
            <a:off x="-762000" y="2308356"/>
            <a:ext cx="6400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1"/>
            <a:ext cx="3754979" cy="2502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0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69" y="81293"/>
            <a:ext cx="7772400" cy="1187334"/>
          </a:xfrm>
        </p:spPr>
        <p:txBody>
          <a:bodyPr>
            <a:normAutofit/>
          </a:bodyPr>
          <a:lstStyle/>
          <a:p>
            <a:pPr algn="l"/>
            <a:r>
              <a:rPr lang="en-AU" dirty="0">
                <a:solidFill>
                  <a:schemeClr val="bg1"/>
                </a:solidFill>
              </a:rPr>
              <a:t>WHERE IS MALARIA?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89048B-7202-4CED-9DD0-2FA5738B4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143" y="5681553"/>
            <a:ext cx="1600200" cy="118733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2999"/>
            <a:ext cx="7924800" cy="492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842"/>
            <a:ext cx="8686800" cy="118733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WHY DO WE NEED A VACCINE?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00200"/>
            <a:ext cx="4641756" cy="1996438"/>
          </a:xfrm>
        </p:spPr>
        <p:txBody>
          <a:bodyPr>
            <a:normAutofit fontScale="25000" lnSpcReduction="20000"/>
          </a:bodyPr>
          <a:lstStyle/>
          <a:p>
            <a:r>
              <a:rPr lang="en-AU" sz="11200" dirty="0">
                <a:solidFill>
                  <a:srgbClr val="FFFF00"/>
                </a:solidFill>
                <a:latin typeface="Comic Sans MS" panose="030F0702030302020204" pitchFamily="66" charset="0"/>
              </a:rPr>
              <a:t>WHO [2022]</a:t>
            </a:r>
          </a:p>
          <a:p>
            <a:endParaRPr lang="en-AU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endParaRPr lang="en-AU" sz="7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AU" sz="7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-     </a:t>
            </a:r>
            <a:r>
              <a:rPr lang="en-AU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619 deaths mostly        children under five </a:t>
            </a:r>
          </a:p>
          <a:p>
            <a:r>
              <a:rPr lang="en-AU" sz="9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and pregnant women</a:t>
            </a:r>
            <a:endParaRPr lang="en-AU" sz="9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6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6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11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112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11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AU" sz="1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38FD298-86BD-429A-AC30-AC85C1C72509}"/>
              </a:ext>
            </a:extLst>
          </p:cNvPr>
          <p:cNvSpPr/>
          <p:nvPr/>
        </p:nvSpPr>
        <p:spPr>
          <a:xfrm>
            <a:off x="139513" y="3429000"/>
            <a:ext cx="90044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A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3E35280-BD03-4270-98AF-FAF0BF5AFF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878101" y="1250588"/>
            <a:ext cx="3351499" cy="234605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756A9BD0-A8FC-4AE9-9ECA-BF037965BF0D}"/>
              </a:ext>
            </a:extLst>
          </p:cNvPr>
          <p:cNvSpPr txBox="1">
            <a:spLocks/>
          </p:cNvSpPr>
          <p:nvPr/>
        </p:nvSpPr>
        <p:spPr>
          <a:xfrm>
            <a:off x="533400" y="3429000"/>
            <a:ext cx="7848599" cy="263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AU" dirty="0" smtClean="0">
              <a:solidFill>
                <a:srgbClr val="FFFF00"/>
              </a:solidFill>
            </a:endParaRPr>
          </a:p>
          <a:p>
            <a:pPr algn="l"/>
            <a:endParaRPr lang="en-AU" dirty="0">
              <a:solidFill>
                <a:srgbClr val="FFFF00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A8474EB8-CB46-4F05-A251-1FC10DBD12E3}"/>
              </a:ext>
            </a:extLst>
          </p:cNvPr>
          <p:cNvSpPr txBox="1">
            <a:spLocks/>
          </p:cNvSpPr>
          <p:nvPr/>
        </p:nvSpPr>
        <p:spPr>
          <a:xfrm>
            <a:off x="-762000" y="2308356"/>
            <a:ext cx="6400800" cy="968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3899924"/>
            <a:ext cx="8001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</a:rPr>
              <a:t>- </a:t>
            </a:r>
            <a:r>
              <a:rPr lang="en-AU" sz="2800" dirty="0">
                <a:solidFill>
                  <a:schemeClr val="bg1"/>
                </a:solidFill>
              </a:rPr>
              <a:t> </a:t>
            </a:r>
            <a:r>
              <a:rPr lang="en-AU" sz="2800" dirty="0" smtClean="0">
                <a:solidFill>
                  <a:schemeClr val="bg1"/>
                </a:solidFill>
              </a:rPr>
              <a:t>   247 million cases worldwide</a:t>
            </a:r>
          </a:p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chemeClr val="bg1"/>
                </a:solidFill>
              </a:rPr>
              <a:t>13.3 million pregnancies exposed to malaria. Resulted in 961,00 children with low birth weight </a:t>
            </a:r>
          </a:p>
          <a:p>
            <a:endParaRPr lang="en-AU" sz="28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“</a:t>
            </a:r>
            <a:r>
              <a:rPr lang="en-AU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Need for a vaccine is critical” </a:t>
            </a:r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[WHO)</a:t>
            </a:r>
          </a:p>
          <a:p>
            <a:pPr marL="457200" indent="-457200" algn="ctr">
              <a:buFontTx/>
              <a:buChar char="-"/>
            </a:pPr>
            <a:r>
              <a:rPr lang="en-AU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MOSQUIRIX</a:t>
            </a:r>
            <a:endParaRPr lang="en-AU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A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1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2922" y="0"/>
            <a:ext cx="337575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endParaRPr lang="en-AU" sz="3200" b="1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AU" sz="3200" b="1" dirty="0" smtClean="0">
                <a:solidFill>
                  <a:srgbClr val="FFFF00"/>
                </a:solidFill>
              </a:rPr>
              <a:t>Sub-unit </a:t>
            </a:r>
            <a:r>
              <a:rPr lang="en-AU" sz="3200" b="1" dirty="0">
                <a:solidFill>
                  <a:srgbClr val="FFFF00"/>
                </a:solidFill>
              </a:rPr>
              <a:t>vaccine </a:t>
            </a:r>
            <a:r>
              <a:rPr lang="en-AU" sz="2000" b="1" dirty="0">
                <a:solidFill>
                  <a:srgbClr val="FF0000"/>
                </a:solidFill>
              </a:rPr>
              <a:t>				</a:t>
            </a:r>
            <a:endParaRPr lang="en-AU" sz="32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B57C13-4781-C9FE-1938-C2E7ECF71679}"/>
              </a:ext>
            </a:extLst>
          </p:cNvPr>
          <p:cNvSpPr txBox="1"/>
          <p:nvPr/>
        </p:nvSpPr>
        <p:spPr>
          <a:xfrm>
            <a:off x="126724" y="748869"/>
            <a:ext cx="40459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endParaRPr lang="en-AU" sz="2000" b="1" dirty="0" smtClean="0"/>
          </a:p>
          <a:p>
            <a:pPr marL="342900" indent="-342900">
              <a:buFontTx/>
              <a:buChar char="-"/>
            </a:pPr>
            <a:endParaRPr lang="en-AU" sz="2000" b="1" dirty="0"/>
          </a:p>
          <a:p>
            <a:pPr marL="342900" indent="-342900">
              <a:buFontTx/>
              <a:buChar char="-"/>
            </a:pPr>
            <a:r>
              <a:rPr lang="en-AU" sz="2400" dirty="0" smtClean="0">
                <a:solidFill>
                  <a:schemeClr val="bg1"/>
                </a:solidFill>
              </a:rPr>
              <a:t>individual </a:t>
            </a:r>
            <a:r>
              <a:rPr lang="en-AU" sz="2400" dirty="0">
                <a:solidFill>
                  <a:schemeClr val="bg1"/>
                </a:solidFill>
              </a:rPr>
              <a:t>proteins</a:t>
            </a:r>
          </a:p>
          <a:p>
            <a:pPr marL="342900" indent="-342900">
              <a:buFontTx/>
              <a:buChar char="-"/>
            </a:pPr>
            <a:r>
              <a:rPr lang="en-AU" sz="2400" dirty="0">
                <a:solidFill>
                  <a:schemeClr val="bg1"/>
                </a:solidFill>
                <a:cs typeface="Arial"/>
              </a:rPr>
              <a:t>can vary between different </a:t>
            </a:r>
            <a:endParaRPr lang="en-AU" sz="2400" dirty="0" smtClean="0">
              <a:solidFill>
                <a:schemeClr val="bg1"/>
              </a:solidFill>
              <a:cs typeface="Arial"/>
            </a:endParaRPr>
          </a:p>
          <a:p>
            <a:r>
              <a:rPr lang="en-AU" sz="2400" dirty="0" smtClean="0">
                <a:solidFill>
                  <a:schemeClr val="bg1"/>
                </a:solidFill>
                <a:cs typeface="Arial"/>
              </a:rPr>
              <a:t>      parasite </a:t>
            </a:r>
            <a:r>
              <a:rPr lang="en-AU" sz="2400" dirty="0">
                <a:solidFill>
                  <a:schemeClr val="bg1"/>
                </a:solidFill>
                <a:cs typeface="Arial"/>
              </a:rPr>
              <a:t>strains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9600" y="-1"/>
            <a:ext cx="457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200" b="1" dirty="0" smtClean="0">
              <a:solidFill>
                <a:srgbClr val="FFFF00"/>
              </a:solidFill>
            </a:endParaRPr>
          </a:p>
          <a:p>
            <a:r>
              <a:rPr lang="en-AU" sz="3200" b="1" dirty="0" smtClean="0">
                <a:solidFill>
                  <a:srgbClr val="FFFF00"/>
                </a:solidFill>
              </a:rPr>
              <a:t>Whole Parasite Vaccine</a:t>
            </a:r>
          </a:p>
          <a:p>
            <a:endParaRPr lang="en-AU" sz="2400" dirty="0">
              <a:solidFill>
                <a:schemeClr val="bg1"/>
              </a:solidFill>
            </a:endParaRPr>
          </a:p>
          <a:p>
            <a:r>
              <a:rPr lang="en-AU" sz="2400" dirty="0" smtClean="0">
                <a:solidFill>
                  <a:schemeClr val="bg1"/>
                </a:solidFill>
              </a:rPr>
              <a:t>-all parasite proteins ~5,000</a:t>
            </a:r>
          </a:p>
          <a:p>
            <a:r>
              <a:rPr lang="en-AU" sz="2400" dirty="0" smtClean="0">
                <a:solidFill>
                  <a:schemeClr val="bg1"/>
                </a:solidFill>
              </a:rPr>
              <a:t>-includes those that are the same between parasite strains</a:t>
            </a:r>
            <a:endParaRPr lang="en-AU" sz="2400" dirty="0">
              <a:solidFill>
                <a:schemeClr val="bg1"/>
              </a:solidFill>
            </a:endParaRPr>
          </a:p>
        </p:txBody>
      </p:sp>
      <p:pic>
        <p:nvPicPr>
          <p:cNvPr id="8" name="Picture 7" descr="Current Progress on Malaria Vaccines | Scientific Malaysian Magazine">
            <a:extLst>
              <a:ext uri="{FF2B5EF4-FFF2-40B4-BE49-F238E27FC236}">
                <a16:creationId xmlns:a16="http://schemas.microsoft.com/office/drawing/2014/main" xmlns="" xmlns:lc="http://schemas.openxmlformats.org/drawingml/2006/lockedCanvas" id="{F634A171-8399-A03E-B89C-92994A5A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344" y="2530114"/>
            <a:ext cx="3634962" cy="417548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/>
        </p:spPr>
      </p:pic>
      <p:sp>
        <p:nvSpPr>
          <p:cNvPr id="4" name="TextBox 3"/>
          <p:cNvSpPr txBox="1"/>
          <p:nvPr/>
        </p:nvSpPr>
        <p:spPr>
          <a:xfrm>
            <a:off x="2514600" y="-1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>
                <a:solidFill>
                  <a:srgbClr val="FF0000"/>
                </a:solidFill>
              </a:rPr>
              <a:t>VACCINES</a:t>
            </a:r>
            <a:endParaRPr lang="en-A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62000" y="0"/>
            <a:ext cx="8382000" cy="1066800"/>
          </a:xfrm>
        </p:spPr>
        <p:txBody>
          <a:bodyPr>
            <a:normAutofit fontScale="90000"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        </a:t>
            </a:r>
            <a:r>
              <a:rPr lang="en-AU" dirty="0" err="1" smtClean="0">
                <a:solidFill>
                  <a:srgbClr val="FFFF00"/>
                </a:solidFill>
              </a:rPr>
              <a:t>PlasProtecT</a:t>
            </a:r>
            <a:r>
              <a:rPr lang="en-AU" dirty="0" smtClean="0">
                <a:solidFill>
                  <a:srgbClr val="FFFF00"/>
                </a:solidFill>
                <a:latin typeface="Calibri (Body)"/>
              </a:rPr>
              <a:t>®: </a:t>
            </a:r>
            <a:r>
              <a:rPr lang="en-AU" dirty="0" smtClean="0">
                <a:solidFill>
                  <a:schemeClr val="bg1"/>
                </a:solidFill>
              </a:rPr>
              <a:t>THE </a:t>
            </a:r>
            <a:r>
              <a:rPr lang="en-AU" dirty="0">
                <a:solidFill>
                  <a:schemeClr val="bg1"/>
                </a:solidFill>
              </a:rPr>
              <a:t>WAY FORWARD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3FC079-B7E1-4BDC-8FA0-8A0C184D8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158836"/>
            <a:ext cx="7162800" cy="2632364"/>
          </a:xfrm>
        </p:spPr>
        <p:txBody>
          <a:bodyPr>
            <a:normAutofit fontScale="25000" lnSpcReduction="20000"/>
          </a:bodyPr>
          <a:lstStyle/>
          <a:p>
            <a:pPr algn="l"/>
            <a:endParaRPr lang="en-AU" sz="11200" dirty="0" smtClean="0">
              <a:solidFill>
                <a:srgbClr val="FFFF00"/>
              </a:solidFill>
            </a:endParaRPr>
          </a:p>
          <a:p>
            <a:pPr algn="l"/>
            <a:r>
              <a:rPr lang="en-AU" sz="11200" dirty="0" smtClean="0">
                <a:solidFill>
                  <a:srgbClr val="FFFF00"/>
                </a:solidFill>
              </a:rPr>
              <a:t>Why </a:t>
            </a:r>
            <a:r>
              <a:rPr lang="en-AU" sz="11200" dirty="0">
                <a:solidFill>
                  <a:srgbClr val="FFFF00"/>
                </a:solidFill>
              </a:rPr>
              <a:t>we </a:t>
            </a:r>
            <a:r>
              <a:rPr lang="en-AU" sz="11200" dirty="0" smtClean="0">
                <a:solidFill>
                  <a:srgbClr val="FFFF00"/>
                </a:solidFill>
              </a:rPr>
              <a:t>expected </a:t>
            </a:r>
            <a:r>
              <a:rPr lang="en-AU" sz="11200" dirty="0" err="1" smtClean="0">
                <a:solidFill>
                  <a:srgbClr val="FFFF00"/>
                </a:solidFill>
              </a:rPr>
              <a:t>PlasProtecT</a:t>
            </a:r>
            <a:r>
              <a:rPr lang="en-AU" sz="11200" dirty="0">
                <a:solidFill>
                  <a:srgbClr val="FFFF00"/>
                </a:solidFill>
                <a:latin typeface="Calibri (Body)"/>
              </a:rPr>
              <a:t>® </a:t>
            </a:r>
            <a:r>
              <a:rPr lang="en-AU" sz="11200" dirty="0" smtClean="0">
                <a:solidFill>
                  <a:srgbClr val="FFFF00"/>
                </a:solidFill>
                <a:latin typeface="Calibri (Body)"/>
              </a:rPr>
              <a:t>to work!</a:t>
            </a:r>
          </a:p>
          <a:p>
            <a:endParaRPr lang="en-AU" sz="9600" dirty="0">
              <a:solidFill>
                <a:schemeClr val="bg1"/>
              </a:solidFill>
              <a:latin typeface="Calibri (Body)"/>
            </a:endParaRPr>
          </a:p>
          <a:p>
            <a:r>
              <a:rPr lang="en-AU" sz="9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Pre-clinical </a:t>
            </a:r>
            <a:r>
              <a:rPr lang="en-AU" sz="9600" i="1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animal </a:t>
            </a:r>
            <a:r>
              <a:rPr lang="en-AU" sz="9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studies excellent– </a:t>
            </a:r>
            <a:r>
              <a:rPr lang="en-AU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prolonged immunity</a:t>
            </a:r>
          </a:p>
          <a:p>
            <a:r>
              <a:rPr lang="en-AU" sz="9600" dirty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       		</a:t>
            </a:r>
            <a:r>
              <a:rPr lang="en-AU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				</a:t>
            </a:r>
          </a:p>
          <a:p>
            <a:pPr algn="l"/>
            <a:r>
              <a:rPr lang="en-AU" sz="9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Phase 1(a) Human Study</a:t>
            </a:r>
            <a:r>
              <a:rPr lang="en-AU" sz="96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: safety &amp; activation of immune system strong   </a:t>
            </a:r>
          </a:p>
          <a:p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756A9BD0-A8FC-4AE9-9ECA-BF037965BF0D}"/>
              </a:ext>
            </a:extLst>
          </p:cNvPr>
          <p:cNvSpPr txBox="1">
            <a:spLocks/>
          </p:cNvSpPr>
          <p:nvPr/>
        </p:nvSpPr>
        <p:spPr>
          <a:xfrm>
            <a:off x="-533400" y="1276247"/>
            <a:ext cx="6629400" cy="695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>
                <a:solidFill>
                  <a:srgbClr val="FFFF00"/>
                </a:solidFill>
              </a:rPr>
              <a:t>What is </a:t>
            </a:r>
            <a:r>
              <a:rPr lang="en-AU" sz="2800" dirty="0" err="1">
                <a:solidFill>
                  <a:srgbClr val="FFFF00"/>
                </a:solidFill>
              </a:rPr>
              <a:t>PlasProtecT</a:t>
            </a:r>
            <a:r>
              <a:rPr lang="en-AU" sz="2800" dirty="0">
                <a:solidFill>
                  <a:srgbClr val="FFFF00"/>
                </a:solidFill>
                <a:latin typeface="Calibri (Body)"/>
              </a:rPr>
              <a:t>®</a:t>
            </a:r>
            <a:r>
              <a:rPr lang="en-AU" sz="2800" dirty="0">
                <a:solidFill>
                  <a:schemeClr val="bg1"/>
                </a:solidFill>
                <a:latin typeface="Calibri (Body)"/>
              </a:rPr>
              <a:t>?</a:t>
            </a:r>
            <a:r>
              <a:rPr lang="en-AU" sz="28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6307EE2-E6A2-4C66-B14D-E28E730A6FA0}"/>
              </a:ext>
            </a:extLst>
          </p:cNvPr>
          <p:cNvSpPr/>
          <p:nvPr/>
        </p:nvSpPr>
        <p:spPr>
          <a:xfrm>
            <a:off x="-1143000" y="1606377"/>
            <a:ext cx="8153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AU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A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   </a:t>
            </a:r>
            <a:r>
              <a:rPr lang="en-AU" sz="2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      </a:t>
            </a: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Multi-strain</a:t>
            </a:r>
            <a:r>
              <a:rPr lang="en-AU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whole parasite vaccine, </a:t>
            </a:r>
            <a:endParaRPr lang="en-AU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AU" sz="2400" dirty="0" smtClean="0">
                <a:solidFill>
                  <a:srgbClr val="EAB200"/>
                </a:solidFill>
                <a:latin typeface="Comic Sans MS" panose="030F0702030302020204" pitchFamily="66" charset="0"/>
              </a:rPr>
              <a:t>          </a:t>
            </a:r>
            <a:r>
              <a:rPr lang="en-AU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chemically-treated in a </a:t>
            </a:r>
            <a:r>
              <a:rPr lang="en-AU" sz="24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human red </a:t>
            </a:r>
          </a:p>
          <a:p>
            <a:pPr algn="ctr"/>
            <a:r>
              <a:rPr lang="en-AU" sz="2400" b="1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blood </a:t>
            </a:r>
            <a:r>
              <a:rPr lang="en-AU" sz="2400" b="1" i="1" dirty="0">
                <a:solidFill>
                  <a:schemeClr val="bg1"/>
                </a:solidFill>
                <a:latin typeface="Comic Sans MS" panose="030F0702030302020204" pitchFamily="66" charset="0"/>
              </a:rPr>
              <a:t>cell</a:t>
            </a:r>
          </a:p>
        </p:txBody>
      </p:sp>
      <p:pic>
        <p:nvPicPr>
          <p:cNvPr id="8" name="Picture 7" descr="A person sitting at a desk&#10;&#10;Description automatically generated with medium confidence">
            <a:extLst>
              <a:ext uri="{FF2B5EF4-FFF2-40B4-BE49-F238E27FC236}">
                <a16:creationId xmlns="" xmlns:a16="http://schemas.microsoft.com/office/drawing/2014/main" id="{13FCE3F3-62A3-45AC-A0F9-2B1323301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2" y="1180003"/>
            <a:ext cx="2196660" cy="164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4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9600" y="-270804"/>
            <a:ext cx="7467600" cy="1475950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	      ROTARY AIDS  RESEARCH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02129C-9CC0-43A8-AB4E-DD4A2C4C33B3}"/>
              </a:ext>
            </a:extLst>
          </p:cNvPr>
          <p:cNvSpPr/>
          <p:nvPr/>
        </p:nvSpPr>
        <p:spPr>
          <a:xfrm>
            <a:off x="685800" y="1889078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endParaRPr lang="en-AU" sz="2800" dirty="0" smtClean="0">
              <a:solidFill>
                <a:schemeClr val="bg1"/>
              </a:solidFill>
            </a:endParaRPr>
          </a:p>
          <a:p>
            <a:pPr marL="457200" indent="-457200">
              <a:buFontTx/>
              <a:buChar char="-"/>
            </a:pPr>
            <a:r>
              <a:rPr lang="en-AU" sz="2800" dirty="0" smtClean="0">
                <a:solidFill>
                  <a:schemeClr val="bg1"/>
                </a:solidFill>
              </a:rPr>
              <a:t>Located Gold Coast volunteers</a:t>
            </a: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739A91B2-9AF2-47FB-9D79-688302077635}"/>
              </a:ext>
            </a:extLst>
          </p:cNvPr>
          <p:cNvSpPr txBox="1">
            <a:spLocks/>
          </p:cNvSpPr>
          <p:nvPr/>
        </p:nvSpPr>
        <p:spPr>
          <a:xfrm>
            <a:off x="629986" y="1177437"/>
            <a:ext cx="8243388" cy="803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Gold </a:t>
            </a:r>
            <a:r>
              <a:rPr lang="en-AU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Coast Phase </a:t>
            </a:r>
            <a:r>
              <a:rPr lang="en-AU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2 </a:t>
            </a:r>
            <a:r>
              <a:rPr lang="en-AU" sz="2800" dirty="0">
                <a:solidFill>
                  <a:srgbClr val="FFFF00"/>
                </a:solidFill>
                <a:latin typeface="Comic Sans MS" panose="030F0702030302020204" pitchFamily="66" charset="0"/>
              </a:rPr>
              <a:t>(a) Clinical </a:t>
            </a:r>
            <a:r>
              <a:rPr lang="en-AU" sz="2800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EfficacyTrials</a:t>
            </a:r>
            <a:endParaRPr lang="en-AU" sz="2800" dirty="0">
              <a:solidFill>
                <a:srgbClr val="EAB2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E420A6A-4B31-4D8B-A031-359106C86CA7}"/>
              </a:ext>
            </a:extLst>
          </p:cNvPr>
          <p:cNvSpPr/>
          <p:nvPr/>
        </p:nvSpPr>
        <p:spPr>
          <a:xfrm>
            <a:off x="616058" y="4343400"/>
            <a:ext cx="79945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n-AU" sz="2400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Professor </a:t>
            </a:r>
            <a:r>
              <a:rPr lang="en-AU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Good</a:t>
            </a:r>
            <a:r>
              <a:rPr lang="en-AU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: The trials went very </a:t>
            </a:r>
            <a:r>
              <a:rPr lang="en-AU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well: </a:t>
            </a:r>
            <a:r>
              <a:rPr lang="en-AU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 </a:t>
            </a:r>
            <a:r>
              <a:rPr lang="en-AU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first     	time multiple subjects have been protected by a 	whole parasite </a:t>
            </a:r>
            <a:r>
              <a:rPr lang="en-AU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vaccine</a:t>
            </a:r>
            <a:endParaRPr lang="en-AU" sz="2400" i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19FA6CF-9E68-4AAD-9F26-E2EA9F95D0EF}"/>
              </a:ext>
            </a:extLst>
          </p:cNvPr>
          <p:cNvSpPr/>
          <p:nvPr/>
        </p:nvSpPr>
        <p:spPr>
          <a:xfrm>
            <a:off x="616058" y="3187006"/>
            <a:ext cx="815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AU" sz="2800" dirty="0" smtClean="0">
                <a:solidFill>
                  <a:schemeClr val="bg1"/>
                </a:solidFill>
              </a:rPr>
              <a:t> The trials showed that  the vaccine</a:t>
            </a:r>
            <a:r>
              <a:rPr lang="en-AU" sz="2800" dirty="0" smtClean="0">
                <a:solidFill>
                  <a:srgbClr val="FFC000"/>
                </a:solidFill>
              </a:rPr>
              <a:t> </a:t>
            </a:r>
            <a:r>
              <a:rPr lang="en-AU" sz="2800" i="1" dirty="0">
                <a:solidFill>
                  <a:srgbClr val="FFFF00"/>
                </a:solidFill>
              </a:rPr>
              <a:t>[housed in a </a:t>
            </a:r>
            <a:r>
              <a:rPr lang="en-AU" sz="2800" i="1" dirty="0" smtClean="0">
                <a:solidFill>
                  <a:srgbClr val="FFFF00"/>
                </a:solidFill>
              </a:rPr>
              <a:t>human </a:t>
            </a:r>
            <a:r>
              <a:rPr lang="en-AU" sz="2800" i="1" dirty="0">
                <a:solidFill>
                  <a:srgbClr val="FFFF00"/>
                </a:solidFill>
              </a:rPr>
              <a:t>blood cell]</a:t>
            </a:r>
            <a:r>
              <a:rPr lang="en-AU" sz="2800" i="1" dirty="0">
                <a:solidFill>
                  <a:schemeClr val="bg1"/>
                </a:solidFill>
              </a:rPr>
              <a:t> </a:t>
            </a:r>
            <a:r>
              <a:rPr lang="en-AU" sz="2800" dirty="0" smtClean="0">
                <a:solidFill>
                  <a:schemeClr val="bg1"/>
                </a:solidFill>
              </a:rPr>
              <a:t>will protect </a:t>
            </a:r>
            <a:r>
              <a:rPr lang="en-AU" sz="2800" dirty="0">
                <a:solidFill>
                  <a:schemeClr val="bg1"/>
                </a:solidFill>
              </a:rPr>
              <a:t>against malaria</a:t>
            </a:r>
            <a:r>
              <a:rPr lang="en-AU" sz="2800" dirty="0" smtClean="0">
                <a:solidFill>
                  <a:schemeClr val="bg1"/>
                </a:solidFill>
              </a:rPr>
              <a:t>? (December 2019)</a:t>
            </a:r>
            <a:endParaRPr lang="en-AU" sz="28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7B4BD14-36FD-4405-BB51-3ED5513E5F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805320"/>
            <a:ext cx="2290704" cy="152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C87F1-232B-4D2C-A055-1080128D4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257" y="50588"/>
            <a:ext cx="7772400" cy="118733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FIELD-DEPLOYABLE FORM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BFC2F7F9-682B-494D-9D2E-9F21198A8A10}"/>
              </a:ext>
            </a:extLst>
          </p:cNvPr>
          <p:cNvCxnSpPr/>
          <p:nvPr/>
        </p:nvCxnSpPr>
        <p:spPr>
          <a:xfrm>
            <a:off x="914400" y="1066800"/>
            <a:ext cx="7315200" cy="0"/>
          </a:xfrm>
          <a:prstGeom prst="line">
            <a:avLst/>
          </a:prstGeom>
          <a:ln w="44450"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739A91B2-9AF2-47FB-9D79-688302077635}"/>
              </a:ext>
            </a:extLst>
          </p:cNvPr>
          <p:cNvSpPr txBox="1">
            <a:spLocks/>
          </p:cNvSpPr>
          <p:nvPr/>
        </p:nvSpPr>
        <p:spPr>
          <a:xfrm>
            <a:off x="595745" y="1237922"/>
            <a:ext cx="2528455" cy="365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i="0" u="none" strike="noStrike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The vaccine is difficult to </a:t>
            </a:r>
            <a:r>
              <a:rPr lang="en-US" sz="2400" b="0" i="0" u="none" strike="noStrike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preserve and store</a:t>
            </a:r>
            <a:r>
              <a:rPr lang="en-US" sz="2400" b="0" i="0" u="none" strike="noStrike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. Moved to the “Lipid” form of  the vaccine</a:t>
            </a:r>
            <a:r>
              <a:rPr lang="en-US" sz="1800" b="0" i="0" u="none" strike="noStrike" baseline="0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400" b="0" i="0" u="none" strike="noStrike" baseline="0" dirty="0" smtClean="0">
                <a:solidFill>
                  <a:schemeClr val="bg1">
                    <a:lumMod val="85000"/>
                  </a:schemeClr>
                </a:solidFill>
                <a:latin typeface="Comic Sans MS" panose="030F0702030302020204" pitchFamily="66" charset="0"/>
              </a:rPr>
              <a:t>that can be freeze-dried &amp; stored</a:t>
            </a:r>
            <a:endParaRPr lang="en-US" sz="2400" b="0" i="0" u="none" strike="noStrike" baseline="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1800" dirty="0">
              <a:solidFill>
                <a:schemeClr val="bg1">
                  <a:lumMod val="8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9F1FF3D-9AA9-450E-BB2E-B5636AF5332F}"/>
              </a:ext>
            </a:extLst>
          </p:cNvPr>
          <p:cNvSpPr txBox="1"/>
          <p:nvPr/>
        </p:nvSpPr>
        <p:spPr>
          <a:xfrm>
            <a:off x="599938" y="4983515"/>
            <a:ext cx="84582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i="0" u="none" strike="noStrike" baseline="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Retest the lipid form: </a:t>
            </a:r>
            <a:r>
              <a:rPr lang="en-US" sz="2800" b="0" i="0" u="sng" strike="noStrike" baseline="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animal studies</a:t>
            </a:r>
            <a:r>
              <a:rPr lang="en-US" sz="2800" b="0" i="0" strike="noStrike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US" sz="2800" b="0" i="0" strike="noStrike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[2021]</a:t>
            </a:r>
            <a:endParaRPr lang="en-US" sz="2800" b="0" i="0" u="none" strike="noStrike" baseline="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0" i="0" u="none" strike="noStrike" baseline="0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External </a:t>
            </a:r>
            <a:r>
              <a:rPr lang="en-US" sz="2800" b="0" i="0" u="none" strike="noStrike" baseline="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Toxicity Assessment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[2022]</a:t>
            </a:r>
            <a:r>
              <a:rPr lang="en-US" sz="2800" b="0" i="0" u="none" strike="noStrike" baseline="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44" y="1524000"/>
            <a:ext cx="5197615" cy="3200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11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649</Words>
  <Application>Microsoft Office PowerPoint</Application>
  <PresentationFormat>On-screen Show (4:3)</PresentationFormat>
  <Paragraphs>191</Paragraphs>
  <Slides>25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Malaria  Vaccine  Project</vt:lpstr>
      <vt:lpstr>What is malaria? </vt:lpstr>
      <vt:lpstr>   SYMPTOMS</vt:lpstr>
      <vt:lpstr>WHERE IS MALARIA?</vt:lpstr>
      <vt:lpstr>WHY DO WE NEED A VACCINE?</vt:lpstr>
      <vt:lpstr>PowerPoint Presentation</vt:lpstr>
      <vt:lpstr>        PlasProtecT®: THE WAY FORWARD</vt:lpstr>
      <vt:lpstr>       ROTARY AIDS  RESEARCH</vt:lpstr>
      <vt:lpstr>FIELD-DEPLOYABLE FORM</vt:lpstr>
      <vt:lpstr>  PHASE 1(b) TRIALS 2023</vt:lpstr>
      <vt:lpstr>OTHER MALARIA VACCINES: Dr Stephen Hoffman [Sanaria, USA]</vt:lpstr>
      <vt:lpstr>OTHER MALARIA VACCINES: Professor Adrian Hill [Oxford, UK]</vt:lpstr>
      <vt:lpstr>GOVERNOR GENERAL LAUNCH</vt:lpstr>
      <vt:lpstr> FUNDING PROGRESS</vt:lpstr>
      <vt:lpstr>ROTARY LED THE WAY</vt:lpstr>
      <vt:lpstr>FEDERAL GOVERNMENT MATCH [2019]</vt:lpstr>
      <vt:lpstr>    GREAT MEDIA COVERAGE</vt:lpstr>
      <vt:lpstr> FUNDRAISERS</vt:lpstr>
      <vt:lpstr>GLOBAL GRANT: Postdoctoral Fellow</vt:lpstr>
      <vt:lpstr>GLOBAL GRANT: Postdoctoral Fellow</vt:lpstr>
      <vt:lpstr>GLOBAL GRANT: Budget &amp; Funding</vt:lpstr>
      <vt:lpstr>PowerPoint Presentation</vt:lpstr>
      <vt:lpstr> 0UR NATIONAL AMBASSADOR:     MS ANNA BLIGH AC</vt:lpstr>
      <vt:lpstr>HOW CAN YOU HELP</vt:lpstr>
      <vt:lpstr>MALARIA LIFE CYCLE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Kristensen</dc:creator>
  <cp:lastModifiedBy>Graham</cp:lastModifiedBy>
  <cp:revision>187</cp:revision>
  <cp:lastPrinted>2023-03-15T00:54:54Z</cp:lastPrinted>
  <dcterms:created xsi:type="dcterms:W3CDTF">2020-02-13T09:36:25Z</dcterms:created>
  <dcterms:modified xsi:type="dcterms:W3CDTF">2023-03-15T07:31:11Z</dcterms:modified>
</cp:coreProperties>
</file>