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102475" cy="9388475"/>
  <p:embeddedFontLst>
    <p:embeddedFont>
      <p:font typeface="Helvetica Neue" panose="02000503000000020004"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7825A-630F-4093-BEFE-DC7FA9C1C0B3}">
  <a:tblStyle styleId="{08F7825A-630F-4093-BEFE-DC7FA9C1C0B3}" styleName="Table_0">
    <a:wholeTbl>
      <a:tcTxStyle b="off" i="off">
        <a:font>
          <a:latin typeface="Garamond"/>
          <a:ea typeface="Garamond"/>
          <a:cs typeface="Garamond"/>
        </a:font>
        <a:srgbClr val="000514"/>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6"/>
          </a:solidFill>
        </a:fill>
      </a:tcStyle>
    </a:wholeTbl>
    <a:band1H>
      <a:tcTxStyle/>
      <a:tcStyle>
        <a:tcBdr/>
        <a:fill>
          <a:solidFill>
            <a:srgbClr val="CADDEC"/>
          </a:solidFill>
        </a:fill>
      </a:tcStyle>
    </a:band1H>
    <a:band2H>
      <a:tcTxStyle/>
      <a:tcStyle>
        <a:tcBdr/>
      </a:tcStyle>
    </a:band2H>
    <a:band1V>
      <a:tcTxStyle/>
      <a:tcStyle>
        <a:tcBdr/>
        <a:fill>
          <a:solidFill>
            <a:srgbClr val="CADDEC"/>
          </a:solidFill>
        </a:fill>
      </a:tcStyle>
    </a:band1V>
    <a:band2V>
      <a:tcTxStyle/>
      <a:tcStyle>
        <a:tcBdr/>
      </a:tcStyle>
    </a:band2V>
    <a:lastCol>
      <a:tcTxStyle b="on" i="off">
        <a:font>
          <a:latin typeface="Garamond"/>
          <a:ea typeface="Garamond"/>
          <a:cs typeface="Garamond"/>
        </a:font>
        <a:srgbClr val="FFFFFF"/>
      </a:tcTxStyle>
      <a:tcStyle>
        <a:tcBdr/>
        <a:fill>
          <a:solidFill>
            <a:srgbClr val="0099CC"/>
          </a:solidFill>
        </a:fill>
      </a:tcStyle>
    </a:lastCol>
    <a:firstCol>
      <a:tcTxStyle b="on" i="off">
        <a:font>
          <a:latin typeface="Garamond"/>
          <a:ea typeface="Garamond"/>
          <a:cs typeface="Garamond"/>
        </a:font>
        <a:srgbClr val="FFFFFF"/>
      </a:tcTxStyle>
      <a:tcStyle>
        <a:tcBdr/>
        <a:fill>
          <a:solidFill>
            <a:srgbClr val="0099CC"/>
          </a:solidFill>
        </a:fill>
      </a:tcStyle>
    </a:firstCol>
    <a:lastRow>
      <a:tcTxStyle b="on" i="off">
        <a:font>
          <a:latin typeface="Garamond"/>
          <a:ea typeface="Garamond"/>
          <a:cs typeface="Garamond"/>
        </a:font>
        <a:srgbClr val="FFFFFF"/>
      </a:tcTxStyle>
      <a:tcStyle>
        <a:tcBdr>
          <a:top>
            <a:ln w="38100" cap="flat" cmpd="sng">
              <a:solidFill>
                <a:srgbClr val="FFFFFF"/>
              </a:solidFill>
              <a:prstDash val="solid"/>
              <a:round/>
              <a:headEnd type="none" w="sm" len="sm"/>
              <a:tailEnd type="none" w="sm" len="sm"/>
            </a:ln>
          </a:top>
        </a:tcBdr>
        <a:fill>
          <a:solidFill>
            <a:srgbClr val="0099CC"/>
          </a:solidFill>
        </a:fill>
      </a:tcStyle>
    </a:lastRow>
    <a:seCell>
      <a:tcTxStyle/>
      <a:tcStyle>
        <a:tcBdr/>
      </a:tcStyle>
    </a:seCell>
    <a:swCell>
      <a:tcTxStyle/>
      <a:tcStyle>
        <a:tcBdr/>
      </a:tcStyle>
    </a:swCell>
    <a:firstRow>
      <a:tcTxStyle b="on" i="off">
        <a:font>
          <a:latin typeface="Garamond"/>
          <a:ea typeface="Garamond"/>
          <a:cs typeface="Garamond"/>
        </a:font>
        <a:srgbClr val="FFFFFF"/>
      </a:tcTxStyle>
      <a:tcStyle>
        <a:tcBdr>
          <a:bottom>
            <a:ln w="38100" cap="flat" cmpd="sng">
              <a:solidFill>
                <a:srgbClr val="FFFFFF"/>
              </a:solidFill>
              <a:prstDash val="solid"/>
              <a:round/>
              <a:headEnd type="none" w="sm" len="sm"/>
              <a:tailEnd type="none" w="sm" len="sm"/>
            </a:ln>
          </a:bottom>
        </a:tcBdr>
        <a:fill>
          <a:solidFill>
            <a:srgbClr val="0099CC"/>
          </a:solidFill>
        </a:fill>
      </a:tcStyle>
    </a:firstRow>
    <a:neCell>
      <a:tcTxStyle/>
      <a:tcStyle>
        <a:tcBdr/>
      </a:tcStyle>
    </a:neCell>
    <a:nwCell>
      <a:tcTxStyle/>
      <a:tcStyle>
        <a:tcBdr/>
      </a:tcStyle>
    </a:nwCell>
  </a:tblStyle>
  <a:tblStyle styleId="{D760CC62-2F6A-4028-AE00-2E05763F8A3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9CB8D80-2529-4EC3-96C5-EAF2FCCEDF4C}"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8383" cy="469745"/>
          </a:xfrm>
          <a:prstGeom prst="rect">
            <a:avLst/>
          </a:prstGeom>
          <a:noFill/>
          <a:ln>
            <a:noFill/>
          </a:ln>
        </p:spPr>
        <p:txBody>
          <a:bodyPr spcFirstLastPara="1" wrap="square" lIns="94175" tIns="47075" rIns="94175" bIns="470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4022488" y="1"/>
            <a:ext cx="3078383" cy="469745"/>
          </a:xfrm>
          <a:prstGeom prst="rect">
            <a:avLst/>
          </a:prstGeom>
          <a:noFill/>
          <a:ln>
            <a:noFill/>
          </a:ln>
        </p:spPr>
        <p:txBody>
          <a:bodyPr spcFirstLastPara="1" wrap="square" lIns="94175" tIns="47075" rIns="94175" bIns="470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0891" y="4460170"/>
            <a:ext cx="5680693" cy="4224494"/>
          </a:xfrm>
          <a:prstGeom prst="rect">
            <a:avLst/>
          </a:prstGeom>
          <a:noFill/>
          <a:ln>
            <a:noFill/>
          </a:ln>
        </p:spPr>
        <p:txBody>
          <a:bodyPr spcFirstLastPara="1" wrap="square" lIns="94175" tIns="47075" rIns="94175" bIns="470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917127"/>
            <a:ext cx="3078383" cy="469745"/>
          </a:xfrm>
          <a:prstGeom prst="rect">
            <a:avLst/>
          </a:prstGeom>
          <a:noFill/>
          <a:ln>
            <a:noFill/>
          </a:ln>
        </p:spPr>
        <p:txBody>
          <a:bodyPr spcFirstLastPara="1" wrap="square" lIns="94175" tIns="47075" rIns="94175" bIns="470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6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4022488" y="8917127"/>
            <a:ext cx="3078383" cy="469745"/>
          </a:xfrm>
          <a:prstGeom prst="rect">
            <a:avLst/>
          </a:prstGeom>
          <a:noFill/>
          <a:ln>
            <a:noFill/>
          </a:ln>
        </p:spPr>
        <p:txBody>
          <a:bodyPr spcFirstLastPara="1" wrap="square" lIns="94175" tIns="47075" rIns="94175" bIns="470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f84c2282d_0_655:notes"/>
          <p:cNvSpPr txBox="1">
            <a:spLocks noGrp="1"/>
          </p:cNvSpPr>
          <p:nvPr>
            <p:ph type="sldNum" idx="12"/>
          </p:nvPr>
        </p:nvSpPr>
        <p:spPr>
          <a:xfrm>
            <a:off x="4022488" y="8917127"/>
            <a:ext cx="3078300" cy="469800"/>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63" name="Google Shape;63;gdf84c2282d_0_655: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gdf84c2282d_0_655: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bdb125b76_0_66: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28" name="Google Shape;128;g13bdb125b76_0_66: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bdb125b76_0_112: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35" name="Google Shape;135;g13bdb125b76_0_11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60455c98ea_0_26: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41" name="Google Shape;141;g160455c98ea_0_26: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bdb125b76_0_79: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bdb125b76_0_79: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49" name="Google Shape;149;g13bdb125b76_0_79: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0455c98ea_0_1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60455c98ea_0_12: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57" name="Google Shape;157;g160455c98ea_0_12: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4c9e1842f_0_452: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62" name="Google Shape;162;g104c9e1842f_0_45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bdb125b76_0_117: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74" name="Google Shape;174;g13bdb125b76_0_117: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4a934f07d_0_41: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80" name="Google Shape;180;gd4a934f07d_0_41: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4c9e1842f_0_212: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104c9e1842f_0_21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4c9e1842f_0_218: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94" name="Google Shape;194;g104c9e1842f_0_218: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71d0fd9ad9_0_0: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75" name="Google Shape;75;g171d0fd9ad9_0_0: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04c9e1842f_0_224: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201" name="Google Shape;201;g104c9e1842f_0_224: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6ba355231_0_0: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207" name="Google Shape;207;g136ba355231_0_0: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bdb125b76_0_98: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bdb125b76_0_98: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215" name="Google Shape;215;g13bdb125b76_0_98: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4c9e1842f_0_207: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222" name="Google Shape;222;g104c9e1842f_0_207: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60455c98ea_0_20: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60455c98ea_0_20: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229" name="Google Shape;229;g160455c98ea_0_20: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4c9e1842f_0_395: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235" name="Google Shape;235;g104c9e1842f_0_395: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0455c98ea_0_2: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80" name="Google Shape;80;g160455c98ea_0_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bdb125b76_0_137: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87" name="Google Shape;87;g13bdb125b76_0_137: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bdb125b76_0_72: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94" name="Google Shape;94;g13bdb125b76_0_7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0455c98ea_0_3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0455c98ea_0_32: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01" name="Google Shape;101;g160455c98ea_0_32: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0455c98ea_0_51: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0455c98ea_0_51:notes"/>
          <p:cNvSpPr txBox="1">
            <a:spLocks noGrp="1"/>
          </p:cNvSpPr>
          <p:nvPr>
            <p:ph type="body" idx="1"/>
          </p:nvPr>
        </p:nvSpPr>
        <p:spPr>
          <a:xfrm>
            <a:off x="710891" y="4460170"/>
            <a:ext cx="5680800" cy="4224600"/>
          </a:xfrm>
          <a:prstGeom prst="rect">
            <a:avLst/>
          </a:prstGeom>
        </p:spPr>
        <p:txBody>
          <a:bodyPr spcFirstLastPara="1" wrap="square" lIns="94175" tIns="47075" rIns="94175" bIns="47075" anchor="t" anchorCtr="0">
            <a:noAutofit/>
          </a:bodyPr>
          <a:lstStyle/>
          <a:p>
            <a:pPr marL="0" lvl="0" indent="0" algn="l" rtl="0">
              <a:spcBef>
                <a:spcPts val="360"/>
              </a:spcBef>
              <a:spcAft>
                <a:spcPts val="0"/>
              </a:spcAft>
              <a:buNone/>
            </a:pPr>
            <a:endParaRPr/>
          </a:p>
        </p:txBody>
      </p:sp>
      <p:sp>
        <p:nvSpPr>
          <p:cNvPr id="108" name="Google Shape;108;g160455c98ea_0_51:notes"/>
          <p:cNvSpPr txBox="1">
            <a:spLocks noGrp="1"/>
          </p:cNvSpPr>
          <p:nvPr>
            <p:ph type="sldNum" idx="12"/>
          </p:nvPr>
        </p:nvSpPr>
        <p:spPr>
          <a:xfrm>
            <a:off x="4022488" y="8917127"/>
            <a:ext cx="3078300" cy="469800"/>
          </a:xfrm>
          <a:prstGeom prst="rect">
            <a:avLst/>
          </a:prstGeom>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bdb125b76_0_124: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g13bdb125b76_0_124: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ba355231_0_12:notes"/>
          <p:cNvSpPr txBox="1">
            <a:spLocks noGrp="1"/>
          </p:cNvSpPr>
          <p:nvPr>
            <p:ph type="body" idx="1"/>
          </p:nvPr>
        </p:nvSpPr>
        <p:spPr>
          <a:xfrm>
            <a:off x="710891" y="4460170"/>
            <a:ext cx="5680800" cy="4224600"/>
          </a:xfrm>
          <a:prstGeom prst="rect">
            <a:avLst/>
          </a:prstGeom>
          <a:noFill/>
          <a:ln>
            <a:noFill/>
          </a:ln>
        </p:spPr>
        <p:txBody>
          <a:bodyPr spcFirstLastPara="1" wrap="square" lIns="94175" tIns="47075" rIns="94175" bIns="47075" anchor="t" anchorCtr="0">
            <a:noAutofit/>
          </a:bodyPr>
          <a:lstStyle/>
          <a:p>
            <a:pPr marL="0" lvl="0" indent="0" algn="l" rtl="0">
              <a:lnSpc>
                <a:spcPct val="100000"/>
              </a:lnSpc>
              <a:spcBef>
                <a:spcPts val="360"/>
              </a:spcBef>
              <a:spcAft>
                <a:spcPts val="0"/>
              </a:spcAft>
              <a:buSzPts val="1400"/>
              <a:buNone/>
            </a:pPr>
            <a:endParaRPr/>
          </a:p>
        </p:txBody>
      </p:sp>
      <p:sp>
        <p:nvSpPr>
          <p:cNvPr id="122" name="Google Shape;122;g136ba355231_0_1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E9F5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rtl="0">
              <a:spcBef>
                <a:spcPts val="0"/>
              </a:spcBef>
              <a:spcAft>
                <a:spcPts val="0"/>
              </a:spcAft>
              <a:buSzPts val="2800"/>
              <a:buFont typeface="Roboto Condensed"/>
              <a:buNone/>
              <a:defRPr b="1">
                <a:latin typeface="Roboto Condensed"/>
                <a:ea typeface="Roboto Condensed"/>
                <a:cs typeface="Roboto Condensed"/>
                <a:sym typeface="Roboto Condense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 name="Google Shape;56;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pic>
        <p:nvPicPr>
          <p:cNvPr id="57" name="Google Shape;57;p13"/>
          <p:cNvPicPr preferRelativeResize="0"/>
          <p:nvPr/>
        </p:nvPicPr>
        <p:blipFill>
          <a:blip r:embed="rId2">
            <a:alphaModFix/>
          </a:blip>
          <a:stretch>
            <a:fillRect/>
          </a:stretch>
        </p:blipFill>
        <p:spPr>
          <a:xfrm>
            <a:off x="7835825" y="6212125"/>
            <a:ext cx="1067049" cy="346800"/>
          </a:xfrm>
          <a:prstGeom prst="rect">
            <a:avLst/>
          </a:prstGeom>
          <a:noFill/>
          <a:ln>
            <a:noFill/>
          </a:ln>
        </p:spPr>
      </p:pic>
      <p:sp>
        <p:nvSpPr>
          <p:cNvPr id="58" name="Google Shape;58;p13"/>
          <p:cNvSpPr txBox="1"/>
          <p:nvPr/>
        </p:nvSpPr>
        <p:spPr>
          <a:xfrm>
            <a:off x="405075" y="6293775"/>
            <a:ext cx="276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latin typeface="Helvetica Neue"/>
                <a:ea typeface="Helvetica Neue"/>
                <a:cs typeface="Helvetica Neue"/>
                <a:sym typeface="Helvetica Neue"/>
              </a:rPr>
              <a:t>Stories from Service Work</a:t>
            </a:r>
            <a:endParaRPr b="1">
              <a:solidFill>
                <a:srgbClr val="000000"/>
              </a:solidFill>
              <a:latin typeface="Helvetica Neue"/>
              <a:ea typeface="Helvetica Neue"/>
              <a:cs typeface="Helvetica Neue"/>
              <a:sym typeface="Helvetica Neue"/>
            </a:endParaRPr>
          </a:p>
        </p:txBody>
      </p:sp>
      <p:sp>
        <p:nvSpPr>
          <p:cNvPr id="59" name="Google Shape;59;p13"/>
          <p:cNvSpPr txBox="1"/>
          <p:nvPr/>
        </p:nvSpPr>
        <p:spPr>
          <a:xfrm>
            <a:off x="4154700" y="6308850"/>
            <a:ext cx="8346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sz="1000" b="1">
                <a:solidFill>
                  <a:srgbClr val="000000"/>
                </a:solidFill>
                <a:latin typeface="Helvetica Neue"/>
                <a:ea typeface="Helvetica Neue"/>
                <a:cs typeface="Helvetica Neue"/>
                <a:sym typeface="Helvetica Neue"/>
              </a:rPr>
              <a:t>‹#›</a:t>
            </a:fld>
            <a:endParaRPr sz="1000" b="1">
              <a:solidFill>
                <a:srgbClr val="000000"/>
              </a:solidFill>
              <a:latin typeface="Helvetica Neue"/>
              <a:ea typeface="Helvetica Neue"/>
              <a:cs typeface="Helvetica Neue"/>
              <a:sym typeface="Helvetica Neue"/>
            </a:endParaRPr>
          </a:p>
        </p:txBody>
      </p:sp>
      <p:pic>
        <p:nvPicPr>
          <p:cNvPr id="60" name="Google Shape;60;p13"/>
          <p:cNvPicPr preferRelativeResize="0"/>
          <p:nvPr/>
        </p:nvPicPr>
        <p:blipFill rotWithShape="1">
          <a:blip r:embed="rId3">
            <a:alphaModFix/>
          </a:blip>
          <a:srcRect t="42831" r="999"/>
          <a:stretch/>
        </p:blipFill>
        <p:spPr>
          <a:xfrm>
            <a:off x="-175" y="6662850"/>
            <a:ext cx="9144000" cy="197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9F5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nytimes.com/2014/10/23/us/from-a-rwandan-dump-to-the-halls-of-harvard.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idbVQ0wIPk"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bulamuhealthcare.org/video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bulamuhealthcare.org/annual-and-financial-reports/" TargetMode="External"/><Relationship Id="rId4" Type="http://schemas.openxmlformats.org/officeDocument/2006/relationships/hyperlink" Target="https://bulamuhealthcare.org/meet-our-pati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65"/>
        <p:cNvGrpSpPr/>
        <p:nvPr/>
      </p:nvGrpSpPr>
      <p:grpSpPr>
        <a:xfrm>
          <a:off x="0" y="0"/>
          <a:ext cx="0" cy="0"/>
          <a:chOff x="0" y="0"/>
          <a:chExt cx="0" cy="0"/>
        </a:xfrm>
      </p:grpSpPr>
      <p:sp>
        <p:nvSpPr>
          <p:cNvPr id="66" name="Google Shape;66;p14"/>
          <p:cNvSpPr txBox="1"/>
          <p:nvPr/>
        </p:nvSpPr>
        <p:spPr>
          <a:xfrm>
            <a:off x="609600" y="2477125"/>
            <a:ext cx="4831200" cy="1465800"/>
          </a:xfrm>
          <a:prstGeom prst="rect">
            <a:avLst/>
          </a:prstGeom>
          <a:noFill/>
          <a:ln>
            <a:noFill/>
          </a:ln>
        </p:spPr>
        <p:txBody>
          <a:bodyPr spcFirstLastPara="1" wrap="square" lIns="0" tIns="91425" rIns="91425" bIns="91425" anchor="t" anchorCtr="0">
            <a:noAutofit/>
          </a:bodyPr>
          <a:lstStyle/>
          <a:p>
            <a:pPr marL="0" lvl="0" indent="0" algn="l" rtl="0">
              <a:lnSpc>
                <a:spcPct val="100000"/>
              </a:lnSpc>
              <a:spcBef>
                <a:spcPts val="0"/>
              </a:spcBef>
              <a:spcAft>
                <a:spcPts val="0"/>
              </a:spcAft>
              <a:buNone/>
            </a:pPr>
            <a:r>
              <a:rPr lang="en-US" sz="3400" b="1">
                <a:solidFill>
                  <a:schemeClr val="dk1"/>
                </a:solidFill>
                <a:latin typeface="Roboto Condensed"/>
                <a:ea typeface="Roboto Condensed"/>
                <a:cs typeface="Roboto Condensed"/>
                <a:sym typeface="Roboto Condensed"/>
              </a:rPr>
              <a:t>Transforming</a:t>
            </a:r>
            <a:endParaRPr sz="3400" b="1">
              <a:solidFill>
                <a:schemeClr val="dk1"/>
              </a:solidFill>
              <a:latin typeface="Roboto Condensed"/>
              <a:ea typeface="Roboto Condensed"/>
              <a:cs typeface="Roboto Condensed"/>
              <a:sym typeface="Roboto Condensed"/>
            </a:endParaRPr>
          </a:p>
          <a:p>
            <a:pPr marL="0" lvl="0" indent="0" algn="l" rtl="0">
              <a:lnSpc>
                <a:spcPct val="100000"/>
              </a:lnSpc>
              <a:spcBef>
                <a:spcPts val="1000"/>
              </a:spcBef>
              <a:spcAft>
                <a:spcPts val="1000"/>
              </a:spcAft>
              <a:buNone/>
            </a:pPr>
            <a:r>
              <a:rPr lang="en-US" sz="3400" b="1">
                <a:solidFill>
                  <a:schemeClr val="dk1"/>
                </a:solidFill>
                <a:latin typeface="Roboto Condensed"/>
                <a:ea typeface="Roboto Condensed"/>
                <a:cs typeface="Roboto Condensed"/>
                <a:sym typeface="Roboto Condensed"/>
              </a:rPr>
              <a:t>Healthcare in Africa</a:t>
            </a:r>
            <a:endParaRPr sz="3400" b="1">
              <a:solidFill>
                <a:schemeClr val="dk1"/>
              </a:solidFill>
              <a:latin typeface="Roboto Condensed"/>
              <a:ea typeface="Roboto Condensed"/>
              <a:cs typeface="Roboto Condensed"/>
              <a:sym typeface="Roboto Condensed"/>
            </a:endParaRPr>
          </a:p>
        </p:txBody>
      </p:sp>
      <p:pic>
        <p:nvPicPr>
          <p:cNvPr id="67" name="Google Shape;67;p14"/>
          <p:cNvPicPr preferRelativeResize="0"/>
          <p:nvPr/>
        </p:nvPicPr>
        <p:blipFill>
          <a:blip r:embed="rId3">
            <a:alphaModFix/>
          </a:blip>
          <a:stretch>
            <a:fillRect/>
          </a:stretch>
        </p:blipFill>
        <p:spPr>
          <a:xfrm>
            <a:off x="657575" y="607150"/>
            <a:ext cx="1970400" cy="640375"/>
          </a:xfrm>
          <a:prstGeom prst="rect">
            <a:avLst/>
          </a:prstGeom>
          <a:noFill/>
          <a:ln>
            <a:noFill/>
          </a:ln>
        </p:spPr>
      </p:pic>
      <p:sp>
        <p:nvSpPr>
          <p:cNvPr id="68" name="Google Shape;68;p14"/>
          <p:cNvSpPr txBox="1"/>
          <p:nvPr/>
        </p:nvSpPr>
        <p:spPr>
          <a:xfrm>
            <a:off x="609625" y="5441350"/>
            <a:ext cx="7864500" cy="3630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en-US" sz="2200" b="1">
                <a:solidFill>
                  <a:schemeClr val="dk1"/>
                </a:solidFill>
                <a:latin typeface="Roboto Condensed"/>
                <a:ea typeface="Roboto Condensed"/>
                <a:cs typeface="Roboto Condensed"/>
                <a:sym typeface="Roboto Condensed"/>
              </a:rPr>
              <a:t>October 28, 2022</a:t>
            </a:r>
            <a:endParaRPr sz="2200" b="1">
              <a:solidFill>
                <a:schemeClr val="dk1"/>
              </a:solidFill>
              <a:latin typeface="Roboto Condensed"/>
              <a:ea typeface="Roboto Condensed"/>
              <a:cs typeface="Roboto Condensed"/>
              <a:sym typeface="Roboto Condensed"/>
            </a:endParaRPr>
          </a:p>
        </p:txBody>
      </p:sp>
      <p:sp>
        <p:nvSpPr>
          <p:cNvPr id="69" name="Google Shape;69;p14"/>
          <p:cNvSpPr txBox="1"/>
          <p:nvPr/>
        </p:nvSpPr>
        <p:spPr>
          <a:xfrm>
            <a:off x="609600" y="5843325"/>
            <a:ext cx="8351400" cy="2421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1700">
                <a:solidFill>
                  <a:schemeClr val="dk1"/>
                </a:solidFill>
                <a:latin typeface="Roboto Condensed"/>
                <a:ea typeface="Roboto Condensed"/>
                <a:cs typeface="Roboto Condensed"/>
                <a:sym typeface="Roboto Condensed"/>
              </a:rPr>
              <a:t>Bulamu is a 501(c)3 non-profit organization. All stories shared with permission.</a:t>
            </a:r>
            <a:endParaRPr sz="5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endParaRPr sz="2100">
              <a:solidFill>
                <a:schemeClr val="dk1"/>
              </a:solidFill>
              <a:latin typeface="Roboto Condensed"/>
              <a:ea typeface="Roboto Condensed"/>
              <a:cs typeface="Roboto Condensed"/>
              <a:sym typeface="Roboto Condensed"/>
            </a:endParaRPr>
          </a:p>
        </p:txBody>
      </p:sp>
      <p:pic>
        <p:nvPicPr>
          <p:cNvPr id="70" name="Google Shape;70;p14"/>
          <p:cNvPicPr preferRelativeResize="0"/>
          <p:nvPr/>
        </p:nvPicPr>
        <p:blipFill rotWithShape="1">
          <a:blip r:embed="rId4">
            <a:alphaModFix/>
          </a:blip>
          <a:srcRect l="8700"/>
          <a:stretch/>
        </p:blipFill>
        <p:spPr>
          <a:xfrm>
            <a:off x="5136000" y="535000"/>
            <a:ext cx="3520225" cy="2570400"/>
          </a:xfrm>
          <a:prstGeom prst="rect">
            <a:avLst/>
          </a:prstGeom>
          <a:noFill/>
          <a:ln>
            <a:noFill/>
          </a:ln>
        </p:spPr>
      </p:pic>
      <p:pic>
        <p:nvPicPr>
          <p:cNvPr id="71" name="Google Shape;71;p14"/>
          <p:cNvPicPr preferRelativeResize="0"/>
          <p:nvPr/>
        </p:nvPicPr>
        <p:blipFill rotWithShape="1">
          <a:blip r:embed="rId5">
            <a:alphaModFix/>
          </a:blip>
          <a:srcRect l="8700"/>
          <a:stretch/>
        </p:blipFill>
        <p:spPr>
          <a:xfrm>
            <a:off x="5136000" y="3228725"/>
            <a:ext cx="3520225" cy="2570425"/>
          </a:xfrm>
          <a:prstGeom prst="rect">
            <a:avLst/>
          </a:prstGeom>
          <a:noFill/>
          <a:ln>
            <a:noFill/>
          </a:ln>
        </p:spPr>
      </p:pic>
      <p:pic>
        <p:nvPicPr>
          <p:cNvPr id="72" name="Google Shape;72;p14"/>
          <p:cNvPicPr preferRelativeResize="0"/>
          <p:nvPr/>
        </p:nvPicPr>
        <p:blipFill rotWithShape="1">
          <a:blip r:embed="rId6">
            <a:alphaModFix/>
          </a:blip>
          <a:srcRect t="42831" r="999"/>
          <a:stretch/>
        </p:blipFill>
        <p:spPr>
          <a:xfrm>
            <a:off x="-175" y="6662850"/>
            <a:ext cx="9144000" cy="19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57200" y="3508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0000"/>
                </a:solidFill>
              </a:rPr>
              <a:t>Few</a:t>
            </a:r>
            <a:r>
              <a:rPr lang="en-US" sz="2800">
                <a:solidFill>
                  <a:srgbClr val="000000"/>
                </a:solidFill>
              </a:rPr>
              <a:t> NGOs match the cost-effectiveness of Bulamu</a:t>
            </a:r>
            <a:r>
              <a:rPr lang="en-US">
                <a:solidFill>
                  <a:srgbClr val="000000"/>
                </a:solidFill>
              </a:rPr>
              <a:t>’s</a:t>
            </a:r>
            <a:r>
              <a:rPr lang="en-US" sz="2800">
                <a:solidFill>
                  <a:srgbClr val="000000"/>
                </a:solidFill>
              </a:rPr>
              <a:t> model of mobilizing local resource</a:t>
            </a:r>
            <a:r>
              <a:rPr lang="en-US">
                <a:solidFill>
                  <a:srgbClr val="000000"/>
                </a:solidFill>
              </a:rPr>
              <a:t>s:</a:t>
            </a:r>
            <a:endParaRPr>
              <a:solidFill>
                <a:srgbClr val="000000"/>
              </a:solidFill>
            </a:endParaRPr>
          </a:p>
        </p:txBody>
      </p:sp>
      <p:sp>
        <p:nvSpPr>
          <p:cNvPr id="131" name="Google Shape;131;p23"/>
          <p:cNvSpPr txBox="1"/>
          <p:nvPr/>
        </p:nvSpPr>
        <p:spPr>
          <a:xfrm>
            <a:off x="510750" y="1447800"/>
            <a:ext cx="81687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00">
                <a:latin typeface="Roboto Condensed"/>
                <a:ea typeface="Roboto Condensed"/>
                <a:cs typeface="Roboto Condensed"/>
                <a:sym typeface="Roboto Condensed"/>
              </a:rPr>
              <a:t>Compare our 2021 results to </a:t>
            </a:r>
            <a:r>
              <a:rPr lang="en-US" sz="1900" b="1">
                <a:latin typeface="Roboto Condensed"/>
                <a:ea typeface="Roboto Condensed"/>
                <a:cs typeface="Roboto Condensed"/>
                <a:sym typeface="Roboto Condensed"/>
              </a:rPr>
              <a:t>Mercy Ships, </a:t>
            </a:r>
            <a:r>
              <a:rPr lang="en-US" sz="1900">
                <a:latin typeface="Roboto Condensed"/>
                <a:ea typeface="Roboto Condensed"/>
                <a:cs typeface="Roboto Condensed"/>
                <a:sym typeface="Roboto Condensed"/>
              </a:rPr>
              <a:t>which uses 600-staff hospital ships to bring healthcare to coastal African cities. (Both NGOs provide additional services.)</a:t>
            </a:r>
            <a:endParaRPr sz="1300">
              <a:latin typeface="Roboto Condensed"/>
              <a:ea typeface="Roboto Condensed"/>
              <a:cs typeface="Roboto Condensed"/>
              <a:sym typeface="Roboto Condensed"/>
            </a:endParaRPr>
          </a:p>
        </p:txBody>
      </p:sp>
      <p:graphicFrame>
        <p:nvGraphicFramePr>
          <p:cNvPr id="132" name="Google Shape;132;p23"/>
          <p:cNvGraphicFramePr/>
          <p:nvPr/>
        </p:nvGraphicFramePr>
        <p:xfrm>
          <a:off x="609600" y="2324100"/>
          <a:ext cx="3000000" cy="3000000"/>
        </p:xfrm>
        <a:graphic>
          <a:graphicData uri="http://schemas.openxmlformats.org/drawingml/2006/table">
            <a:tbl>
              <a:tblPr firstRow="1" bandRow="1">
                <a:noFill/>
                <a:tableStyleId>{08F7825A-630F-4093-BEFE-DC7FA9C1C0B3}</a:tableStyleId>
              </a:tblPr>
              <a:tblGrid>
                <a:gridCol w="4181800">
                  <a:extLst>
                    <a:ext uri="{9D8B030D-6E8A-4147-A177-3AD203B41FA5}">
                      <a16:colId xmlns:a16="http://schemas.microsoft.com/office/drawing/2014/main" val="20000"/>
                    </a:ext>
                  </a:extLst>
                </a:gridCol>
                <a:gridCol w="1990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40175">
                <a:tc>
                  <a:txBody>
                    <a:bodyPr/>
                    <a:lstStyle/>
                    <a:p>
                      <a:pPr marL="0" marR="0" lvl="0" indent="0" algn="ctr" rtl="0">
                        <a:spcBef>
                          <a:spcPts val="0"/>
                        </a:spcBef>
                        <a:spcAft>
                          <a:spcPts val="0"/>
                        </a:spcAft>
                        <a:buNone/>
                      </a:pPr>
                      <a:endParaRPr>
                        <a:solidFill>
                          <a:schemeClr val="dk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a:solidFill>
                            <a:schemeClr val="dk1"/>
                          </a:solidFill>
                          <a:latin typeface="Roboto Condensed"/>
                          <a:ea typeface="Roboto Condensed"/>
                          <a:cs typeface="Roboto Condensed"/>
                          <a:sym typeface="Roboto Condensed"/>
                        </a:rPr>
                        <a:t>Performance Metric</a:t>
                      </a:r>
                      <a:endParaRPr sz="2800">
                        <a:solidFill>
                          <a:schemeClr val="dk1"/>
                        </a:solidFill>
                        <a:latin typeface="Roboto Condensed"/>
                        <a:ea typeface="Roboto Condensed"/>
                        <a:cs typeface="Roboto Condensed"/>
                        <a:sym typeface="Roboto Condense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a:txBody>
                    <a:bodyPr/>
                    <a:lstStyle/>
                    <a:p>
                      <a:pPr marL="0" marR="0" lvl="0" indent="0" algn="ctr" rtl="0">
                        <a:spcBef>
                          <a:spcPts val="0"/>
                        </a:spcBef>
                        <a:spcAft>
                          <a:spcPts val="0"/>
                        </a:spcAft>
                        <a:buNone/>
                      </a:pPr>
                      <a:endParaRPr sz="1300">
                        <a:solidFill>
                          <a:schemeClr val="dk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a:solidFill>
                            <a:schemeClr val="dk1"/>
                          </a:solidFill>
                          <a:latin typeface="Roboto Condensed"/>
                          <a:ea typeface="Roboto Condensed"/>
                          <a:cs typeface="Roboto Condensed"/>
                          <a:sym typeface="Roboto Condensed"/>
                        </a:rPr>
                        <a:t>Mercy Ships </a:t>
                      </a:r>
                      <a:endParaRPr sz="2000">
                        <a:solidFill>
                          <a:schemeClr val="dk1"/>
                        </a:solidFill>
                        <a:latin typeface="Roboto Condensed"/>
                        <a:ea typeface="Roboto Condensed"/>
                        <a:cs typeface="Roboto Condensed"/>
                        <a:sym typeface="Roboto Condense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a:txBody>
                    <a:bodyPr/>
                    <a:lstStyle/>
                    <a:p>
                      <a:pPr marL="0" marR="0" lvl="0" indent="0" algn="ctr" rtl="0">
                        <a:spcBef>
                          <a:spcPts val="0"/>
                        </a:spcBef>
                        <a:spcAft>
                          <a:spcPts val="0"/>
                        </a:spcAft>
                        <a:buNone/>
                      </a:pPr>
                      <a:endParaRPr>
                        <a:solidFill>
                          <a:schemeClr val="dk1"/>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800">
                          <a:solidFill>
                            <a:schemeClr val="dk1"/>
                          </a:solidFill>
                          <a:latin typeface="Roboto Condensed"/>
                          <a:ea typeface="Roboto Condensed"/>
                          <a:cs typeface="Roboto Condensed"/>
                          <a:sym typeface="Roboto Condensed"/>
                        </a:rPr>
                        <a:t>Bulamu </a:t>
                      </a:r>
                      <a:endParaRPr sz="2000">
                        <a:solidFill>
                          <a:schemeClr val="dk1"/>
                        </a:solidFill>
                        <a:latin typeface="Roboto Condensed"/>
                        <a:ea typeface="Roboto Condensed"/>
                        <a:cs typeface="Roboto Condensed"/>
                        <a:sym typeface="Roboto Condensed"/>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430625">
                <a:tc>
                  <a:txBody>
                    <a:bodyPr/>
                    <a:lstStyle/>
                    <a:p>
                      <a:pPr marL="0" marR="0" lvl="0" indent="0" algn="l" rtl="0">
                        <a:spcBef>
                          <a:spcPts val="0"/>
                        </a:spcBef>
                        <a:spcAft>
                          <a:spcPts val="0"/>
                        </a:spcAft>
                        <a:buNone/>
                      </a:pPr>
                      <a:r>
                        <a:rPr lang="en-US" sz="2400">
                          <a:solidFill>
                            <a:srgbClr val="000514"/>
                          </a:solidFill>
                          <a:latin typeface="Roboto Condensed"/>
                          <a:ea typeface="Roboto Condensed"/>
                          <a:cs typeface="Roboto Condensed"/>
                          <a:sym typeface="Roboto Condensed"/>
                        </a:rPr>
                        <a:t>Total Revenues </a:t>
                      </a:r>
                      <a:endParaRPr sz="2400">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Roboto Condensed"/>
                          <a:ea typeface="Roboto Condensed"/>
                          <a:cs typeface="Roboto Condensed"/>
                          <a:sym typeface="Roboto Condensed"/>
                        </a:rPr>
                        <a:t>  $212,689,629</a:t>
                      </a:r>
                      <a:endParaRPr sz="2400">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Roboto Condensed"/>
                          <a:ea typeface="Roboto Condensed"/>
                          <a:cs typeface="Roboto Condensed"/>
                          <a:sym typeface="Roboto Condensed"/>
                        </a:rPr>
                        <a:t>$1,214,190</a:t>
                      </a:r>
                      <a:endParaRPr sz="2400">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514"/>
                      </a:solidFill>
                      <a:prstDash val="solid"/>
                      <a:round/>
                      <a:headEnd type="none" w="sm" len="sm"/>
                      <a:tailEnd type="none" w="sm" len="sm"/>
                    </a:lnB>
                  </a:tcPr>
                </a:tc>
                <a:extLst>
                  <a:ext uri="{0D108BD9-81ED-4DB2-BD59-A6C34878D82A}">
                    <a16:rowId xmlns:a16="http://schemas.microsoft.com/office/drawing/2014/main" val="10001"/>
                  </a:ext>
                </a:extLst>
              </a:tr>
              <a:tr h="430625">
                <a:tc>
                  <a:txBody>
                    <a:bodyPr/>
                    <a:lstStyle/>
                    <a:p>
                      <a:pPr marL="0" marR="0" lvl="0" indent="0" algn="l" rtl="0">
                        <a:spcBef>
                          <a:spcPts val="0"/>
                        </a:spcBef>
                        <a:spcAft>
                          <a:spcPts val="0"/>
                        </a:spcAft>
                        <a:buNone/>
                      </a:pPr>
                      <a:r>
                        <a:rPr lang="en-US" sz="2400">
                          <a:solidFill>
                            <a:srgbClr val="000514"/>
                          </a:solidFill>
                          <a:latin typeface="Roboto Condensed"/>
                          <a:ea typeface="Roboto Condensed"/>
                          <a:cs typeface="Roboto Condensed"/>
                          <a:sym typeface="Roboto Condensed"/>
                        </a:rPr>
                        <a:t>Total Expenses</a:t>
                      </a:r>
                      <a:endParaRPr sz="2400">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Roboto Condensed"/>
                          <a:ea typeface="Roboto Condensed"/>
                          <a:cs typeface="Roboto Condensed"/>
                          <a:sym typeface="Roboto Condensed"/>
                        </a:rPr>
                        <a:t>  $142,842,150</a:t>
                      </a:r>
                      <a:endParaRPr sz="2400">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Roboto Condensed"/>
                          <a:ea typeface="Roboto Condensed"/>
                          <a:cs typeface="Roboto Condensed"/>
                          <a:sym typeface="Roboto Condensed"/>
                        </a:rPr>
                        <a:t>$1,336,388</a:t>
                      </a:r>
                      <a:endParaRPr sz="2400">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0625">
                <a:tc>
                  <a:txBody>
                    <a:bodyPr/>
                    <a:lstStyle/>
                    <a:p>
                      <a:pPr marL="0" marR="0" lvl="0" indent="0" algn="l" rtl="0">
                        <a:spcBef>
                          <a:spcPts val="0"/>
                        </a:spcBef>
                        <a:spcAft>
                          <a:spcPts val="0"/>
                        </a:spcAft>
                        <a:buNone/>
                      </a:pPr>
                      <a:r>
                        <a:rPr lang="en-US" sz="2400" b="1">
                          <a:solidFill>
                            <a:srgbClr val="000514"/>
                          </a:solidFill>
                          <a:latin typeface="Roboto Condensed"/>
                          <a:ea typeface="Roboto Condensed"/>
                          <a:cs typeface="Roboto Condensed"/>
                          <a:sym typeface="Roboto Condensed"/>
                        </a:rPr>
                        <a:t>Surgeries </a:t>
                      </a:r>
                      <a:r>
                        <a:rPr lang="en-US" sz="2400" b="1">
                          <a:latin typeface="Roboto Condensed"/>
                          <a:ea typeface="Roboto Condensed"/>
                          <a:cs typeface="Roboto Condensed"/>
                          <a:sym typeface="Roboto Condensed"/>
                        </a:rPr>
                        <a:t>Provided</a:t>
                      </a:r>
                      <a:r>
                        <a:rPr lang="en-US" sz="2400" b="1">
                          <a:solidFill>
                            <a:srgbClr val="000514"/>
                          </a:solidFill>
                          <a:latin typeface="Roboto Condensed"/>
                          <a:ea typeface="Roboto Condensed"/>
                          <a:cs typeface="Roboto Condensed"/>
                          <a:sym typeface="Roboto Condensed"/>
                        </a:rPr>
                        <a:t> </a:t>
                      </a:r>
                      <a:r>
                        <a:rPr lang="en-US" sz="2400" b="1">
                          <a:latin typeface="Roboto Condensed"/>
                          <a:ea typeface="Roboto Condensed"/>
                          <a:cs typeface="Roboto Condensed"/>
                          <a:sym typeface="Roboto Condensed"/>
                        </a:rPr>
                        <a:t>Directly</a:t>
                      </a:r>
                      <a:endParaRPr sz="2400" b="1">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0000"/>
                          </a:solidFill>
                          <a:latin typeface="Roboto Condensed"/>
                          <a:ea typeface="Roboto Condensed"/>
                          <a:cs typeface="Roboto Condensed"/>
                          <a:sym typeface="Roboto Condensed"/>
                        </a:rPr>
                        <a:t>              3,138         </a:t>
                      </a:r>
                      <a:endParaRPr sz="2400" b="1">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        2,422</a:t>
                      </a:r>
                      <a:endParaRPr sz="2400" b="1">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514"/>
                      </a:solidFill>
                      <a:prstDash val="solid"/>
                      <a:round/>
                      <a:headEnd type="none" w="sm" len="sm"/>
                      <a:tailEnd type="none" w="sm" len="sm"/>
                    </a:lnB>
                  </a:tcPr>
                </a:tc>
                <a:extLst>
                  <a:ext uri="{0D108BD9-81ED-4DB2-BD59-A6C34878D82A}">
                    <a16:rowId xmlns:a16="http://schemas.microsoft.com/office/drawing/2014/main" val="10003"/>
                  </a:ext>
                </a:extLst>
              </a:tr>
              <a:tr h="430625">
                <a:tc>
                  <a:txBody>
                    <a:bodyPr/>
                    <a:lstStyle/>
                    <a:p>
                      <a:pPr marL="0" lvl="0" indent="0" algn="l" rtl="0">
                        <a:spcBef>
                          <a:spcPts val="0"/>
                        </a:spcBef>
                        <a:spcAft>
                          <a:spcPts val="0"/>
                        </a:spcAft>
                        <a:buClr>
                          <a:schemeClr val="dk1"/>
                        </a:buClr>
                        <a:buFont typeface="Arial"/>
                        <a:buNone/>
                      </a:pPr>
                      <a:r>
                        <a:rPr lang="en-US" sz="2400" b="1">
                          <a:latin typeface="Roboto Condensed"/>
                          <a:ea typeface="Roboto Condensed"/>
                          <a:cs typeface="Roboto Condensed"/>
                          <a:sym typeface="Roboto Condensed"/>
                        </a:rPr>
                        <a:t>Total Expenses / Total Surgeries</a:t>
                      </a:r>
                      <a:endParaRPr sz="2400" b="1">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rgbClr val="FF0000"/>
                          </a:solidFill>
                          <a:latin typeface="Roboto Condensed"/>
                          <a:ea typeface="Roboto Condensed"/>
                          <a:cs typeface="Roboto Condensed"/>
                          <a:sym typeface="Roboto Condensed"/>
                        </a:rPr>
                        <a:t>         $67,779          </a:t>
                      </a:r>
                      <a:endParaRPr sz="2400" b="1">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solidFill>
                            <a:schemeClr val="dk1"/>
                          </a:solidFill>
                          <a:latin typeface="Roboto Condensed"/>
                          <a:ea typeface="Roboto Condensed"/>
                          <a:cs typeface="Roboto Condensed"/>
                          <a:sym typeface="Roboto Condensed"/>
                        </a:rPr>
                        <a:t>         $552    </a:t>
                      </a:r>
                      <a:endParaRPr sz="2400" b="1">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extLst>
                  <a:ext uri="{0D108BD9-81ED-4DB2-BD59-A6C34878D82A}">
                    <a16:rowId xmlns:a16="http://schemas.microsoft.com/office/drawing/2014/main" val="10004"/>
                  </a:ext>
                </a:extLst>
              </a:tr>
              <a:tr h="433400">
                <a:tc>
                  <a:txBody>
                    <a:bodyPr/>
                    <a:lstStyle/>
                    <a:p>
                      <a:pPr marL="0" lvl="0" indent="0" algn="l" rtl="0">
                        <a:spcBef>
                          <a:spcPts val="0"/>
                        </a:spcBef>
                        <a:spcAft>
                          <a:spcPts val="0"/>
                        </a:spcAft>
                        <a:buClr>
                          <a:schemeClr val="dk1"/>
                        </a:buClr>
                        <a:buFont typeface="Arial"/>
                        <a:buNone/>
                      </a:pPr>
                      <a:r>
                        <a:rPr lang="en-US" sz="2400">
                          <a:latin typeface="Roboto Condensed"/>
                          <a:ea typeface="Roboto Condensed"/>
                          <a:cs typeface="Roboto Condensed"/>
                          <a:sym typeface="Roboto Condensed"/>
                        </a:rPr>
                        <a:t>Net Assets, Year-End</a:t>
                      </a:r>
                      <a:endParaRPr sz="2400">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lvl="0" indent="0" algn="l" rtl="0">
                        <a:spcBef>
                          <a:spcPts val="0"/>
                        </a:spcBef>
                        <a:spcAft>
                          <a:spcPts val="0"/>
                        </a:spcAft>
                        <a:buSzPts val="1100"/>
                        <a:buNone/>
                      </a:pPr>
                      <a:r>
                        <a:rPr lang="en-US" sz="2400">
                          <a:solidFill>
                            <a:srgbClr val="FF0000"/>
                          </a:solidFill>
                          <a:latin typeface="Roboto Condensed"/>
                          <a:ea typeface="Roboto Condensed"/>
                          <a:cs typeface="Roboto Condensed"/>
                          <a:sym typeface="Roboto Condensed"/>
                        </a:rPr>
                        <a:t>  $232,236,776           </a:t>
                      </a:r>
                      <a:endParaRPr sz="2400">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2400">
                          <a:solidFill>
                            <a:schemeClr val="dk1"/>
                          </a:solidFill>
                          <a:latin typeface="Roboto Condensed"/>
                          <a:ea typeface="Roboto Condensed"/>
                          <a:cs typeface="Roboto Condensed"/>
                          <a:sym typeface="Roboto Condensed"/>
                        </a:rPr>
                        <a:t>      $90,314       </a:t>
                      </a:r>
                      <a:endParaRPr sz="2400">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3400">
                <a:tc>
                  <a:txBody>
                    <a:bodyPr/>
                    <a:lstStyle/>
                    <a:p>
                      <a:pPr marL="0" marR="0" lvl="0" indent="0" algn="l" rtl="0">
                        <a:spcBef>
                          <a:spcPts val="0"/>
                        </a:spcBef>
                        <a:spcAft>
                          <a:spcPts val="0"/>
                        </a:spcAft>
                        <a:buNone/>
                      </a:pPr>
                      <a:r>
                        <a:rPr lang="en-US" sz="2400">
                          <a:solidFill>
                            <a:srgbClr val="000514"/>
                          </a:solidFill>
                          <a:latin typeface="Roboto Condensed"/>
                          <a:ea typeface="Roboto Condensed"/>
                          <a:cs typeface="Roboto Condensed"/>
                          <a:sym typeface="Roboto Condensed"/>
                        </a:rPr>
                        <a:t>Fundraising &amp; Admin Expense </a:t>
                      </a:r>
                      <a:r>
                        <a:rPr lang="en-US" sz="2400">
                          <a:latin typeface="Roboto Condensed"/>
                          <a:ea typeface="Roboto Condensed"/>
                          <a:cs typeface="Roboto Condensed"/>
                          <a:sym typeface="Roboto Condensed"/>
                        </a:rPr>
                        <a:t>% </a:t>
                      </a:r>
                      <a:endParaRPr sz="2400" b="1">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514"/>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rgbClr val="FF0000"/>
                          </a:solidFill>
                          <a:latin typeface="Roboto Condensed"/>
                          <a:ea typeface="Roboto Condensed"/>
                          <a:cs typeface="Roboto Condensed"/>
                          <a:sym typeface="Roboto Condensed"/>
                        </a:rPr>
                        <a:t>     32% (2020)</a:t>
                      </a:r>
                      <a:endParaRPr sz="2400" b="1">
                        <a:solidFill>
                          <a:srgbClr val="FF0000"/>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514"/>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1"/>
                          </a:solidFill>
                          <a:latin typeface="Roboto Condensed"/>
                          <a:ea typeface="Roboto Condensed"/>
                          <a:cs typeface="Roboto Condensed"/>
                          <a:sym typeface="Roboto Condensed"/>
                        </a:rPr>
                        <a:t> 15% (2021)</a:t>
                      </a:r>
                      <a:endParaRPr sz="2400" b="1">
                        <a:solidFill>
                          <a:schemeClr val="dk1"/>
                        </a:solidFill>
                        <a:latin typeface="Roboto Condensed"/>
                        <a:ea typeface="Roboto Condensed"/>
                        <a:cs typeface="Roboto Condensed"/>
                        <a:sym typeface="Roboto Condensed"/>
                      </a:endParaRPr>
                    </a:p>
                  </a:txBody>
                  <a:tcPr marL="91450" marR="91450" marT="45725" marB="45725">
                    <a:lnL w="12700" cap="flat" cmpd="sng">
                      <a:solidFill>
                        <a:srgbClr val="000514"/>
                      </a:solidFill>
                      <a:prstDash val="solid"/>
                      <a:round/>
                      <a:headEnd type="none" w="sm" len="sm"/>
                      <a:tailEnd type="none" w="sm" len="sm"/>
                    </a:lnL>
                    <a:lnR w="12700" cap="flat" cmpd="sng">
                      <a:solidFill>
                        <a:srgbClr val="000514"/>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514"/>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457200" y="4270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138" name="Google Shape;138;p24"/>
          <p:cNvSpPr txBox="1"/>
          <p:nvPr/>
        </p:nvSpPr>
        <p:spPr>
          <a:xfrm>
            <a:off x="445850" y="463000"/>
            <a:ext cx="83178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A few thoughts so far:</a:t>
            </a:r>
            <a:endParaRPr sz="2800" b="1" i="0" u="none" strike="noStrike" cap="none">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Small efforts can grow and improve. We can do more than we think.</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Perseverance over time leads to change. Many problems easier to make progress on than it might seem.</a:t>
            </a: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10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US" sz="2800" b="1">
                <a:solidFill>
                  <a:schemeClr val="dk1"/>
                </a:solidFill>
                <a:latin typeface="Roboto Condensed"/>
                <a:ea typeface="Roboto Condensed"/>
                <a:cs typeface="Roboto Condensed"/>
                <a:sym typeface="Roboto Condensed"/>
              </a:rPr>
              <a:t>How you can help:</a:t>
            </a:r>
            <a:endParaRPr sz="2800" b="1">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New Rotary global grant: </a:t>
            </a:r>
            <a:r>
              <a:rPr lang="en-US" sz="2000" b="1">
                <a:solidFill>
                  <a:schemeClr val="dk1"/>
                </a:solidFill>
                <a:latin typeface="Roboto Condensed"/>
                <a:ea typeface="Roboto Condensed"/>
                <a:cs typeface="Roboto Condensed"/>
                <a:sym typeface="Roboto Condensed"/>
              </a:rPr>
              <a:t>Maternal and Child Health for 100,000+ maternity patients per year</a:t>
            </a:r>
            <a:r>
              <a:rPr lang="en-US" sz="2000">
                <a:solidFill>
                  <a:schemeClr val="dk1"/>
                </a:solidFill>
                <a:latin typeface="Roboto Condensed"/>
                <a:ea typeface="Roboto Condensed"/>
                <a:cs typeface="Roboto Condensed"/>
                <a:sym typeface="Roboto Condensed"/>
              </a:rPr>
              <a:t> in Uganda. </a:t>
            </a:r>
            <a:r>
              <a:rPr lang="en-US" sz="2000" b="1">
                <a:solidFill>
                  <a:schemeClr val="dk1"/>
                </a:solidFill>
                <a:latin typeface="Roboto Condensed"/>
                <a:ea typeface="Roboto Condensed"/>
                <a:cs typeface="Roboto Condensed"/>
                <a:sym typeface="Roboto Condensed"/>
              </a:rPr>
              <a:t>$200k</a:t>
            </a:r>
            <a:r>
              <a:rPr lang="en-US" sz="2000">
                <a:solidFill>
                  <a:schemeClr val="dk1"/>
                </a:solidFill>
                <a:latin typeface="Roboto Condensed"/>
                <a:ea typeface="Roboto Condensed"/>
                <a:cs typeface="Roboto Condensed"/>
                <a:sym typeface="Roboto Condensed"/>
              </a:rPr>
              <a:t> global grant (~</a:t>
            </a:r>
            <a:r>
              <a:rPr lang="en-US" sz="2000" b="1">
                <a:solidFill>
                  <a:schemeClr val="dk1"/>
                </a:solidFill>
                <a:latin typeface="Roboto Condensed"/>
                <a:ea typeface="Roboto Condensed"/>
                <a:cs typeface="Roboto Condensed"/>
                <a:sym typeface="Roboto Condensed"/>
              </a:rPr>
              <a:t>$40k</a:t>
            </a:r>
            <a:r>
              <a:rPr lang="en-US" sz="2000">
                <a:solidFill>
                  <a:schemeClr val="dk1"/>
                </a:solidFill>
                <a:latin typeface="Roboto Condensed"/>
                <a:ea typeface="Roboto Condensed"/>
                <a:cs typeface="Roboto Condensed"/>
                <a:sym typeface="Roboto Condensed"/>
              </a:rPr>
              <a:t> club level still needed) with US and Ug. clubs/districts. </a:t>
            </a:r>
            <a:endParaRPr sz="2000">
              <a:solidFill>
                <a:schemeClr val="dk1"/>
              </a:solidFill>
              <a:latin typeface="Roboto Condensed"/>
              <a:ea typeface="Roboto Condensed"/>
              <a:cs typeface="Roboto Condensed"/>
              <a:sym typeface="Roboto Condensed"/>
            </a:endParaRPr>
          </a:p>
          <a:p>
            <a:pPr marL="914400" lvl="1"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Then let’s go for Programs of Scale in 2023!</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This kind of work needs friend-raisers, fundraisers &amp; everything in between.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Please share with a few friends, send ideas or otherwise help to support. </a:t>
            </a:r>
            <a:endParaRPr sz="200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000" b="1">
              <a:solidFill>
                <a:schemeClr val="dk1"/>
              </a:solidFill>
              <a:latin typeface="Roboto Condensed"/>
              <a:ea typeface="Roboto Condensed"/>
              <a:cs typeface="Roboto Condensed"/>
              <a:sym typeface="Roboto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144" name="Google Shape;144;p25"/>
          <p:cNvSpPr txBox="1"/>
          <p:nvPr/>
        </p:nvSpPr>
        <p:spPr>
          <a:xfrm>
            <a:off x="293450" y="158200"/>
            <a:ext cx="88506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5 key systems can scale nationally in Uganda for &lt;$5 million per year, serving tens of millions of patients/year: </a:t>
            </a:r>
            <a:endParaRPr sz="2800" b="1"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pic>
        <p:nvPicPr>
          <p:cNvPr id="145" name="Google Shape;145;p25"/>
          <p:cNvPicPr preferRelativeResize="0"/>
          <p:nvPr/>
        </p:nvPicPr>
        <p:blipFill>
          <a:blip r:embed="rId3">
            <a:alphaModFix/>
          </a:blip>
          <a:stretch>
            <a:fillRect/>
          </a:stretch>
        </p:blipFill>
        <p:spPr>
          <a:xfrm>
            <a:off x="457200" y="1112850"/>
            <a:ext cx="7328276" cy="546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rotWithShape="1">
          <a:blip r:embed="rId3">
            <a:alphaModFix/>
          </a:blip>
          <a:srcRect l="7140" t="3316"/>
          <a:stretch/>
        </p:blipFill>
        <p:spPr>
          <a:xfrm>
            <a:off x="1837400" y="1280450"/>
            <a:ext cx="5364275" cy="3722074"/>
          </a:xfrm>
          <a:prstGeom prst="rect">
            <a:avLst/>
          </a:prstGeom>
          <a:noFill/>
          <a:ln>
            <a:noFill/>
          </a:ln>
        </p:spPr>
      </p:pic>
      <p:sp>
        <p:nvSpPr>
          <p:cNvPr id="152" name="Google Shape;152;p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Thank you. Questions, please!</a:t>
            </a:r>
            <a:endParaRPr/>
          </a:p>
        </p:txBody>
      </p:sp>
      <p:sp>
        <p:nvSpPr>
          <p:cNvPr id="153" name="Google Shape;153;p26"/>
          <p:cNvSpPr txBox="1"/>
          <p:nvPr/>
        </p:nvSpPr>
        <p:spPr>
          <a:xfrm>
            <a:off x="762000" y="5334000"/>
            <a:ext cx="7617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US" sz="2000">
                <a:solidFill>
                  <a:schemeClr val="dk1"/>
                </a:solidFill>
                <a:latin typeface="Roboto Condensed"/>
                <a:ea typeface="Roboto Condensed"/>
                <a:cs typeface="Roboto Condensed"/>
                <a:sym typeface="Roboto Condensed"/>
              </a:rPr>
              <a:t>Margaret said, “I will always remember the care and service I received from Bulamu’s team.”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Appendix:</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63"/>
        <p:cNvGrpSpPr/>
        <p:nvPr/>
      </p:nvGrpSpPr>
      <p:grpSpPr>
        <a:xfrm>
          <a:off x="0" y="0"/>
          <a:ext cx="0" cy="0"/>
          <a:chOff x="0" y="0"/>
          <a:chExt cx="0" cy="0"/>
        </a:xfrm>
      </p:grpSpPr>
      <p:pic>
        <p:nvPicPr>
          <p:cNvPr id="164" name="Google Shape;164;p28"/>
          <p:cNvPicPr preferRelativeResize="0"/>
          <p:nvPr/>
        </p:nvPicPr>
        <p:blipFill rotWithShape="1">
          <a:blip r:embed="rId3">
            <a:alphaModFix/>
          </a:blip>
          <a:srcRect r="39360"/>
          <a:stretch/>
        </p:blipFill>
        <p:spPr>
          <a:xfrm>
            <a:off x="0" y="0"/>
            <a:ext cx="3122701" cy="6688276"/>
          </a:xfrm>
          <a:prstGeom prst="rect">
            <a:avLst/>
          </a:prstGeom>
          <a:noFill/>
          <a:ln>
            <a:noFill/>
          </a:ln>
        </p:spPr>
      </p:pic>
      <p:sp>
        <p:nvSpPr>
          <p:cNvPr id="165" name="Google Shape;16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166" name="Google Shape;166;p28"/>
          <p:cNvSpPr txBox="1"/>
          <p:nvPr/>
        </p:nvSpPr>
        <p:spPr>
          <a:xfrm>
            <a:off x="3360200" y="1364725"/>
            <a:ext cx="5504700" cy="46188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0"/>
              </a:spcBef>
              <a:spcAft>
                <a:spcPts val="0"/>
              </a:spcAft>
              <a:buSzPts val="2000"/>
              <a:buFont typeface="Roboto Condensed"/>
              <a:buChar char="●"/>
            </a:pPr>
            <a:r>
              <a:rPr lang="en-US" sz="2000">
                <a:latin typeface="Roboto Condensed"/>
                <a:ea typeface="Roboto Condensed"/>
                <a:cs typeface="Roboto Condensed"/>
                <a:sym typeface="Roboto Condensed"/>
              </a:rPr>
              <a:t>Bulamu’s Clinical Support Teams provided 443 patients with C-sections in 2021. </a:t>
            </a:r>
            <a:endParaRPr sz="2000">
              <a:latin typeface="Roboto Condensed"/>
              <a:ea typeface="Roboto Condensed"/>
              <a:cs typeface="Roboto Condensed"/>
              <a:sym typeface="Roboto Condensed"/>
            </a:endParaRPr>
          </a:p>
          <a:p>
            <a:pPr marL="457200" marR="0" lvl="0" indent="-355600" algn="l" rtl="0">
              <a:spcBef>
                <a:spcPts val="1000"/>
              </a:spcBef>
              <a:spcAft>
                <a:spcPts val="0"/>
              </a:spcAft>
              <a:buSzPts val="2000"/>
              <a:buFont typeface="Roboto Condensed"/>
              <a:buChar char="●"/>
            </a:pPr>
            <a:r>
              <a:rPr lang="en-US" sz="2000">
                <a:latin typeface="Roboto Condensed"/>
                <a:ea typeface="Roboto Condensed"/>
                <a:cs typeface="Roboto Condensed"/>
                <a:sym typeface="Roboto Condensed"/>
              </a:rPr>
              <a:t>Rose (top) said of her birth experience: “It was like a dream.” Bulamu’s team delivered and resuscitated the baby after referral from a non-partner facility.</a:t>
            </a:r>
            <a:endParaRPr sz="2000">
              <a:latin typeface="Roboto Condensed"/>
              <a:ea typeface="Roboto Condensed"/>
              <a:cs typeface="Roboto Condensed"/>
              <a:sym typeface="Roboto Condensed"/>
            </a:endParaRPr>
          </a:p>
          <a:p>
            <a:pPr marL="457200" marR="0" lvl="0" indent="-355600" algn="l" rtl="0">
              <a:spcBef>
                <a:spcPts val="1000"/>
              </a:spcBef>
              <a:spcAft>
                <a:spcPts val="0"/>
              </a:spcAft>
              <a:buSzPts val="2000"/>
              <a:buFont typeface="Roboto Condensed"/>
              <a:buChar char="●"/>
            </a:pPr>
            <a:r>
              <a:rPr lang="en-US" sz="2000">
                <a:latin typeface="Roboto Condensed"/>
                <a:ea typeface="Roboto Condensed"/>
                <a:cs typeface="Roboto Condensed"/>
                <a:sym typeface="Roboto Condensed"/>
              </a:rPr>
              <a:t>Bottom: One of the first mothers and babies from HC IV operating room we reopened after </a:t>
            </a:r>
            <a:br>
              <a:rPr lang="en-US" sz="2000">
                <a:latin typeface="Roboto Condensed"/>
                <a:ea typeface="Roboto Condensed"/>
                <a:cs typeface="Roboto Condensed"/>
                <a:sym typeface="Roboto Condensed"/>
              </a:rPr>
            </a:br>
            <a:r>
              <a:rPr lang="en-US" sz="2000">
                <a:latin typeface="Roboto Condensed"/>
                <a:ea typeface="Roboto Condensed"/>
                <a:cs typeface="Roboto Condensed"/>
                <a:sym typeface="Roboto Condensed"/>
              </a:rPr>
              <a:t>11 years out of service.</a:t>
            </a:r>
            <a:endParaRPr sz="2000">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We also ensure operating rooms at partner HC IVs have Essential Surgical Supplies, to provide C-sections without “down days.” </a:t>
            </a:r>
            <a:endParaRPr sz="2000">
              <a:solidFill>
                <a:schemeClr val="dk1"/>
              </a:solidFill>
              <a:latin typeface="Roboto Condensed"/>
              <a:ea typeface="Roboto Condensed"/>
              <a:cs typeface="Roboto Condensed"/>
              <a:sym typeface="Roboto Condensed"/>
            </a:endParaRPr>
          </a:p>
          <a:p>
            <a:pPr marL="0" marR="0" lvl="0" indent="0" algn="l" rtl="0">
              <a:spcBef>
                <a:spcPts val="1000"/>
              </a:spcBef>
              <a:spcAft>
                <a:spcPts val="1000"/>
              </a:spcAft>
              <a:buNone/>
            </a:pPr>
            <a:endParaRPr sz="2000">
              <a:latin typeface="Roboto Condensed"/>
              <a:ea typeface="Roboto Condensed"/>
              <a:cs typeface="Roboto Condensed"/>
              <a:sym typeface="Roboto Condensed"/>
            </a:endParaRPr>
          </a:p>
        </p:txBody>
      </p:sp>
      <p:pic>
        <p:nvPicPr>
          <p:cNvPr id="167" name="Google Shape;167;p28"/>
          <p:cNvPicPr preferRelativeResize="0"/>
          <p:nvPr/>
        </p:nvPicPr>
        <p:blipFill rotWithShape="1">
          <a:blip r:embed="rId4">
            <a:alphaModFix/>
          </a:blip>
          <a:srcRect l="15309" r="25002"/>
          <a:stretch/>
        </p:blipFill>
        <p:spPr>
          <a:xfrm>
            <a:off x="253413" y="382650"/>
            <a:ext cx="2619424" cy="2925725"/>
          </a:xfrm>
          <a:prstGeom prst="rect">
            <a:avLst/>
          </a:prstGeom>
          <a:noFill/>
          <a:ln>
            <a:noFill/>
          </a:ln>
        </p:spPr>
      </p:pic>
      <p:sp>
        <p:nvSpPr>
          <p:cNvPr id="168" name="Google Shape;168;p28"/>
          <p:cNvSpPr txBox="1"/>
          <p:nvPr/>
        </p:nvSpPr>
        <p:spPr>
          <a:xfrm>
            <a:off x="249863" y="2826825"/>
            <a:ext cx="14262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rgbClr val="FFFFFF"/>
                </a:solidFill>
                <a:latin typeface="Roboto Condensed"/>
                <a:ea typeface="Roboto Condensed"/>
                <a:cs typeface="Roboto Condensed"/>
                <a:sym typeface="Roboto Condensed"/>
              </a:rPr>
              <a:t>1 DAY AFTER</a:t>
            </a:r>
            <a:endParaRPr sz="300">
              <a:solidFill>
                <a:srgbClr val="FFFFFF"/>
              </a:solidFill>
            </a:endParaRPr>
          </a:p>
        </p:txBody>
      </p:sp>
      <p:sp>
        <p:nvSpPr>
          <p:cNvPr id="169" name="Google Shape;169;p28"/>
          <p:cNvSpPr txBox="1"/>
          <p:nvPr/>
        </p:nvSpPr>
        <p:spPr>
          <a:xfrm>
            <a:off x="3259275" y="274650"/>
            <a:ext cx="6042600" cy="90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latin typeface="Roboto Condensed"/>
                <a:ea typeface="Roboto Condensed"/>
                <a:cs typeface="Roboto Condensed"/>
                <a:sym typeface="Roboto Condensed"/>
              </a:rPr>
              <a:t>In 2021, thousands of patients needed healthcare. Bulamu’s teams stepped in.</a:t>
            </a:r>
            <a:endParaRPr>
              <a:latin typeface="Roboto Condensed"/>
              <a:ea typeface="Roboto Condensed"/>
              <a:cs typeface="Roboto Condensed"/>
              <a:sym typeface="Roboto Condensed"/>
            </a:endParaRPr>
          </a:p>
        </p:txBody>
      </p:sp>
      <p:pic>
        <p:nvPicPr>
          <p:cNvPr id="170" name="Google Shape;170;p28"/>
          <p:cNvPicPr preferRelativeResize="0"/>
          <p:nvPr/>
        </p:nvPicPr>
        <p:blipFill rotWithShape="1">
          <a:blip r:embed="rId5">
            <a:alphaModFix/>
          </a:blip>
          <a:srcRect l="7125" r="11248"/>
          <a:stretch/>
        </p:blipFill>
        <p:spPr>
          <a:xfrm>
            <a:off x="253412" y="3489050"/>
            <a:ext cx="2619423" cy="3085374"/>
          </a:xfrm>
          <a:prstGeom prst="rect">
            <a:avLst/>
          </a:prstGeom>
          <a:noFill/>
          <a:ln>
            <a:noFill/>
          </a:ln>
        </p:spPr>
      </p:pic>
      <p:sp>
        <p:nvSpPr>
          <p:cNvPr id="171" name="Google Shape;171;p28"/>
          <p:cNvSpPr txBox="1"/>
          <p:nvPr/>
        </p:nvSpPr>
        <p:spPr>
          <a:xfrm>
            <a:off x="326063" y="6103425"/>
            <a:ext cx="17064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rgbClr val="FFFFFF"/>
                </a:solidFill>
                <a:latin typeface="Roboto Condensed"/>
                <a:ea typeface="Roboto Condensed"/>
                <a:cs typeface="Roboto Condensed"/>
                <a:sym typeface="Roboto Condensed"/>
              </a:rPr>
              <a:t>4 WEEKS LATER</a:t>
            </a:r>
            <a:endParaRPr sz="3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57200" y="65563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Font typeface="Roboto Condensed"/>
              <a:buNone/>
            </a:pPr>
            <a:r>
              <a:rPr lang="en-US" sz="2800" b="1">
                <a:solidFill>
                  <a:schemeClr val="dk1"/>
                </a:solidFill>
                <a:latin typeface="Roboto Condensed"/>
                <a:ea typeface="Roboto Condensed"/>
                <a:cs typeface="Roboto Condensed"/>
                <a:sym typeface="Roboto Condensed"/>
              </a:rPr>
              <a:t>Bulamu is a </a:t>
            </a:r>
            <a:r>
              <a:rPr lang="en-US">
                <a:solidFill>
                  <a:srgbClr val="189963"/>
                </a:solidFill>
              </a:rPr>
              <a:t>d</a:t>
            </a:r>
            <a:r>
              <a:rPr lang="en-US" sz="2800" b="1">
                <a:solidFill>
                  <a:srgbClr val="189963"/>
                </a:solidFill>
                <a:latin typeface="Roboto Condensed"/>
                <a:ea typeface="Roboto Condensed"/>
                <a:cs typeface="Roboto Condensed"/>
                <a:sym typeface="Roboto Condensed"/>
              </a:rPr>
              <a:t>emonstration </a:t>
            </a:r>
            <a:r>
              <a:rPr lang="en-US">
                <a:solidFill>
                  <a:srgbClr val="189963"/>
                </a:solidFill>
              </a:rPr>
              <a:t>p</a:t>
            </a:r>
            <a:r>
              <a:rPr lang="en-US" sz="2800" b="1">
                <a:solidFill>
                  <a:srgbClr val="189963"/>
                </a:solidFill>
                <a:latin typeface="Roboto Condensed"/>
                <a:ea typeface="Roboto Condensed"/>
                <a:cs typeface="Roboto Condensed"/>
                <a:sym typeface="Roboto Condensed"/>
              </a:rPr>
              <a:t>roject</a:t>
            </a:r>
            <a:r>
              <a:rPr lang="en-US" sz="2800" b="1">
                <a:solidFill>
                  <a:srgbClr val="C00000"/>
                </a:solidFill>
                <a:latin typeface="Roboto Condensed"/>
                <a:ea typeface="Roboto Condensed"/>
                <a:cs typeface="Roboto Condensed"/>
                <a:sym typeface="Roboto Condensed"/>
              </a:rPr>
              <a:t> </a:t>
            </a:r>
            <a:r>
              <a:rPr lang="en-US" sz="2800" b="1">
                <a:solidFill>
                  <a:schemeClr val="dk1"/>
                </a:solidFill>
                <a:latin typeface="Roboto Condensed"/>
                <a:ea typeface="Roboto Condensed"/>
                <a:cs typeface="Roboto Condensed"/>
                <a:sym typeface="Roboto Condensed"/>
              </a:rPr>
              <a:t>for </a:t>
            </a:r>
            <a:r>
              <a:rPr lang="en-US"/>
              <a:t>Uganda’s national health system</a:t>
            </a:r>
            <a:r>
              <a:rPr lang="en-US" sz="2800" b="1">
                <a:solidFill>
                  <a:schemeClr val="dk1"/>
                </a:solidFill>
                <a:latin typeface="Roboto Condensed"/>
                <a:ea typeface="Roboto Condensed"/>
                <a:cs typeface="Roboto Condensed"/>
                <a:sym typeface="Roboto Condensed"/>
              </a:rPr>
              <a:t> that uses </a:t>
            </a:r>
            <a:r>
              <a:rPr lang="en-US"/>
              <a:t>HCE</a:t>
            </a:r>
            <a:r>
              <a:rPr lang="en-US" sz="2800" b="1">
                <a:solidFill>
                  <a:srgbClr val="0070C0"/>
                </a:solidFill>
                <a:latin typeface="Roboto Condensed"/>
                <a:ea typeface="Roboto Condensed"/>
                <a:cs typeface="Roboto Condensed"/>
                <a:sym typeface="Roboto Condensed"/>
              </a:rPr>
              <a:t> management systems, </a:t>
            </a:r>
            <a:r>
              <a:rPr lang="en-US">
                <a:solidFill>
                  <a:srgbClr val="0070C0"/>
                </a:solidFill>
              </a:rPr>
              <a:t>IT</a:t>
            </a:r>
            <a:r>
              <a:rPr lang="en-US" sz="2800" b="1">
                <a:solidFill>
                  <a:srgbClr val="0070C0"/>
                </a:solidFill>
                <a:latin typeface="Roboto Condensed"/>
                <a:ea typeface="Roboto Condensed"/>
                <a:cs typeface="Roboto Condensed"/>
                <a:sym typeface="Roboto Condensed"/>
              </a:rPr>
              <a:t> solutions</a:t>
            </a:r>
            <a:r>
              <a:rPr lang="en-US">
                <a:solidFill>
                  <a:srgbClr val="0070C0"/>
                </a:solidFill>
              </a:rPr>
              <a:t>,</a:t>
            </a:r>
            <a:r>
              <a:rPr lang="en-US" sz="2800" b="1">
                <a:solidFill>
                  <a:srgbClr val="0033CC"/>
                </a:solidFill>
                <a:latin typeface="Roboto Condensed"/>
                <a:ea typeface="Roboto Condensed"/>
                <a:cs typeface="Roboto Condensed"/>
                <a:sym typeface="Roboto Condensed"/>
              </a:rPr>
              <a:t> </a:t>
            </a:r>
            <a:r>
              <a:rPr lang="en-US"/>
              <a:t>and MOH’s </a:t>
            </a:r>
            <a:r>
              <a:rPr lang="en-US" sz="2800" b="1">
                <a:solidFill>
                  <a:srgbClr val="0070C0"/>
                </a:solidFill>
                <a:latin typeface="Roboto Condensed"/>
                <a:ea typeface="Roboto Condensed"/>
                <a:cs typeface="Roboto Condensed"/>
                <a:sym typeface="Roboto Condensed"/>
              </a:rPr>
              <a:t>existing staff </a:t>
            </a:r>
            <a:r>
              <a:rPr lang="en-US" sz="2800" b="1">
                <a:solidFill>
                  <a:schemeClr val="dk1"/>
                </a:solidFill>
                <a:latin typeface="Roboto Condensed"/>
                <a:ea typeface="Roboto Condensed"/>
                <a:cs typeface="Roboto Condensed"/>
                <a:sym typeface="Roboto Condensed"/>
              </a:rPr>
              <a:t>to deliver improved patient care.</a:t>
            </a:r>
            <a:endParaRPr/>
          </a:p>
        </p:txBody>
      </p:sp>
      <p:sp>
        <p:nvSpPr>
          <p:cNvPr id="177" name="Google Shape;177;p29"/>
          <p:cNvSpPr txBox="1">
            <a:spLocks noGrp="1"/>
          </p:cNvSpPr>
          <p:nvPr>
            <p:ph type="body" idx="1"/>
          </p:nvPr>
        </p:nvSpPr>
        <p:spPr>
          <a:xfrm>
            <a:off x="457200" y="2209800"/>
            <a:ext cx="8229600" cy="4526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360"/>
              </a:spcBef>
              <a:spcAft>
                <a:spcPts val="0"/>
              </a:spcAft>
              <a:buClr>
                <a:schemeClr val="dk1"/>
              </a:buClr>
              <a:buSzPts val="2000"/>
              <a:buFont typeface="Roboto Condensed"/>
              <a:buChar char="●"/>
            </a:pPr>
            <a:r>
              <a:rPr lang="en-US" sz="2000" b="1">
                <a:solidFill>
                  <a:srgbClr val="0070C0"/>
                </a:solidFill>
                <a:latin typeface="Roboto Condensed"/>
                <a:ea typeface="Roboto Condensed"/>
                <a:cs typeface="Roboto Condensed"/>
                <a:sym typeface="Roboto Condensed"/>
              </a:rPr>
              <a:t>MOH Permanent Secretary Dr. Diana Atwine</a:t>
            </a:r>
            <a:r>
              <a:rPr lang="en-US" sz="2000" b="1">
                <a:solidFill>
                  <a:srgbClr val="262C9A"/>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in 2021 letter to all districts: </a:t>
            </a:r>
            <a:endParaRPr/>
          </a:p>
          <a:p>
            <a:pPr marL="457200" lvl="0" indent="0" algn="l" rtl="0">
              <a:lnSpc>
                <a:spcPct val="115000"/>
              </a:lnSpc>
              <a:spcBef>
                <a:spcPts val="1360"/>
              </a:spcBef>
              <a:spcAft>
                <a:spcPts val="0"/>
              </a:spcAft>
              <a:buClr>
                <a:srgbClr val="CC3399"/>
              </a:buClr>
              <a:buSzPts val="2400"/>
              <a:buNone/>
            </a:pPr>
            <a:r>
              <a:rPr lang="en-US" sz="2000" i="1">
                <a:latin typeface="Roboto Condensed"/>
                <a:ea typeface="Roboto Condensed"/>
                <a:cs typeface="Roboto Condensed"/>
                <a:sym typeface="Roboto Condensed"/>
              </a:rPr>
              <a:t>“I am, therefore, recommending Bulamu Healthcare very highly to you.”</a:t>
            </a:r>
            <a:endParaRPr i="1">
              <a:solidFill>
                <a:schemeClr val="dk1"/>
              </a:solidFill>
            </a:endParaRPr>
          </a:p>
          <a:p>
            <a:pPr marL="457200" lvl="0" indent="-355600" algn="l" rtl="0">
              <a:lnSpc>
                <a:spcPct val="115000"/>
              </a:lnSpc>
              <a:spcBef>
                <a:spcPts val="1360"/>
              </a:spcBef>
              <a:spcAft>
                <a:spcPts val="0"/>
              </a:spcAft>
              <a:buClr>
                <a:schemeClr val="dk1"/>
              </a:buClr>
              <a:buSzPts val="2000"/>
              <a:buFont typeface="Roboto Condensed"/>
              <a:buChar char="●"/>
            </a:pPr>
            <a:r>
              <a:rPr lang="en-US" sz="2000" b="1">
                <a:solidFill>
                  <a:srgbClr val="0070C0"/>
                </a:solidFill>
                <a:latin typeface="Roboto Condensed"/>
                <a:ea typeface="Roboto Condensed"/>
                <a:cs typeface="Roboto Condensed"/>
                <a:sym typeface="Roboto Condensed"/>
              </a:rPr>
              <a:t>MOH Director General Dr. Henry Mwebesa</a:t>
            </a:r>
            <a:r>
              <a:rPr lang="en-US" sz="2000" b="1">
                <a:solidFill>
                  <a:srgbClr val="262C9A"/>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letter to Gates Foundation: </a:t>
            </a:r>
            <a:endParaRPr/>
          </a:p>
          <a:p>
            <a:pPr marL="457200" lvl="0" indent="0" algn="l" rtl="0">
              <a:lnSpc>
                <a:spcPct val="115000"/>
              </a:lnSpc>
              <a:spcBef>
                <a:spcPts val="1360"/>
              </a:spcBef>
              <a:spcAft>
                <a:spcPts val="0"/>
              </a:spcAft>
              <a:buClr>
                <a:srgbClr val="CC3399"/>
              </a:buClr>
              <a:buSzPts val="2400"/>
              <a:buNone/>
            </a:pPr>
            <a:r>
              <a:rPr lang="en-US" sz="2000" i="1" u="none" strike="noStrike">
                <a:latin typeface="Roboto Condensed"/>
                <a:ea typeface="Roboto Condensed"/>
                <a:cs typeface="Roboto Condensed"/>
                <a:sym typeface="Roboto Condensed"/>
              </a:rPr>
              <a:t>“I am writing to support the remarkable work that Bulamu Healthcare is doing with the Ministry of Health system in Uganda. Each time we meet with Bulamu, we are impressed and amazed by the efficiency and effectiveness of their programs. Bulamu's work represents some of the most promising that the Permanent Secretary and I </a:t>
            </a:r>
            <a:r>
              <a:rPr lang="en-US" sz="2000" i="1">
                <a:latin typeface="Roboto Condensed"/>
                <a:ea typeface="Roboto Condensed"/>
                <a:cs typeface="Roboto Condensed"/>
                <a:sym typeface="Roboto Condensed"/>
              </a:rPr>
              <a:t>know</a:t>
            </a:r>
            <a:r>
              <a:rPr lang="en-US" sz="2000" i="1" u="none" strike="noStrike">
                <a:latin typeface="Roboto Condensed"/>
                <a:ea typeface="Roboto Condensed"/>
                <a:cs typeface="Roboto Condensed"/>
                <a:sym typeface="Roboto Condensed"/>
              </a:rPr>
              <a:t> of for the future of our health system</a:t>
            </a:r>
            <a:r>
              <a:rPr lang="en-US" sz="2000" i="1">
                <a:latin typeface="Roboto Condensed"/>
                <a:ea typeface="Roboto Condensed"/>
                <a:cs typeface="Roboto Condensed"/>
                <a:sym typeface="Roboto Condensed"/>
              </a:rPr>
              <a:t>.</a:t>
            </a:r>
            <a:r>
              <a:rPr lang="en-US" sz="2000" i="1" u="none" strike="noStrike">
                <a:latin typeface="Roboto Condensed"/>
                <a:ea typeface="Roboto Condensed"/>
                <a:cs typeface="Roboto Condensed"/>
                <a:sym typeface="Roboto Condensed"/>
              </a:rPr>
              <a:t>” </a:t>
            </a:r>
            <a:endParaRPr i="1"/>
          </a:p>
          <a:p>
            <a:pPr marL="0" lvl="0" indent="0" algn="l" rtl="0">
              <a:lnSpc>
                <a:spcPct val="115000"/>
              </a:lnSpc>
              <a:spcBef>
                <a:spcPts val="1360"/>
              </a:spcBef>
              <a:spcAft>
                <a:spcPts val="1000"/>
              </a:spcAft>
              <a:buClr>
                <a:srgbClr val="CC3399"/>
              </a:buClr>
              <a:buSzPts val="2400"/>
              <a:buNone/>
            </a:pPr>
            <a:r>
              <a:rPr lang="en-US" sz="2000" b="1">
                <a:solidFill>
                  <a:schemeClr val="dk1"/>
                </a:solidFill>
                <a:latin typeface="Roboto Condensed"/>
                <a:ea typeface="Roboto Condensed"/>
                <a:cs typeface="Roboto Condensed"/>
                <a:sym typeface="Roboto Condensed"/>
              </a:rPr>
              <a:t>Our public health contacts consider these endorsement letters </a:t>
            </a:r>
            <a:r>
              <a:rPr lang="en-US" sz="2000" b="1">
                <a:solidFill>
                  <a:srgbClr val="0070C0"/>
                </a:solidFill>
                <a:latin typeface="Roboto Condensed"/>
                <a:ea typeface="Roboto Condensed"/>
                <a:cs typeface="Roboto Condensed"/>
                <a:sym typeface="Roboto Condensed"/>
              </a:rPr>
              <a:t>highly unusual.</a:t>
            </a:r>
            <a:endParaRPr>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81"/>
        <p:cNvGrpSpPr/>
        <p:nvPr/>
      </p:nvGrpSpPr>
      <p:grpSpPr>
        <a:xfrm>
          <a:off x="0" y="0"/>
          <a:ext cx="0" cy="0"/>
          <a:chOff x="0" y="0"/>
          <a:chExt cx="0" cy="0"/>
        </a:xfrm>
      </p:grpSpPr>
      <p:sp>
        <p:nvSpPr>
          <p:cNvPr id="182" name="Google Shape;182;p30"/>
          <p:cNvSpPr txBox="1"/>
          <p:nvPr/>
        </p:nvSpPr>
        <p:spPr>
          <a:xfrm>
            <a:off x="422775" y="218775"/>
            <a:ext cx="8615700" cy="14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2800" b="1">
                <a:solidFill>
                  <a:schemeClr val="dk1"/>
                </a:solidFill>
                <a:latin typeface="Roboto Condensed"/>
                <a:ea typeface="Roboto Condensed"/>
                <a:cs typeface="Roboto Condensed"/>
                <a:sym typeface="Roboto Condensed"/>
              </a:rPr>
              <a:t>Treatment &amp; Systems: Bulamu’s Strategy Since 2020</a:t>
            </a:r>
            <a:endParaRPr sz="2800" b="1">
              <a:solidFill>
                <a:schemeClr val="dk1"/>
              </a:solidFill>
              <a:latin typeface="Roboto Condensed"/>
              <a:ea typeface="Roboto Condensed"/>
              <a:cs typeface="Roboto Condensed"/>
              <a:sym typeface="Roboto Condensed"/>
            </a:endParaRPr>
          </a:p>
          <a:p>
            <a:pPr marL="457200" marR="0" lvl="0" indent="-228600" algn="l" rtl="0">
              <a:lnSpc>
                <a:spcPct val="100000"/>
              </a:lnSpc>
              <a:spcBef>
                <a:spcPts val="1000"/>
              </a:spcBef>
              <a:spcAft>
                <a:spcPts val="0"/>
              </a:spcAft>
              <a:buClr>
                <a:schemeClr val="dk1"/>
              </a:buClr>
              <a:buSzPts val="2200"/>
              <a:buFont typeface="Roboto Condensed"/>
              <a:buNone/>
            </a:pPr>
            <a:endParaRPr sz="2800" b="1">
              <a:solidFill>
                <a:srgbClr val="0070C0"/>
              </a:solidFill>
              <a:latin typeface="Roboto Condensed"/>
              <a:ea typeface="Roboto Condensed"/>
              <a:cs typeface="Roboto Condensed"/>
              <a:sym typeface="Roboto Condensed"/>
            </a:endParaRPr>
          </a:p>
        </p:txBody>
      </p:sp>
      <p:sp>
        <p:nvSpPr>
          <p:cNvPr id="183" name="Google Shape;183;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2000" b="1">
                <a:solidFill>
                  <a:srgbClr val="16AC5E"/>
                </a:solidFill>
                <a:latin typeface="Roboto Condensed"/>
                <a:ea typeface="Roboto Condensed"/>
                <a:cs typeface="Roboto Condensed"/>
                <a:sym typeface="Roboto Condensed"/>
              </a:rPr>
              <a:t>Phase I: </a:t>
            </a:r>
            <a:r>
              <a:rPr lang="en-US" sz="2000" b="1">
                <a:solidFill>
                  <a:srgbClr val="000000"/>
                </a:solidFill>
                <a:latin typeface="Roboto Condensed"/>
                <a:ea typeface="Roboto Condensed"/>
                <a:cs typeface="Roboto Condensed"/>
                <a:sym typeface="Roboto Condensed"/>
              </a:rPr>
              <a:t>General Medicine </a:t>
            </a:r>
            <a:r>
              <a:rPr lang="en-US" sz="2000">
                <a:solidFill>
                  <a:srgbClr val="000000"/>
                </a:solidFill>
                <a:latin typeface="Roboto Condensed"/>
                <a:ea typeface="Roboto Condensed"/>
                <a:cs typeface="Roboto Condensed"/>
                <a:sym typeface="Roboto Condensed"/>
              </a:rPr>
              <a:t>—</a:t>
            </a:r>
            <a:r>
              <a:rPr lang="en-US" sz="2000" b="1">
                <a:solidFill>
                  <a:srgbClr val="000000"/>
                </a:solidFill>
                <a:latin typeface="Roboto Condensed"/>
                <a:ea typeface="Roboto Condensed"/>
                <a:cs typeface="Roboto Condensed"/>
                <a:sym typeface="Roboto Condensed"/>
              </a:rPr>
              <a:t> Clinical Support Team </a:t>
            </a:r>
            <a:r>
              <a:rPr lang="en-US" sz="2000">
                <a:solidFill>
                  <a:srgbClr val="000000"/>
                </a:solidFill>
                <a:latin typeface="Roboto Condensed"/>
                <a:ea typeface="Roboto Condensed"/>
                <a:cs typeface="Roboto Condensed"/>
                <a:sym typeface="Roboto Condensed"/>
              </a:rPr>
              <a:t>program combines patient care with improving facilities. </a:t>
            </a:r>
            <a:r>
              <a:rPr lang="en-US" sz="2000" b="1">
                <a:solidFill>
                  <a:srgbClr val="000000"/>
                </a:solidFill>
                <a:latin typeface="Roboto Condensed"/>
                <a:ea typeface="Roboto Condensed"/>
                <a:cs typeface="Roboto Condensed"/>
                <a:sym typeface="Roboto Condensed"/>
              </a:rPr>
              <a:t>56k</a:t>
            </a:r>
            <a:r>
              <a:rPr lang="en-US" sz="2000">
                <a:solidFill>
                  <a:srgbClr val="000000"/>
                </a:solidFill>
                <a:latin typeface="Roboto Condensed"/>
                <a:ea typeface="Roboto Condensed"/>
                <a:cs typeface="Roboto Condensed"/>
                <a:sym typeface="Roboto Condensed"/>
              </a:rPr>
              <a:t> patients treated (2021). Cost = ~</a:t>
            </a:r>
            <a:r>
              <a:rPr lang="en-US" sz="2000" b="1">
                <a:solidFill>
                  <a:srgbClr val="000000"/>
                </a:solidFill>
                <a:latin typeface="Roboto Condensed"/>
                <a:ea typeface="Roboto Condensed"/>
                <a:cs typeface="Roboto Condensed"/>
                <a:sym typeface="Roboto Condensed"/>
              </a:rPr>
              <a:t>$6</a:t>
            </a:r>
            <a:r>
              <a:rPr lang="en-US" sz="2000">
                <a:solidFill>
                  <a:srgbClr val="000000"/>
                </a:solidFill>
                <a:latin typeface="Roboto Condensed"/>
                <a:ea typeface="Roboto Condensed"/>
                <a:cs typeface="Roboto Condensed"/>
                <a:sym typeface="Roboto Condensed"/>
              </a:rPr>
              <a:t> per patient.</a:t>
            </a:r>
            <a:endParaRPr sz="2000">
              <a:solidFill>
                <a:srgbClr val="000000"/>
              </a:solidFill>
              <a:latin typeface="Roboto Condensed"/>
              <a:ea typeface="Roboto Condensed"/>
              <a:cs typeface="Roboto Condensed"/>
              <a:sym typeface="Roboto Condensed"/>
            </a:endParaRPr>
          </a:p>
          <a:p>
            <a:pPr marL="0" lvl="0" indent="0" algn="l" rtl="0">
              <a:spcBef>
                <a:spcPts val="400"/>
              </a:spcBef>
              <a:spcAft>
                <a:spcPts val="0"/>
              </a:spcAft>
              <a:buSzPts val="1400"/>
              <a:buNone/>
            </a:pPr>
            <a:endParaRPr sz="1100" b="1">
              <a:solidFill>
                <a:srgbClr val="000000"/>
              </a:solidFill>
              <a:latin typeface="Roboto Condensed"/>
              <a:ea typeface="Roboto Condensed"/>
              <a:cs typeface="Roboto Condensed"/>
              <a:sym typeface="Roboto Condensed"/>
            </a:endParaRPr>
          </a:p>
          <a:p>
            <a:pPr marL="0" lvl="0" indent="0" algn="l" rtl="0">
              <a:spcBef>
                <a:spcPts val="400"/>
              </a:spcBef>
              <a:spcAft>
                <a:spcPts val="0"/>
              </a:spcAft>
              <a:buSzPts val="1400"/>
              <a:buNone/>
            </a:pPr>
            <a:r>
              <a:rPr lang="en-US" sz="2000" b="1">
                <a:solidFill>
                  <a:srgbClr val="0070C0"/>
                </a:solidFill>
                <a:latin typeface="Roboto Condensed"/>
                <a:ea typeface="Roboto Condensed"/>
                <a:cs typeface="Roboto Condensed"/>
                <a:sym typeface="Roboto Condensed"/>
              </a:rPr>
              <a:t>Phase II:</a:t>
            </a:r>
            <a:r>
              <a:rPr lang="en-US" sz="2000">
                <a:solidFill>
                  <a:srgbClr val="0070C0"/>
                </a:solidFill>
                <a:latin typeface="Roboto Condensed"/>
                <a:ea typeface="Roboto Condensed"/>
                <a:cs typeface="Roboto Condensed"/>
                <a:sym typeface="Roboto Condensed"/>
              </a:rPr>
              <a:t> </a:t>
            </a:r>
            <a:r>
              <a:rPr lang="en-US" sz="2000" b="1">
                <a:solidFill>
                  <a:srgbClr val="000000"/>
                </a:solidFill>
                <a:latin typeface="Roboto Condensed"/>
                <a:ea typeface="Roboto Condensed"/>
                <a:cs typeface="Roboto Condensed"/>
                <a:sym typeface="Roboto Condensed"/>
              </a:rPr>
              <a:t>Surgery Programs </a:t>
            </a:r>
            <a:r>
              <a:rPr lang="en-US" sz="2000">
                <a:solidFill>
                  <a:srgbClr val="000000"/>
                </a:solidFill>
                <a:latin typeface="Roboto Condensed"/>
                <a:ea typeface="Roboto Condensed"/>
                <a:cs typeface="Roboto Condensed"/>
                <a:sym typeface="Roboto Condensed"/>
              </a:rPr>
              <a:t>—</a:t>
            </a:r>
            <a:r>
              <a:rPr lang="en-US" sz="2000" b="1">
                <a:solidFill>
                  <a:srgbClr val="000000"/>
                </a:solidFill>
                <a:latin typeface="Roboto Condensed"/>
                <a:ea typeface="Roboto Condensed"/>
                <a:cs typeface="Roboto Condensed"/>
                <a:sym typeface="Roboto Condensed"/>
              </a:rPr>
              <a:t> Surgery Intensive program </a:t>
            </a:r>
            <a:r>
              <a:rPr lang="en-US" sz="2000">
                <a:solidFill>
                  <a:srgbClr val="000000"/>
                </a:solidFill>
                <a:latin typeface="Roboto Condensed"/>
                <a:ea typeface="Roboto Condensed"/>
                <a:cs typeface="Roboto Condensed"/>
                <a:sym typeface="Roboto Condensed"/>
              </a:rPr>
              <a:t>organizes monthly care for patients in need. </a:t>
            </a:r>
            <a:r>
              <a:rPr lang="en-US" sz="2000" b="1">
                <a:solidFill>
                  <a:srgbClr val="000000"/>
                </a:solidFill>
                <a:latin typeface="Roboto Condensed"/>
                <a:ea typeface="Roboto Condensed"/>
                <a:cs typeface="Roboto Condensed"/>
                <a:sym typeface="Roboto Condensed"/>
              </a:rPr>
              <a:t>Angel Program </a:t>
            </a:r>
            <a:r>
              <a:rPr lang="en-US" sz="2000">
                <a:solidFill>
                  <a:srgbClr val="000000"/>
                </a:solidFill>
                <a:latin typeface="Roboto Condensed"/>
                <a:ea typeface="Roboto Condensed"/>
                <a:cs typeface="Roboto Condensed"/>
                <a:sym typeface="Roboto Condensed"/>
              </a:rPr>
              <a:t>refers patients to best hospitals. </a:t>
            </a:r>
            <a:r>
              <a:rPr lang="en-US" sz="2000" b="1">
                <a:solidFill>
                  <a:srgbClr val="000000"/>
                </a:solidFill>
                <a:latin typeface="Roboto Condensed"/>
                <a:ea typeface="Roboto Condensed"/>
                <a:cs typeface="Roboto Condensed"/>
                <a:sym typeface="Roboto Condensed"/>
              </a:rPr>
              <a:t>5,085</a:t>
            </a:r>
            <a:r>
              <a:rPr lang="en-US" sz="2000">
                <a:solidFill>
                  <a:srgbClr val="000000"/>
                </a:solidFill>
                <a:latin typeface="Roboto Condensed"/>
                <a:ea typeface="Roboto Condensed"/>
                <a:cs typeface="Roboto Condensed"/>
                <a:sym typeface="Roboto Condensed"/>
              </a:rPr>
              <a:t> surgery patients treated/supported in 2021. Cost = ~</a:t>
            </a:r>
            <a:r>
              <a:rPr lang="en-US" sz="2000" b="1">
                <a:solidFill>
                  <a:srgbClr val="000000"/>
                </a:solidFill>
                <a:latin typeface="Roboto Condensed"/>
                <a:ea typeface="Roboto Condensed"/>
                <a:cs typeface="Roboto Condensed"/>
                <a:sym typeface="Roboto Condensed"/>
              </a:rPr>
              <a:t>$163</a:t>
            </a:r>
            <a:r>
              <a:rPr lang="en-US" sz="2000">
                <a:solidFill>
                  <a:srgbClr val="000000"/>
                </a:solidFill>
                <a:latin typeface="Roboto Condensed"/>
                <a:ea typeface="Roboto Condensed"/>
                <a:cs typeface="Roboto Condensed"/>
                <a:sym typeface="Roboto Condensed"/>
              </a:rPr>
              <a:t> per SI patient. </a:t>
            </a:r>
            <a:endParaRPr sz="2000">
              <a:solidFill>
                <a:srgbClr val="000000"/>
              </a:solidFill>
              <a:latin typeface="Roboto Condensed"/>
              <a:ea typeface="Roboto Condensed"/>
              <a:cs typeface="Roboto Condensed"/>
              <a:sym typeface="Roboto Condensed"/>
            </a:endParaRPr>
          </a:p>
          <a:p>
            <a:pPr marL="0" lvl="0" indent="0" algn="l" rtl="0">
              <a:spcBef>
                <a:spcPts val="400"/>
              </a:spcBef>
              <a:spcAft>
                <a:spcPts val="0"/>
              </a:spcAft>
              <a:buSzPts val="1400"/>
              <a:buNone/>
            </a:pPr>
            <a:endParaRPr sz="1100" b="1">
              <a:solidFill>
                <a:srgbClr val="000000"/>
              </a:solidFill>
              <a:latin typeface="Roboto Condensed"/>
              <a:ea typeface="Roboto Condensed"/>
              <a:cs typeface="Roboto Condensed"/>
              <a:sym typeface="Roboto Condensed"/>
            </a:endParaRPr>
          </a:p>
          <a:p>
            <a:pPr marL="0" lvl="0" indent="0" algn="l" rtl="0">
              <a:spcBef>
                <a:spcPts val="400"/>
              </a:spcBef>
              <a:spcAft>
                <a:spcPts val="0"/>
              </a:spcAft>
              <a:buSzPts val="1400"/>
              <a:buNone/>
            </a:pPr>
            <a:r>
              <a:rPr lang="en-US" sz="2000" b="1">
                <a:solidFill>
                  <a:srgbClr val="0033CC"/>
                </a:solidFill>
                <a:latin typeface="Roboto Condensed"/>
                <a:ea typeface="Roboto Condensed"/>
                <a:cs typeface="Roboto Condensed"/>
                <a:sym typeface="Roboto Condensed"/>
              </a:rPr>
              <a:t>Phase III:</a:t>
            </a:r>
            <a:r>
              <a:rPr lang="en-US" sz="2000">
                <a:solidFill>
                  <a:srgbClr val="0173C4"/>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Systemic Change </a:t>
            </a:r>
            <a:r>
              <a:rPr lang="en-US" sz="2000">
                <a:solidFill>
                  <a:schemeClr val="dk1"/>
                </a:solidFill>
                <a:latin typeface="Roboto Condensed"/>
                <a:ea typeface="Roboto Condensed"/>
                <a:cs typeface="Roboto Condensed"/>
                <a:sym typeface="Roboto Condensed"/>
              </a:rPr>
              <a:t>—</a:t>
            </a:r>
            <a:r>
              <a:rPr lang="en-US" sz="2000" b="1">
                <a:solidFill>
                  <a:schemeClr val="dk1"/>
                </a:solidFill>
                <a:latin typeface="Roboto Condensed"/>
                <a:ea typeface="Roboto Condensed"/>
                <a:cs typeface="Roboto Condensed"/>
                <a:sym typeface="Roboto Condensed"/>
              </a:rPr>
              <a:t> Health Center Excellence (HCE) </a:t>
            </a:r>
            <a:r>
              <a:rPr lang="en-US" sz="2000">
                <a:solidFill>
                  <a:schemeClr val="dk1"/>
                </a:solidFill>
                <a:latin typeface="Roboto Condensed"/>
                <a:ea typeface="Roboto Condensed"/>
                <a:cs typeface="Roboto Condensed"/>
                <a:sym typeface="Roboto Condensed"/>
              </a:rPr>
              <a:t>Program improves clinical care through comprehensive hospital/clinic management system. </a:t>
            </a:r>
            <a:endParaRPr sz="2000">
              <a:solidFill>
                <a:schemeClr val="dk1"/>
              </a:solidFill>
              <a:latin typeface="Roboto Condensed"/>
              <a:ea typeface="Roboto Condensed"/>
              <a:cs typeface="Roboto Condensed"/>
              <a:sym typeface="Roboto Condensed"/>
            </a:endParaRPr>
          </a:p>
          <a:p>
            <a:pPr marL="457200" lvl="0" indent="-355600" algn="l" rtl="0">
              <a:spcBef>
                <a:spcPts val="4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260+</a:t>
            </a:r>
            <a:r>
              <a:rPr lang="en-US" sz="2000">
                <a:solidFill>
                  <a:schemeClr val="dk1"/>
                </a:solidFill>
                <a:latin typeface="Roboto Condensed"/>
                <a:ea typeface="Roboto Condensed"/>
                <a:cs typeface="Roboto Condensed"/>
                <a:sym typeface="Roboto Condensed"/>
              </a:rPr>
              <a:t> partner health centers. Train the trainer, IT-based program.</a:t>
            </a:r>
            <a:endParaRPr sz="2000">
              <a:solidFill>
                <a:schemeClr val="dk1"/>
              </a:solidFill>
              <a:latin typeface="Roboto Condensed"/>
              <a:ea typeface="Roboto Condensed"/>
              <a:cs typeface="Roboto Condensed"/>
              <a:sym typeface="Roboto Condensed"/>
            </a:endParaRPr>
          </a:p>
          <a:p>
            <a:pPr marL="457200" lvl="0" indent="-355600" algn="l" rtl="0">
              <a:spcBef>
                <a:spcPts val="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At </a:t>
            </a:r>
            <a:r>
              <a:rPr lang="en-US" sz="2000" b="1">
                <a:solidFill>
                  <a:schemeClr val="dk1"/>
                </a:solidFill>
                <a:latin typeface="Roboto Condensed"/>
                <a:ea typeface="Roboto Condensed"/>
                <a:cs typeface="Roboto Condensed"/>
                <a:sym typeface="Roboto Condensed"/>
              </a:rPr>
              <a:t>&lt;$0.25</a:t>
            </a:r>
            <a:r>
              <a:rPr lang="en-US" sz="2000">
                <a:solidFill>
                  <a:schemeClr val="dk1"/>
                </a:solidFill>
                <a:latin typeface="Roboto Condensed"/>
                <a:ea typeface="Roboto Condensed"/>
                <a:cs typeface="Roboto Condensed"/>
                <a:sym typeface="Roboto Condensed"/>
              </a:rPr>
              <a:t> per patient/year, HCE can serve millions at vaccine-level prices.</a:t>
            </a:r>
            <a:endParaRPr sz="2000" b="1">
              <a:solidFill>
                <a:srgbClr val="000000"/>
              </a:solidFill>
              <a:latin typeface="Roboto Condensed"/>
              <a:ea typeface="Roboto Condensed"/>
              <a:cs typeface="Roboto Condensed"/>
              <a:sym typeface="Roboto Condensed"/>
            </a:endParaRPr>
          </a:p>
          <a:p>
            <a:pPr marL="0" lvl="0" indent="0" algn="l" rtl="0">
              <a:spcBef>
                <a:spcPts val="400"/>
              </a:spcBef>
              <a:spcAft>
                <a:spcPts val="0"/>
              </a:spcAft>
              <a:buNone/>
            </a:pPr>
            <a:endParaRPr sz="2000">
              <a:solidFill>
                <a:srgbClr val="000000"/>
              </a:solidFill>
              <a:latin typeface="Roboto Condensed"/>
              <a:ea typeface="Roboto Condensed"/>
              <a:cs typeface="Roboto Condensed"/>
              <a:sym typeface="Roboto Condensed"/>
            </a:endParaRPr>
          </a:p>
        </p:txBody>
      </p:sp>
      <p:pic>
        <p:nvPicPr>
          <p:cNvPr id="184" name="Google Shape;184;p30"/>
          <p:cNvPicPr preferRelativeResize="0"/>
          <p:nvPr/>
        </p:nvPicPr>
        <p:blipFill>
          <a:blip r:embed="rId3">
            <a:alphaModFix/>
          </a:blip>
          <a:stretch>
            <a:fillRect/>
          </a:stretch>
        </p:blipFill>
        <p:spPr>
          <a:xfrm>
            <a:off x="461975" y="775150"/>
            <a:ext cx="8186726" cy="76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88"/>
        <p:cNvGrpSpPr/>
        <p:nvPr/>
      </p:nvGrpSpPr>
      <p:grpSpPr>
        <a:xfrm>
          <a:off x="0" y="0"/>
          <a:ext cx="0" cy="0"/>
          <a:chOff x="0" y="0"/>
          <a:chExt cx="0" cy="0"/>
        </a:xfrm>
      </p:grpSpPr>
      <p:sp>
        <p:nvSpPr>
          <p:cNvPr id="189" name="Google Shape;189;p31"/>
          <p:cNvSpPr txBox="1"/>
          <p:nvPr/>
        </p:nvSpPr>
        <p:spPr>
          <a:xfrm>
            <a:off x="727925" y="1066550"/>
            <a:ext cx="7747800" cy="1342200"/>
          </a:xfrm>
          <a:prstGeom prst="rect">
            <a:avLst/>
          </a:prstGeom>
          <a:noFill/>
          <a:ln>
            <a:noFill/>
          </a:ln>
        </p:spPr>
        <p:txBody>
          <a:bodyPr spcFirstLastPara="1" wrap="square" lIns="0" tIns="45700" rIns="91425" bIns="45700" anchor="t" anchorCtr="0">
            <a:noAutofit/>
          </a:bodyPr>
          <a:lstStyle/>
          <a:p>
            <a:pPr marL="457200" marR="0" lvl="0" indent="-368300" algn="l" rtl="0">
              <a:lnSpc>
                <a:spcPct val="115000"/>
              </a:lnSpc>
              <a:spcBef>
                <a:spcPts val="0"/>
              </a:spcBef>
              <a:spcAft>
                <a:spcPts val="0"/>
              </a:spcAft>
              <a:buSzPts val="2200"/>
              <a:buFont typeface="Roboto Condensed"/>
              <a:buChar char="●"/>
            </a:pPr>
            <a:r>
              <a:rPr lang="en-US" sz="2200" b="0" i="0" u="none" strike="noStrike" cap="none">
                <a:solidFill>
                  <a:schemeClr val="dk1"/>
                </a:solidFill>
                <a:latin typeface="Roboto Condensed"/>
                <a:ea typeface="Roboto Condensed"/>
                <a:cs typeface="Roboto Condensed"/>
                <a:sym typeface="Roboto Condensed"/>
              </a:rPr>
              <a:t>Teams of </a:t>
            </a:r>
            <a:r>
              <a:rPr lang="en-US" sz="2200" b="1" i="0" u="none" strike="noStrike" cap="none">
                <a:solidFill>
                  <a:srgbClr val="C00000"/>
                </a:solidFill>
                <a:latin typeface="Roboto Condensed"/>
                <a:ea typeface="Roboto Condensed"/>
                <a:cs typeface="Roboto Condensed"/>
                <a:sym typeface="Roboto Condensed"/>
              </a:rPr>
              <a:t>7-8</a:t>
            </a:r>
            <a:r>
              <a:rPr lang="en-US" sz="2200" b="0" i="0" u="none" strike="noStrike" cap="none">
                <a:solidFill>
                  <a:schemeClr val="dk1"/>
                </a:solidFill>
                <a:latin typeface="Roboto Condensed"/>
                <a:ea typeface="Roboto Condensed"/>
                <a:cs typeface="Roboto Condensed"/>
                <a:sym typeface="Roboto Condensed"/>
              </a:rPr>
              <a:t> Bulamu clinicians spend </a:t>
            </a:r>
            <a:r>
              <a:rPr lang="en-US" sz="2200" b="1" i="0" u="none" strike="noStrike" cap="none">
                <a:solidFill>
                  <a:srgbClr val="C00000"/>
                </a:solidFill>
                <a:latin typeface="Roboto Condensed"/>
                <a:ea typeface="Roboto Condensed"/>
                <a:cs typeface="Roboto Condensed"/>
                <a:sym typeface="Roboto Condensed"/>
              </a:rPr>
              <a:t>8</a:t>
            </a:r>
            <a:r>
              <a:rPr lang="en-US" sz="2200" b="0" i="0" u="none" strike="noStrike" cap="none">
                <a:solidFill>
                  <a:srgbClr val="C00000"/>
                </a:solidFill>
                <a:latin typeface="Roboto Condensed"/>
                <a:ea typeface="Roboto Condensed"/>
                <a:cs typeface="Roboto Condensed"/>
                <a:sym typeface="Roboto Condensed"/>
              </a:rPr>
              <a:t> </a:t>
            </a:r>
            <a:r>
              <a:rPr lang="en-US" sz="2200" b="0" i="0" u="none" strike="noStrike" cap="none">
                <a:solidFill>
                  <a:schemeClr val="dk1"/>
                </a:solidFill>
                <a:latin typeface="Roboto Condensed"/>
                <a:ea typeface="Roboto Condensed"/>
                <a:cs typeface="Roboto Condensed"/>
                <a:sym typeface="Roboto Condensed"/>
              </a:rPr>
              <a:t>weeks at </a:t>
            </a:r>
            <a:r>
              <a:rPr lang="en-US" sz="2200" b="1" i="0" u="none" strike="noStrike" cap="none">
                <a:solidFill>
                  <a:srgbClr val="C00000"/>
                </a:solidFill>
                <a:latin typeface="Roboto Condensed"/>
                <a:ea typeface="Roboto Condensed"/>
                <a:cs typeface="Roboto Condensed"/>
                <a:sym typeface="Roboto Condensed"/>
              </a:rPr>
              <a:t>2</a:t>
            </a:r>
            <a:r>
              <a:rPr lang="en-US" sz="2200" b="1" i="0" u="none" strike="noStrike" cap="none">
                <a:solidFill>
                  <a:schemeClr val="dk1"/>
                </a:solidFill>
                <a:latin typeface="Roboto Condensed"/>
                <a:ea typeface="Roboto Condensed"/>
                <a:cs typeface="Roboto Condensed"/>
                <a:sym typeface="Roboto Condensed"/>
              </a:rPr>
              <a:t> </a:t>
            </a:r>
            <a:r>
              <a:rPr lang="en-US" sz="2200" b="0" i="0" u="none" strike="noStrike" cap="none">
                <a:solidFill>
                  <a:schemeClr val="dk1"/>
                </a:solidFill>
                <a:latin typeface="Roboto Condensed"/>
                <a:ea typeface="Roboto Condensed"/>
                <a:cs typeface="Roboto Condensed"/>
                <a:sym typeface="Roboto Condensed"/>
              </a:rPr>
              <a:t>MOH facilities, treating patients while training local staffs. </a:t>
            </a:r>
            <a:endParaRPr sz="1100"/>
          </a:p>
          <a:p>
            <a:pPr marL="457200" marR="0" lvl="0" indent="-368300" algn="l" rtl="0">
              <a:lnSpc>
                <a:spcPct val="115000"/>
              </a:lnSpc>
              <a:spcBef>
                <a:spcPts val="0"/>
              </a:spcBef>
              <a:spcAft>
                <a:spcPts val="0"/>
              </a:spcAft>
              <a:buSzPts val="2200"/>
              <a:buFont typeface="Roboto Condensed"/>
              <a:buChar char="●"/>
            </a:pPr>
            <a:r>
              <a:rPr lang="en-US" sz="2200" b="1" i="0" u="none" strike="noStrike" cap="none">
                <a:solidFill>
                  <a:srgbClr val="0070C0"/>
                </a:solidFill>
                <a:latin typeface="Roboto Condensed"/>
                <a:ea typeface="Roboto Condensed"/>
                <a:cs typeface="Roboto Condensed"/>
                <a:sym typeface="Roboto Condensed"/>
              </a:rPr>
              <a:t>2021:</a:t>
            </a:r>
            <a:r>
              <a:rPr lang="en-US" sz="2200" b="1" i="0" u="none" strike="noStrike" cap="none">
                <a:solidFill>
                  <a:srgbClr val="0033CC"/>
                </a:solidFill>
                <a:latin typeface="Roboto Condensed"/>
                <a:ea typeface="Roboto Condensed"/>
                <a:cs typeface="Roboto Condensed"/>
                <a:sym typeface="Roboto Condensed"/>
              </a:rPr>
              <a:t> </a:t>
            </a:r>
            <a:r>
              <a:rPr lang="en-US" sz="2200" b="1" i="0" u="none" strike="noStrike" cap="none">
                <a:solidFill>
                  <a:srgbClr val="C00000"/>
                </a:solidFill>
                <a:latin typeface="Roboto Condensed"/>
                <a:ea typeface="Roboto Condensed"/>
                <a:cs typeface="Roboto Condensed"/>
                <a:sym typeface="Roboto Condensed"/>
              </a:rPr>
              <a:t>5</a:t>
            </a:r>
            <a:r>
              <a:rPr lang="en-US" sz="2200" b="1" i="0" u="none" strike="noStrike" cap="none">
                <a:solidFill>
                  <a:srgbClr val="0033CC"/>
                </a:solidFill>
                <a:latin typeface="Roboto Condensed"/>
                <a:ea typeface="Roboto Condensed"/>
                <a:cs typeface="Roboto Condensed"/>
                <a:sym typeface="Roboto Condensed"/>
              </a:rPr>
              <a:t> </a:t>
            </a:r>
            <a:r>
              <a:rPr lang="en-US" sz="2200" b="0" i="0" u="none" strike="noStrike" cap="none">
                <a:solidFill>
                  <a:schemeClr val="dk1"/>
                </a:solidFill>
                <a:latin typeface="Roboto Condensed"/>
                <a:ea typeface="Roboto Condensed"/>
                <a:cs typeface="Roboto Condensed"/>
                <a:sym typeface="Roboto Condensed"/>
              </a:rPr>
              <a:t>districts, </a:t>
            </a:r>
            <a:r>
              <a:rPr lang="en-US" sz="2200" b="1" i="0" u="none" strike="noStrike" cap="none">
                <a:solidFill>
                  <a:srgbClr val="C00000"/>
                </a:solidFill>
                <a:latin typeface="Roboto Condensed"/>
                <a:ea typeface="Roboto Condensed"/>
                <a:cs typeface="Roboto Condensed"/>
                <a:sym typeface="Roboto Condensed"/>
              </a:rPr>
              <a:t>10</a:t>
            </a:r>
            <a:r>
              <a:rPr lang="en-US" sz="2200" b="1" i="0" u="none" strike="noStrike" cap="none">
                <a:solidFill>
                  <a:srgbClr val="0173C4"/>
                </a:solidFill>
                <a:latin typeface="Roboto Condensed"/>
                <a:ea typeface="Roboto Condensed"/>
                <a:cs typeface="Roboto Condensed"/>
                <a:sym typeface="Roboto Condensed"/>
              </a:rPr>
              <a:t> </a:t>
            </a:r>
            <a:r>
              <a:rPr lang="en-US" sz="2200" b="0" i="0" u="none" strike="noStrike" cap="none">
                <a:solidFill>
                  <a:schemeClr val="dk1"/>
                </a:solidFill>
                <a:latin typeface="Roboto Condensed"/>
                <a:ea typeface="Roboto Condensed"/>
                <a:cs typeface="Roboto Condensed"/>
                <a:sym typeface="Roboto Condensed"/>
              </a:rPr>
              <a:t>teams, </a:t>
            </a:r>
            <a:r>
              <a:rPr lang="en-US" sz="2200" b="1" i="0" u="none" strike="noStrike" cap="none">
                <a:solidFill>
                  <a:srgbClr val="C00000"/>
                </a:solidFill>
                <a:latin typeface="Roboto Condensed"/>
                <a:ea typeface="Roboto Condensed"/>
                <a:cs typeface="Roboto Condensed"/>
                <a:sym typeface="Roboto Condensed"/>
              </a:rPr>
              <a:t>20</a:t>
            </a:r>
            <a:r>
              <a:rPr lang="en-US" sz="2200" b="1" i="0" u="none" strike="noStrike" cap="none">
                <a:solidFill>
                  <a:schemeClr val="dk1"/>
                </a:solidFill>
                <a:latin typeface="Roboto Condensed"/>
                <a:ea typeface="Roboto Condensed"/>
                <a:cs typeface="Roboto Condensed"/>
                <a:sym typeface="Roboto Condensed"/>
              </a:rPr>
              <a:t> </a:t>
            </a:r>
            <a:r>
              <a:rPr lang="en-US" sz="2200" b="0" i="0" u="none" strike="noStrike" cap="none">
                <a:solidFill>
                  <a:schemeClr val="dk1"/>
                </a:solidFill>
                <a:latin typeface="Roboto Condensed"/>
                <a:ea typeface="Roboto Condensed"/>
                <a:cs typeface="Roboto Condensed"/>
                <a:sym typeface="Roboto Condensed"/>
              </a:rPr>
              <a:t>partner health centers</a:t>
            </a:r>
            <a:endParaRPr sz="2200" b="0" i="0" u="none" strike="noStrike" cap="none">
              <a:solidFill>
                <a:schemeClr val="dk1"/>
              </a:solidFill>
              <a:latin typeface="Roboto Condensed"/>
              <a:ea typeface="Roboto Condensed"/>
              <a:cs typeface="Roboto Condensed"/>
              <a:sym typeface="Roboto Condensed"/>
            </a:endParaRPr>
          </a:p>
        </p:txBody>
      </p:sp>
      <p:graphicFrame>
        <p:nvGraphicFramePr>
          <p:cNvPr id="190" name="Google Shape;190;p31"/>
          <p:cNvGraphicFramePr/>
          <p:nvPr/>
        </p:nvGraphicFramePr>
        <p:xfrm>
          <a:off x="570271" y="2347452"/>
          <a:ext cx="3000000" cy="3000000"/>
        </p:xfrm>
        <a:graphic>
          <a:graphicData uri="http://schemas.openxmlformats.org/drawingml/2006/table">
            <a:tbl>
              <a:tblPr>
                <a:noFill/>
                <a:tableStyleId>{D760CC62-2F6A-4028-AE00-2E05763F8A35}</a:tableStyleId>
              </a:tblPr>
              <a:tblGrid>
                <a:gridCol w="6439575">
                  <a:extLst>
                    <a:ext uri="{9D8B030D-6E8A-4147-A177-3AD203B41FA5}">
                      <a16:colId xmlns:a16="http://schemas.microsoft.com/office/drawing/2014/main" val="20000"/>
                    </a:ext>
                  </a:extLst>
                </a:gridCol>
                <a:gridCol w="1308250">
                  <a:extLst>
                    <a:ext uri="{9D8B030D-6E8A-4147-A177-3AD203B41FA5}">
                      <a16:colId xmlns:a16="http://schemas.microsoft.com/office/drawing/2014/main" val="20001"/>
                    </a:ext>
                  </a:extLst>
                </a:gridCol>
              </a:tblGrid>
              <a:tr h="429500">
                <a:tc>
                  <a:txBody>
                    <a:bodyPr/>
                    <a:lstStyle/>
                    <a:p>
                      <a:pPr marL="0" marR="0" lvl="0" indent="0" algn="l" rtl="0">
                        <a:lnSpc>
                          <a:spcPct val="115000"/>
                        </a:lnSpc>
                        <a:spcBef>
                          <a:spcPts val="0"/>
                        </a:spcBef>
                        <a:spcAft>
                          <a:spcPts val="0"/>
                        </a:spcAft>
                        <a:buClr>
                          <a:srgbClr val="000000"/>
                        </a:buClr>
                        <a:buSzPts val="1800"/>
                        <a:buFont typeface="Arial"/>
                        <a:buNone/>
                      </a:pPr>
                      <a:r>
                        <a:rPr lang="en-US" sz="2000" b="1" u="none" strike="noStrike" cap="none">
                          <a:solidFill>
                            <a:srgbClr val="FFFFFF"/>
                          </a:solidFill>
                          <a:latin typeface="Roboto Condensed"/>
                          <a:ea typeface="Roboto Condensed"/>
                          <a:cs typeface="Roboto Condensed"/>
                          <a:sym typeface="Roboto Condensed"/>
                        </a:rPr>
                        <a:t>Selected Treatment/Services</a:t>
                      </a:r>
                      <a:endParaRPr sz="2000" b="1" u="none" strike="noStrike" cap="none">
                        <a:solidFill>
                          <a:srgbClr val="FFFFFF"/>
                        </a:solidFill>
                        <a:latin typeface="Roboto Condensed"/>
                        <a:ea typeface="Roboto Condensed"/>
                        <a:cs typeface="Roboto Condensed"/>
                        <a:sym typeface="Roboto Condensed"/>
                      </a:endParaRPr>
                    </a:p>
                  </a:txBody>
                  <a:tcPr marL="118850" marR="28575"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9525"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tc>
                  <a:txBody>
                    <a:bodyPr/>
                    <a:lstStyle/>
                    <a:p>
                      <a:pPr marL="0" marR="0" lvl="0" indent="0" algn="r" rtl="0">
                        <a:lnSpc>
                          <a:spcPct val="115000"/>
                        </a:lnSpc>
                        <a:spcBef>
                          <a:spcPts val="0"/>
                        </a:spcBef>
                        <a:spcAft>
                          <a:spcPts val="0"/>
                        </a:spcAft>
                        <a:buClr>
                          <a:srgbClr val="000000"/>
                        </a:buClr>
                        <a:buSzPts val="1800"/>
                        <a:buFont typeface="Arial"/>
                        <a:buNone/>
                      </a:pPr>
                      <a:r>
                        <a:rPr lang="en-US" sz="2000" b="1" u="none" strike="noStrike" cap="none">
                          <a:solidFill>
                            <a:srgbClr val="FFFFFF"/>
                          </a:solidFill>
                          <a:latin typeface="Roboto Condensed"/>
                          <a:ea typeface="Roboto Condensed"/>
                          <a:cs typeface="Roboto Condensed"/>
                          <a:sym typeface="Roboto Condensed"/>
                        </a:rPr>
                        <a:t>Total</a:t>
                      </a:r>
                      <a:endParaRPr sz="2000" b="1" u="none" strike="noStrike" cap="none">
                        <a:solidFill>
                          <a:srgbClr val="FFFFFF"/>
                        </a:solidFill>
                        <a:latin typeface="Roboto Condensed"/>
                        <a:ea typeface="Roboto Condensed"/>
                        <a:cs typeface="Roboto Condensed"/>
                        <a:sym typeface="Roboto Condensed"/>
                      </a:endParaRPr>
                    </a:p>
                  </a:txBody>
                  <a:tcPr marL="118850" marR="118850"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9525"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extLst>
                  <a:ext uri="{0D108BD9-81ED-4DB2-BD59-A6C34878D82A}">
                    <a16:rowId xmlns:a16="http://schemas.microsoft.com/office/drawing/2014/main" val="10000"/>
                  </a:ext>
                </a:extLst>
              </a:tr>
              <a:tr h="44852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Patients Treated</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56,028</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267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Emergency Transports</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209</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267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Natural Deliveries</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3,491</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267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C-sections</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443</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5400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MCH Services (Antenatal, Postnatal, Family Planning)</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28,329</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267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Vital Signs %</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81.7%</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267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Roboto Condensed"/>
                          <a:ea typeface="Roboto Condensed"/>
                          <a:cs typeface="Roboto Condensed"/>
                          <a:sym typeface="Roboto Condensed"/>
                        </a:rPr>
                        <a:t>Unfilled Drug Scripts % (Still a major problem)</a:t>
                      </a:r>
                      <a:endParaRPr sz="2000" b="1" u="none" strike="noStrike" cap="none">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40%</a:t>
                      </a:r>
                      <a:endParaRPr sz="2000" b="1" u="none" strike="noStrike" cap="none">
                        <a:solidFill>
                          <a:srgbClr val="0070C0"/>
                        </a:solidFill>
                        <a:latin typeface="Roboto Condensed"/>
                        <a:ea typeface="Roboto Condensed"/>
                        <a:cs typeface="Roboto Condensed"/>
                        <a:sym typeface="Roboto Condensed"/>
                      </a:endParaRPr>
                    </a:p>
                  </a:txBody>
                  <a:tcPr marL="118850" marR="118850"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191" name="Google Shape;191;p31"/>
          <p:cNvSpPr txBox="1"/>
          <p:nvPr/>
        </p:nvSpPr>
        <p:spPr>
          <a:xfrm>
            <a:off x="422775" y="371175"/>
            <a:ext cx="83634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800" b="1">
                <a:solidFill>
                  <a:srgbClr val="189963"/>
                </a:solidFill>
                <a:latin typeface="Roboto Condensed"/>
                <a:ea typeface="Roboto Condensed"/>
                <a:cs typeface="Roboto Condensed"/>
                <a:sym typeface="Roboto Condensed"/>
              </a:rPr>
              <a:t>Phase I. </a:t>
            </a:r>
            <a:r>
              <a:rPr lang="en-US" sz="2800" b="1">
                <a:solidFill>
                  <a:schemeClr val="dk1"/>
                </a:solidFill>
                <a:latin typeface="Roboto Condensed"/>
                <a:ea typeface="Roboto Condensed"/>
                <a:cs typeface="Roboto Condensed"/>
                <a:sym typeface="Roboto Condensed"/>
              </a:rPr>
              <a:t>Clinical Support Team (CST) Program in 2021</a:t>
            </a:r>
            <a:endParaRPr sz="2800" b="1">
              <a:solidFill>
                <a:schemeClr val="dk1"/>
              </a:solidFill>
              <a:latin typeface="Roboto Condensed"/>
              <a:ea typeface="Roboto Condensed"/>
              <a:cs typeface="Roboto Condensed"/>
              <a:sym typeface="Roboto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body" idx="1"/>
          </p:nvPr>
        </p:nvSpPr>
        <p:spPr>
          <a:xfrm>
            <a:off x="457200" y="914400"/>
            <a:ext cx="8229600" cy="45261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Roboto Condensed"/>
              <a:buChar char="●"/>
            </a:pPr>
            <a:r>
              <a:rPr lang="en-US" sz="2200" b="1">
                <a:solidFill>
                  <a:schemeClr val="dk1"/>
                </a:solidFill>
                <a:latin typeface="Roboto Condensed"/>
                <a:ea typeface="Roboto Condensed"/>
                <a:cs typeface="Roboto Condensed"/>
                <a:sym typeface="Roboto Condensed"/>
              </a:rPr>
              <a:t>Surgery Intensive.</a:t>
            </a:r>
            <a:r>
              <a:rPr lang="en-US" sz="2200">
                <a:solidFill>
                  <a:schemeClr val="dk1"/>
                </a:solidFill>
                <a:latin typeface="Roboto Condensed"/>
                <a:ea typeface="Roboto Condensed"/>
                <a:cs typeface="Roboto Condensed"/>
                <a:sym typeface="Roboto Condensed"/>
              </a:rPr>
              <a:t> Bulamu 5-day event at HC IV: </a:t>
            </a:r>
            <a:r>
              <a:rPr lang="en-US" sz="2200" b="1">
                <a:solidFill>
                  <a:srgbClr val="C00000"/>
                </a:solidFill>
                <a:latin typeface="Roboto Condensed"/>
                <a:ea typeface="Roboto Condensed"/>
                <a:cs typeface="Roboto Condensed"/>
                <a:sym typeface="Roboto Condensed"/>
              </a:rPr>
              <a:t>50</a:t>
            </a:r>
            <a:r>
              <a:rPr lang="en-US" sz="2200">
                <a:solidFill>
                  <a:schemeClr val="dk1"/>
                </a:solidFill>
                <a:latin typeface="Roboto Condensed"/>
                <a:ea typeface="Roboto Condensed"/>
                <a:cs typeface="Roboto Condensed"/>
                <a:sym typeface="Roboto Condensed"/>
              </a:rPr>
              <a:t>-person surgical teams treat about </a:t>
            </a:r>
            <a:r>
              <a:rPr lang="en-US" sz="2200" b="1">
                <a:solidFill>
                  <a:srgbClr val="C00000"/>
                </a:solidFill>
                <a:latin typeface="Roboto Condensed"/>
                <a:ea typeface="Roboto Condensed"/>
                <a:cs typeface="Roboto Condensed"/>
                <a:sym typeface="Roboto Condensed"/>
              </a:rPr>
              <a:t>250</a:t>
            </a:r>
            <a:r>
              <a:rPr lang="en-US" sz="2200">
                <a:solidFill>
                  <a:schemeClr val="dk1"/>
                </a:solidFill>
                <a:latin typeface="Roboto Condensed"/>
                <a:ea typeface="Roboto Condensed"/>
                <a:cs typeface="Roboto Condensed"/>
                <a:sym typeface="Roboto Condensed"/>
              </a:rPr>
              <a:t> patients for cost of </a:t>
            </a:r>
            <a:r>
              <a:rPr lang="en-US" sz="2200" b="1">
                <a:solidFill>
                  <a:srgbClr val="C00000"/>
                </a:solidFill>
                <a:latin typeface="Roboto Condensed"/>
                <a:ea typeface="Roboto Condensed"/>
                <a:cs typeface="Roboto Condensed"/>
                <a:sym typeface="Roboto Condensed"/>
              </a:rPr>
              <a:t>$163 </a:t>
            </a:r>
            <a:r>
              <a:rPr lang="en-US" sz="2200">
                <a:solidFill>
                  <a:schemeClr val="dk1"/>
                </a:solidFill>
                <a:latin typeface="Roboto Condensed"/>
                <a:ea typeface="Roboto Condensed"/>
                <a:cs typeface="Roboto Condensed"/>
                <a:sym typeface="Roboto Condensed"/>
              </a:rPr>
              <a:t>per patient.</a:t>
            </a:r>
            <a:endParaRPr sz="2200">
              <a:solidFill>
                <a:schemeClr val="dk1"/>
              </a:solidFill>
              <a:latin typeface="Roboto Condensed"/>
              <a:ea typeface="Roboto Condensed"/>
              <a:cs typeface="Roboto Condensed"/>
              <a:sym typeface="Roboto Condensed"/>
            </a:endParaRPr>
          </a:p>
          <a:p>
            <a:pPr marL="457200" lvl="0" indent="-368300" algn="l" rtl="0">
              <a:lnSpc>
                <a:spcPct val="115000"/>
              </a:lnSpc>
              <a:spcBef>
                <a:spcPts val="0"/>
              </a:spcBef>
              <a:spcAft>
                <a:spcPts val="0"/>
              </a:spcAft>
              <a:buClr>
                <a:schemeClr val="dk1"/>
              </a:buClr>
              <a:buSzPts val="2200"/>
              <a:buFont typeface="Roboto Condensed"/>
              <a:buChar char="●"/>
            </a:pPr>
            <a:r>
              <a:rPr lang="en-US" sz="2200" b="1">
                <a:solidFill>
                  <a:schemeClr val="dk1"/>
                </a:solidFill>
                <a:latin typeface="Roboto Condensed"/>
                <a:ea typeface="Roboto Condensed"/>
                <a:cs typeface="Roboto Condensed"/>
                <a:sym typeface="Roboto Condensed"/>
              </a:rPr>
              <a:t>Angel Program.</a:t>
            </a:r>
            <a:r>
              <a:rPr lang="en-US" sz="2200">
                <a:solidFill>
                  <a:schemeClr val="dk1"/>
                </a:solidFill>
                <a:latin typeface="Roboto Condensed"/>
                <a:ea typeface="Roboto Condensed"/>
                <a:cs typeface="Roboto Condensed"/>
                <a:sym typeface="Roboto Condensed"/>
              </a:rPr>
              <a:t> Escalates complex cases to referral hospitals. We arrange and pay for patient’s treatment at </a:t>
            </a:r>
            <a:r>
              <a:rPr lang="en-US" sz="2200" b="1">
                <a:solidFill>
                  <a:srgbClr val="C00000"/>
                </a:solidFill>
                <a:latin typeface="Roboto Condensed"/>
                <a:ea typeface="Roboto Condensed"/>
                <a:cs typeface="Roboto Condensed"/>
                <a:sym typeface="Roboto Condensed"/>
              </a:rPr>
              <a:t>$360 </a:t>
            </a:r>
            <a:r>
              <a:rPr lang="en-US" sz="2200">
                <a:solidFill>
                  <a:schemeClr val="dk1"/>
                </a:solidFill>
                <a:latin typeface="Roboto Condensed"/>
                <a:ea typeface="Roboto Condensed"/>
                <a:cs typeface="Roboto Condensed"/>
                <a:sym typeface="Roboto Condensed"/>
              </a:rPr>
              <a:t>per patient.</a:t>
            </a:r>
            <a:endParaRPr sz="2200">
              <a:solidFill>
                <a:schemeClr val="dk1"/>
              </a:solidFill>
              <a:latin typeface="Roboto Condensed"/>
              <a:ea typeface="Roboto Condensed"/>
              <a:cs typeface="Roboto Condensed"/>
              <a:sym typeface="Roboto Condensed"/>
            </a:endParaRPr>
          </a:p>
          <a:p>
            <a:pPr marL="457200" lvl="0" indent="-368300" algn="l" rtl="0">
              <a:lnSpc>
                <a:spcPct val="115000"/>
              </a:lnSpc>
              <a:spcBef>
                <a:spcPts val="0"/>
              </a:spcBef>
              <a:spcAft>
                <a:spcPts val="0"/>
              </a:spcAft>
              <a:buClr>
                <a:schemeClr val="dk1"/>
              </a:buClr>
              <a:buSzPts val="2200"/>
              <a:buFont typeface="Roboto Condensed"/>
              <a:buChar char="●"/>
            </a:pPr>
            <a:r>
              <a:rPr lang="en-US" sz="2200" b="1">
                <a:solidFill>
                  <a:schemeClr val="dk1"/>
                </a:solidFill>
                <a:latin typeface="Roboto Condensed"/>
                <a:ea typeface="Roboto Condensed"/>
                <a:cs typeface="Roboto Condensed"/>
                <a:sym typeface="Roboto Condensed"/>
              </a:rPr>
              <a:t>2021:</a:t>
            </a:r>
            <a:r>
              <a:rPr lang="en-US" sz="2200">
                <a:solidFill>
                  <a:schemeClr val="dk1"/>
                </a:solidFill>
                <a:latin typeface="Roboto Condensed"/>
                <a:ea typeface="Roboto Condensed"/>
                <a:cs typeface="Roboto Condensed"/>
                <a:sym typeface="Roboto Condensed"/>
              </a:rPr>
              <a:t> Partnered with Assoc. of Surgeons of Uganda for all programs.</a:t>
            </a:r>
            <a:endParaRPr sz="2200">
              <a:solidFill>
                <a:schemeClr val="dk1"/>
              </a:solidFill>
              <a:latin typeface="Roboto Condensed"/>
              <a:ea typeface="Roboto Condensed"/>
              <a:cs typeface="Roboto Condensed"/>
              <a:sym typeface="Roboto Condensed"/>
            </a:endParaRPr>
          </a:p>
          <a:p>
            <a:pPr marL="0" lvl="0" indent="0" algn="l" rtl="0">
              <a:lnSpc>
                <a:spcPct val="115000"/>
              </a:lnSpc>
              <a:spcBef>
                <a:spcPts val="400"/>
              </a:spcBef>
              <a:spcAft>
                <a:spcPts val="0"/>
              </a:spcAft>
              <a:buSzPts val="1400"/>
              <a:buNone/>
            </a:pPr>
            <a:r>
              <a:rPr lang="en-US" sz="2000">
                <a:solidFill>
                  <a:schemeClr val="dk1"/>
                </a:solidFill>
                <a:latin typeface="Roboto Condensed"/>
                <a:ea typeface="Roboto Condensed"/>
                <a:cs typeface="Roboto Condensed"/>
                <a:sym typeface="Roboto Condensed"/>
              </a:rPr>
              <a:t>  </a:t>
            </a:r>
            <a:endParaRPr>
              <a:solidFill>
                <a:schemeClr val="dk1"/>
              </a:solidFill>
              <a:latin typeface="Roboto Condensed"/>
              <a:ea typeface="Roboto Condensed"/>
              <a:cs typeface="Roboto Condensed"/>
              <a:sym typeface="Roboto Condensed"/>
            </a:endParaRPr>
          </a:p>
        </p:txBody>
      </p:sp>
      <p:graphicFrame>
        <p:nvGraphicFramePr>
          <p:cNvPr id="197" name="Google Shape;197;p32"/>
          <p:cNvGraphicFramePr/>
          <p:nvPr/>
        </p:nvGraphicFramePr>
        <p:xfrm>
          <a:off x="422787" y="3434325"/>
          <a:ext cx="3000000" cy="3000000"/>
        </p:xfrm>
        <a:graphic>
          <a:graphicData uri="http://schemas.openxmlformats.org/drawingml/2006/table">
            <a:tbl>
              <a:tblPr>
                <a:noFill/>
                <a:tableStyleId>{D760CC62-2F6A-4028-AE00-2E05763F8A35}</a:tableStyleId>
              </a:tblPr>
              <a:tblGrid>
                <a:gridCol w="2664550">
                  <a:extLst>
                    <a:ext uri="{9D8B030D-6E8A-4147-A177-3AD203B41FA5}">
                      <a16:colId xmlns:a16="http://schemas.microsoft.com/office/drawing/2014/main" val="20000"/>
                    </a:ext>
                  </a:extLst>
                </a:gridCol>
                <a:gridCol w="4601500">
                  <a:extLst>
                    <a:ext uri="{9D8B030D-6E8A-4147-A177-3AD203B41FA5}">
                      <a16:colId xmlns:a16="http://schemas.microsoft.com/office/drawing/2014/main" val="20001"/>
                    </a:ext>
                  </a:extLst>
                </a:gridCol>
                <a:gridCol w="953725">
                  <a:extLst>
                    <a:ext uri="{9D8B030D-6E8A-4147-A177-3AD203B41FA5}">
                      <a16:colId xmlns:a16="http://schemas.microsoft.com/office/drawing/2014/main" val="20002"/>
                    </a:ext>
                  </a:extLst>
                </a:gridCol>
              </a:tblGrid>
              <a:tr h="350850">
                <a:tc gridSpan="3">
                  <a:txBody>
                    <a:bodyPr/>
                    <a:lstStyle/>
                    <a:p>
                      <a:pPr marL="0" lvl="0" indent="0" algn="ctr" rtl="0">
                        <a:lnSpc>
                          <a:spcPct val="115000"/>
                        </a:lnSpc>
                        <a:spcBef>
                          <a:spcPts val="0"/>
                        </a:spcBef>
                        <a:spcAft>
                          <a:spcPts val="0"/>
                        </a:spcAft>
                        <a:buClr>
                          <a:schemeClr val="dk1"/>
                        </a:buClr>
                        <a:buSzPts val="2000"/>
                        <a:buFont typeface="Arial"/>
                        <a:buNone/>
                      </a:pPr>
                      <a:r>
                        <a:rPr lang="en-US" sz="2000" b="1">
                          <a:solidFill>
                            <a:schemeClr val="lt1"/>
                          </a:solidFill>
                          <a:latin typeface="Roboto Condensed"/>
                          <a:ea typeface="Roboto Condensed"/>
                          <a:cs typeface="Roboto Condensed"/>
                          <a:sym typeface="Roboto Condensed"/>
                        </a:rPr>
                        <a:t>2021 Results Summary</a:t>
                      </a:r>
                      <a:endParaRPr sz="2000" b="1" u="none" strike="noStrike" cap="none">
                        <a:solidFill>
                          <a:srgbClr val="FFFFFF"/>
                        </a:solidFill>
                        <a:latin typeface="Roboto Condensed"/>
                        <a:ea typeface="Roboto Condensed"/>
                        <a:cs typeface="Roboto Condensed"/>
                        <a:sym typeface="Roboto Condensed"/>
                      </a:endParaRPr>
                    </a:p>
                  </a:txBody>
                  <a:tcPr marL="118850" marR="28575"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9525"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50">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FFFFFF"/>
                          </a:solidFill>
                          <a:latin typeface="Roboto Condensed"/>
                          <a:ea typeface="Roboto Condensed"/>
                          <a:cs typeface="Roboto Condensed"/>
                          <a:sym typeface="Roboto Condensed"/>
                        </a:rPr>
                        <a:t>Program</a:t>
                      </a:r>
                      <a:endParaRPr/>
                    </a:p>
                  </a:txBody>
                  <a:tcPr marL="118850" marR="28575"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FFFFFF"/>
                          </a:solidFill>
                          <a:latin typeface="Roboto Condensed"/>
                          <a:ea typeface="Roboto Condensed"/>
                          <a:cs typeface="Roboto Condensed"/>
                          <a:sym typeface="Roboto Condensed"/>
                        </a:rPr>
                        <a:t>Explanation</a:t>
                      </a:r>
                      <a:endParaRPr sz="2000" b="1" u="none" strike="noStrike" cap="none">
                        <a:solidFill>
                          <a:srgbClr val="FFFFFF"/>
                        </a:solidFill>
                        <a:latin typeface="Roboto Condensed"/>
                        <a:ea typeface="Roboto Condensed"/>
                        <a:cs typeface="Roboto Condensed"/>
                        <a:sym typeface="Roboto Condensed"/>
                      </a:endParaRPr>
                    </a:p>
                  </a:txBody>
                  <a:tcPr marL="118850" marR="28575"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FFFFFF"/>
                          </a:solidFill>
                          <a:latin typeface="Roboto Condensed"/>
                          <a:ea typeface="Roboto Condensed"/>
                          <a:cs typeface="Roboto Condensed"/>
                          <a:sym typeface="Roboto Condensed"/>
                        </a:rPr>
                        <a:t>Patients</a:t>
                      </a:r>
                      <a:endParaRPr sz="2000" b="1" u="none" strike="noStrike" cap="none">
                        <a:solidFill>
                          <a:srgbClr val="FFFFFF"/>
                        </a:solidFill>
                        <a:latin typeface="Roboto Condensed"/>
                        <a:ea typeface="Roboto Condensed"/>
                        <a:cs typeface="Roboto Condensed"/>
                        <a:sym typeface="Roboto Condensed"/>
                      </a:endParaRPr>
                    </a:p>
                  </a:txBody>
                  <a:tcPr marL="28575" marR="28575" marT="27425" marB="27425" anchor="b">
                    <a:lnL w="9525" cap="flat" cmpd="sng">
                      <a:solidFill>
                        <a:srgbClr val="CADDEC"/>
                      </a:solidFill>
                      <a:prstDash val="solid"/>
                      <a:round/>
                      <a:headEnd type="none" w="sm" len="sm"/>
                      <a:tailEnd type="none" w="sm" len="sm"/>
                    </a:lnL>
                    <a:lnR w="9525"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0173C4"/>
                    </a:solidFill>
                  </a:tcPr>
                </a:tc>
                <a:extLst>
                  <a:ext uri="{0D108BD9-81ED-4DB2-BD59-A6C34878D82A}">
                    <a16:rowId xmlns:a16="http://schemas.microsoft.com/office/drawing/2014/main" val="10001"/>
                  </a:ext>
                </a:extLst>
              </a:tr>
              <a:tr h="3663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Surgery Intensives </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1"/>
                          </a:solidFill>
                          <a:latin typeface="Roboto Condensed"/>
                          <a:ea typeface="Roboto Condensed"/>
                          <a:cs typeface="Roboto Condensed"/>
                          <a:sym typeface="Roboto Condensed"/>
                        </a:rPr>
                        <a:t>8 weeklong S</a:t>
                      </a:r>
                      <a:r>
                        <a:rPr lang="en-US" sz="1800">
                          <a:solidFill>
                            <a:schemeClr val="dk1"/>
                          </a:solidFill>
                          <a:latin typeface="Roboto Condensed"/>
                          <a:ea typeface="Roboto Condensed"/>
                          <a:cs typeface="Roboto Condensed"/>
                          <a:sym typeface="Roboto Condensed"/>
                        </a:rPr>
                        <a:t>Is</a:t>
                      </a:r>
                      <a:r>
                        <a:rPr lang="en-US" sz="1800" u="none" strike="noStrike" cap="none">
                          <a:solidFill>
                            <a:schemeClr val="dk1"/>
                          </a:solidFill>
                          <a:latin typeface="Roboto Condensed"/>
                          <a:ea typeface="Roboto Condensed"/>
                          <a:cs typeface="Roboto Condensed"/>
                          <a:sym typeface="Roboto Condensed"/>
                        </a:rPr>
                        <a:t> in </a:t>
                      </a:r>
                      <a:r>
                        <a:rPr lang="en-US" sz="1800">
                          <a:solidFill>
                            <a:schemeClr val="dk1"/>
                          </a:solidFill>
                          <a:latin typeface="Roboto Condensed"/>
                          <a:ea typeface="Roboto Condensed"/>
                          <a:cs typeface="Roboto Condensed"/>
                          <a:sym typeface="Roboto Condensed"/>
                        </a:rPr>
                        <a:t>7</a:t>
                      </a:r>
                      <a:r>
                        <a:rPr lang="en-US" sz="1800" u="none" strike="noStrike" cap="none">
                          <a:solidFill>
                            <a:schemeClr val="dk1"/>
                          </a:solidFill>
                          <a:latin typeface="Roboto Condensed"/>
                          <a:ea typeface="Roboto Condensed"/>
                          <a:cs typeface="Roboto Condensed"/>
                          <a:sym typeface="Roboto Condensed"/>
                        </a:rPr>
                        <a:t> districts</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a:solidFill>
                            <a:srgbClr val="C00000"/>
                          </a:solidFill>
                          <a:latin typeface="Roboto Condensed"/>
                          <a:ea typeface="Roboto Condensed"/>
                          <a:cs typeface="Roboto Condensed"/>
                          <a:sym typeface="Roboto Condensed"/>
                        </a:rPr>
                        <a:t>1,920</a:t>
                      </a:r>
                      <a:endParaRPr sz="1800" b="1" u="none" strike="noStrike" cap="none">
                        <a:solidFill>
                          <a:srgbClr val="C00000"/>
                        </a:solidFill>
                        <a:latin typeface="Roboto Condensed"/>
                        <a:ea typeface="Roboto Condensed"/>
                        <a:cs typeface="Roboto Condensed"/>
                        <a:sym typeface="Roboto Condensed"/>
                      </a:endParaRPr>
                    </a:p>
                  </a:txBody>
                  <a:tcPr marL="28575"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9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Essential Surgical Supplies </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Provide surgery supplies for 9 partner HC IV</a:t>
                      </a:r>
                      <a:r>
                        <a:rPr lang="en-US" sz="1800">
                          <a:solidFill>
                            <a:schemeClr val="dk1"/>
                          </a:solidFill>
                          <a:latin typeface="Roboto Condensed"/>
                          <a:ea typeface="Roboto Condensed"/>
                          <a:cs typeface="Roboto Condensed"/>
                          <a:sym typeface="Roboto Condensed"/>
                        </a:rPr>
                        <a:t>s</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a:solidFill>
                            <a:srgbClr val="C00000"/>
                          </a:solidFill>
                          <a:latin typeface="Roboto Condensed"/>
                          <a:ea typeface="Roboto Condensed"/>
                          <a:cs typeface="Roboto Condensed"/>
                          <a:sym typeface="Roboto Condensed"/>
                        </a:rPr>
                        <a:t>2</a:t>
                      </a:r>
                      <a:r>
                        <a:rPr lang="en-US" sz="1800" b="1" u="none" strike="noStrike" cap="none">
                          <a:solidFill>
                            <a:srgbClr val="C00000"/>
                          </a:solidFill>
                          <a:latin typeface="Roboto Condensed"/>
                          <a:ea typeface="Roboto Condensed"/>
                          <a:cs typeface="Roboto Condensed"/>
                          <a:sym typeface="Roboto Condensed"/>
                        </a:rPr>
                        <a:t>,6</a:t>
                      </a:r>
                      <a:r>
                        <a:rPr lang="en-US" sz="1800" b="1">
                          <a:solidFill>
                            <a:srgbClr val="C00000"/>
                          </a:solidFill>
                          <a:latin typeface="Roboto Condensed"/>
                          <a:ea typeface="Roboto Condensed"/>
                          <a:cs typeface="Roboto Condensed"/>
                          <a:sym typeface="Roboto Condensed"/>
                        </a:rPr>
                        <a:t>36</a:t>
                      </a:r>
                      <a:endParaRPr sz="1800" b="1" u="none" strike="noStrike" cap="none">
                        <a:solidFill>
                          <a:srgbClr val="C00000"/>
                        </a:solidFill>
                        <a:latin typeface="Roboto Condensed"/>
                        <a:ea typeface="Roboto Condensed"/>
                        <a:cs typeface="Roboto Condensed"/>
                        <a:sym typeface="Roboto Condensed"/>
                      </a:endParaRPr>
                    </a:p>
                  </a:txBody>
                  <a:tcPr marL="28575"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9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Clinical Support Teams</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Performed </a:t>
                      </a:r>
                      <a:r>
                        <a:rPr lang="en-US" sz="1800">
                          <a:solidFill>
                            <a:schemeClr val="dk1"/>
                          </a:solidFill>
                          <a:latin typeface="Roboto Condensed"/>
                          <a:ea typeface="Roboto Condensed"/>
                          <a:cs typeface="Roboto Condensed"/>
                          <a:sym typeface="Roboto Condensed"/>
                        </a:rPr>
                        <a:t>C-sections</a:t>
                      </a:r>
                      <a:r>
                        <a:rPr lang="en-US" sz="1800" u="none" strike="noStrike" cap="none">
                          <a:solidFill>
                            <a:schemeClr val="dk1"/>
                          </a:solidFill>
                          <a:latin typeface="Roboto Condensed"/>
                          <a:ea typeface="Roboto Condensed"/>
                          <a:cs typeface="Roboto Condensed"/>
                          <a:sym typeface="Roboto Condensed"/>
                        </a:rPr>
                        <a:t> </a:t>
                      </a:r>
                      <a:r>
                        <a:rPr lang="en-US" sz="1800">
                          <a:solidFill>
                            <a:schemeClr val="dk1"/>
                          </a:solidFill>
                          <a:latin typeface="Roboto Condensed"/>
                          <a:ea typeface="Roboto Condensed"/>
                          <a:cs typeface="Roboto Condensed"/>
                          <a:sym typeface="Roboto Condensed"/>
                        </a:rPr>
                        <a:t>at HC IVs</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u="none" strike="noStrike" cap="none">
                          <a:solidFill>
                            <a:srgbClr val="C00000"/>
                          </a:solidFill>
                          <a:latin typeface="Roboto Condensed"/>
                          <a:ea typeface="Roboto Condensed"/>
                          <a:cs typeface="Roboto Condensed"/>
                          <a:sym typeface="Roboto Condensed"/>
                        </a:rPr>
                        <a:t>   502</a:t>
                      </a:r>
                      <a:endParaRPr sz="1800" b="1" u="none" strike="noStrike" cap="none">
                        <a:solidFill>
                          <a:srgbClr val="C00000"/>
                        </a:solidFill>
                        <a:latin typeface="Roboto Condensed"/>
                        <a:ea typeface="Roboto Condensed"/>
                        <a:cs typeface="Roboto Condensed"/>
                        <a:sym typeface="Roboto Condensed"/>
                      </a:endParaRPr>
                    </a:p>
                  </a:txBody>
                  <a:tcPr marL="28575"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90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Angel Program </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1"/>
                          </a:solidFill>
                          <a:latin typeface="Roboto Condensed"/>
                          <a:ea typeface="Roboto Condensed"/>
                          <a:cs typeface="Roboto Condensed"/>
                          <a:sym typeface="Roboto Condensed"/>
                        </a:rPr>
                        <a:t>Refer complex cases to specialty hospitals</a:t>
                      </a:r>
                      <a:endParaRPr sz="1800" u="none" strike="noStrike" cap="none">
                        <a:solidFill>
                          <a:schemeClr val="dk1"/>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b="1">
                          <a:solidFill>
                            <a:srgbClr val="C00000"/>
                          </a:solidFill>
                          <a:latin typeface="Roboto Condensed"/>
                          <a:ea typeface="Roboto Condensed"/>
                          <a:cs typeface="Roboto Condensed"/>
                          <a:sym typeface="Roboto Condensed"/>
                        </a:rPr>
                        <a:t>    </a:t>
                      </a:r>
                      <a:r>
                        <a:rPr lang="en-US" sz="1800" b="1" u="none" strike="noStrike" cap="none">
                          <a:solidFill>
                            <a:srgbClr val="C00000"/>
                          </a:solidFill>
                          <a:latin typeface="Roboto Condensed"/>
                          <a:ea typeface="Roboto Condensed"/>
                          <a:cs typeface="Roboto Condensed"/>
                          <a:sym typeface="Roboto Condensed"/>
                        </a:rPr>
                        <a:t>2</a:t>
                      </a:r>
                      <a:r>
                        <a:rPr lang="en-US" sz="1800" b="1">
                          <a:solidFill>
                            <a:srgbClr val="C00000"/>
                          </a:solidFill>
                          <a:latin typeface="Roboto Condensed"/>
                          <a:ea typeface="Roboto Condensed"/>
                          <a:cs typeface="Roboto Condensed"/>
                          <a:sym typeface="Roboto Condensed"/>
                        </a:rPr>
                        <a:t>7</a:t>
                      </a:r>
                      <a:endParaRPr sz="1800" b="1" u="none" strike="noStrike" cap="none">
                        <a:solidFill>
                          <a:srgbClr val="C00000"/>
                        </a:solidFill>
                        <a:latin typeface="Roboto Condensed"/>
                        <a:ea typeface="Roboto Condensed"/>
                        <a:cs typeface="Roboto Condensed"/>
                        <a:sym typeface="Roboto Condensed"/>
                      </a:endParaRPr>
                    </a:p>
                  </a:txBody>
                  <a:tcPr marL="28575"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907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All Programs</a:t>
                      </a:r>
                      <a:endParaRPr sz="2000" b="1" u="none" strike="noStrike" cap="none">
                        <a:solidFill>
                          <a:srgbClr val="0070C0"/>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solidFill>
                            <a:srgbClr val="0070C0"/>
                          </a:solidFill>
                          <a:latin typeface="Roboto Condensed"/>
                          <a:ea typeface="Roboto Condensed"/>
                          <a:cs typeface="Roboto Condensed"/>
                          <a:sym typeface="Roboto Condensed"/>
                        </a:rPr>
                        <a:t>Total 2</a:t>
                      </a:r>
                      <a:r>
                        <a:rPr lang="en-US" sz="2000" b="1">
                          <a:solidFill>
                            <a:srgbClr val="0070C0"/>
                          </a:solidFill>
                          <a:latin typeface="Roboto Condensed"/>
                          <a:ea typeface="Roboto Condensed"/>
                          <a:cs typeface="Roboto Condensed"/>
                          <a:sym typeface="Roboto Condensed"/>
                        </a:rPr>
                        <a:t>021 </a:t>
                      </a:r>
                      <a:r>
                        <a:rPr lang="en-US" sz="2000" b="1" u="none" strike="noStrike" cap="none">
                          <a:solidFill>
                            <a:srgbClr val="0070C0"/>
                          </a:solidFill>
                          <a:latin typeface="Roboto Condensed"/>
                          <a:ea typeface="Roboto Condensed"/>
                          <a:cs typeface="Roboto Condensed"/>
                          <a:sym typeface="Roboto Condensed"/>
                        </a:rPr>
                        <a:t>Surgery </a:t>
                      </a:r>
                      <a:r>
                        <a:rPr lang="en-US" sz="2000" b="1">
                          <a:solidFill>
                            <a:srgbClr val="0070C0"/>
                          </a:solidFill>
                          <a:latin typeface="Roboto Condensed"/>
                          <a:ea typeface="Roboto Condensed"/>
                          <a:cs typeface="Roboto Condensed"/>
                          <a:sym typeface="Roboto Condensed"/>
                        </a:rPr>
                        <a:t>Patients </a:t>
                      </a:r>
                      <a:endParaRPr sz="2000" b="1" u="none" strike="noStrike" cap="none">
                        <a:solidFill>
                          <a:srgbClr val="0070C0"/>
                        </a:solidFill>
                        <a:latin typeface="Roboto Condensed"/>
                        <a:ea typeface="Roboto Condensed"/>
                        <a:cs typeface="Roboto Condensed"/>
                        <a:sym typeface="Roboto Condensed"/>
                      </a:endParaRPr>
                    </a:p>
                  </a:txBody>
                  <a:tcPr marL="118850"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a:solidFill>
                            <a:srgbClr val="0070C0"/>
                          </a:solidFill>
                          <a:latin typeface="Roboto Condensed"/>
                          <a:ea typeface="Roboto Condensed"/>
                          <a:cs typeface="Roboto Condensed"/>
                          <a:sym typeface="Roboto Condensed"/>
                        </a:rPr>
                        <a:t>5</a:t>
                      </a:r>
                      <a:r>
                        <a:rPr lang="en-US" sz="2000" b="1" u="none" strike="noStrike" cap="none">
                          <a:solidFill>
                            <a:srgbClr val="0070C0"/>
                          </a:solidFill>
                          <a:latin typeface="Roboto Condensed"/>
                          <a:ea typeface="Roboto Condensed"/>
                          <a:cs typeface="Roboto Condensed"/>
                          <a:sym typeface="Roboto Condensed"/>
                        </a:rPr>
                        <a:t>,</a:t>
                      </a:r>
                      <a:r>
                        <a:rPr lang="en-US" sz="2000" b="1">
                          <a:solidFill>
                            <a:srgbClr val="0070C0"/>
                          </a:solidFill>
                          <a:latin typeface="Roboto Condensed"/>
                          <a:ea typeface="Roboto Condensed"/>
                          <a:cs typeface="Roboto Condensed"/>
                          <a:sym typeface="Roboto Condensed"/>
                        </a:rPr>
                        <a:t>085</a:t>
                      </a:r>
                      <a:endParaRPr sz="2000" b="1" u="none" strike="noStrike" cap="none">
                        <a:solidFill>
                          <a:srgbClr val="0070C0"/>
                        </a:solidFill>
                        <a:latin typeface="Roboto Condensed"/>
                        <a:ea typeface="Roboto Condensed"/>
                        <a:cs typeface="Roboto Condensed"/>
                        <a:sym typeface="Roboto Condensed"/>
                      </a:endParaRPr>
                    </a:p>
                  </a:txBody>
                  <a:tcPr marL="28575" marR="28575" marT="27425" marB="27425" anchor="b">
                    <a:lnL w="12700" cap="flat" cmpd="sng">
                      <a:solidFill>
                        <a:srgbClr val="CADDEC"/>
                      </a:solidFill>
                      <a:prstDash val="solid"/>
                      <a:round/>
                      <a:headEnd type="none" w="sm" len="sm"/>
                      <a:tailEnd type="none" w="sm" len="sm"/>
                    </a:lnL>
                    <a:lnR w="12700" cap="flat" cmpd="sng">
                      <a:solidFill>
                        <a:srgbClr val="CADDEC"/>
                      </a:solidFill>
                      <a:prstDash val="solid"/>
                      <a:round/>
                      <a:headEnd type="none" w="sm" len="sm"/>
                      <a:tailEnd type="none" w="sm" len="sm"/>
                    </a:lnR>
                    <a:lnT w="12700" cap="flat" cmpd="sng">
                      <a:solidFill>
                        <a:srgbClr val="CADDEC"/>
                      </a:solidFill>
                      <a:prstDash val="solid"/>
                      <a:round/>
                      <a:headEnd type="none" w="sm" len="sm"/>
                      <a:tailEnd type="none" w="sm" len="sm"/>
                    </a:lnT>
                    <a:lnB w="12700" cap="flat" cmpd="sng">
                      <a:solidFill>
                        <a:srgbClr val="CADDE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198" name="Google Shape;198;p32"/>
          <p:cNvSpPr txBox="1"/>
          <p:nvPr/>
        </p:nvSpPr>
        <p:spPr>
          <a:xfrm>
            <a:off x="422775" y="371175"/>
            <a:ext cx="8363400" cy="14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800" b="1">
                <a:solidFill>
                  <a:srgbClr val="0070C0"/>
                </a:solidFill>
                <a:latin typeface="Roboto Condensed"/>
                <a:ea typeface="Roboto Condensed"/>
                <a:cs typeface="Roboto Condensed"/>
                <a:sym typeface="Roboto Condensed"/>
              </a:rPr>
              <a:t>Phase II.</a:t>
            </a:r>
            <a:r>
              <a:rPr lang="en-US" sz="2800" b="1">
                <a:solidFill>
                  <a:srgbClr val="189963"/>
                </a:solidFill>
                <a:latin typeface="Roboto Condensed"/>
                <a:ea typeface="Roboto Condensed"/>
                <a:cs typeface="Roboto Condensed"/>
                <a:sym typeface="Roboto Condensed"/>
              </a:rPr>
              <a:t> </a:t>
            </a:r>
            <a:r>
              <a:rPr lang="en-US" sz="2800" b="1">
                <a:solidFill>
                  <a:schemeClr val="dk1"/>
                </a:solidFill>
                <a:latin typeface="Roboto Condensed"/>
                <a:ea typeface="Roboto Condensed"/>
                <a:cs typeface="Roboto Condensed"/>
                <a:sym typeface="Roboto Condensed"/>
              </a:rPr>
              <a:t>Surgery Programs</a:t>
            </a:r>
            <a:endParaRPr sz="2800" b="1">
              <a:solidFill>
                <a:srgbClr val="189963"/>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76"/>
        <p:cNvGrpSpPr/>
        <p:nvPr/>
      </p:nvGrpSpPr>
      <p:grpSpPr>
        <a:xfrm>
          <a:off x="0" y="0"/>
          <a:ext cx="0" cy="0"/>
          <a:chOff x="0" y="0"/>
          <a:chExt cx="0" cy="0"/>
        </a:xfrm>
      </p:grpSpPr>
      <p:sp>
        <p:nvSpPr>
          <p:cNvPr id="77" name="Google Shape;77;p15"/>
          <p:cNvSpPr txBox="1"/>
          <p:nvPr/>
        </p:nvSpPr>
        <p:spPr>
          <a:xfrm>
            <a:off x="444875" y="565250"/>
            <a:ext cx="82296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Personal Background:</a:t>
            </a:r>
            <a:endParaRPr sz="2800" b="1" i="0" u="none" strike="noStrike" cap="none">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Grew up in Chicago, college in NY, then joined Peace Corps in 2004. </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2004-2007:</a:t>
            </a:r>
            <a:r>
              <a:rPr lang="en-US" sz="2000">
                <a:solidFill>
                  <a:schemeClr val="dk1"/>
                </a:solidFill>
                <a:latin typeface="Roboto Condensed"/>
                <a:ea typeface="Roboto Condensed"/>
                <a:cs typeface="Roboto Condensed"/>
                <a:sym typeface="Roboto Condensed"/>
              </a:rPr>
              <a:t> Peace Corps in Benin, West Africa. Training, teaching English in a village school &amp; organizing health programs. Intro to Rotary!</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2010-2017:</a:t>
            </a:r>
            <a:r>
              <a:rPr lang="en-US" sz="2000">
                <a:solidFill>
                  <a:schemeClr val="dk1"/>
                </a:solidFill>
                <a:latin typeface="Roboto Condensed"/>
                <a:ea typeface="Roboto Condensed"/>
                <a:cs typeface="Roboto Condensed"/>
                <a:sym typeface="Roboto Condensed"/>
              </a:rPr>
              <a:t> Rwanda. 2011: co-founded Bridge2Rwanda Scholars. </a:t>
            </a:r>
            <a:r>
              <a:rPr lang="en-US" sz="2000" b="1">
                <a:solidFill>
                  <a:schemeClr val="dk1"/>
                </a:solidFill>
                <a:latin typeface="Roboto Condensed"/>
                <a:ea typeface="Roboto Condensed"/>
                <a:cs typeface="Roboto Condensed"/>
                <a:sym typeface="Roboto Condensed"/>
              </a:rPr>
              <a:t>300+</a:t>
            </a:r>
            <a:r>
              <a:rPr lang="en-US" sz="2000">
                <a:solidFill>
                  <a:schemeClr val="dk1"/>
                </a:solidFill>
                <a:latin typeface="Roboto Condensed"/>
                <a:ea typeface="Roboto Condensed"/>
                <a:cs typeface="Roboto Condensed"/>
                <a:sym typeface="Roboto Condensed"/>
              </a:rPr>
              <a:t> U.S. university scholarships for East African students so far. One </a:t>
            </a:r>
            <a:r>
              <a:rPr lang="en-US" sz="2000" u="sng">
                <a:solidFill>
                  <a:srgbClr val="0033CC"/>
                </a:solid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story</a:t>
            </a:r>
            <a:r>
              <a:rPr lang="en-US" sz="2000">
                <a:solidFill>
                  <a:schemeClr val="dk1"/>
                </a:solidFill>
                <a:latin typeface="Roboto Condensed"/>
                <a:ea typeface="Roboto Condensed"/>
                <a:cs typeface="Roboto Condensed"/>
                <a:sym typeface="Roboto Condensed"/>
              </a:rPr>
              <a:t>.</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2019:</a:t>
            </a:r>
            <a:r>
              <a:rPr lang="en-US" sz="2000">
                <a:solidFill>
                  <a:schemeClr val="dk1"/>
                </a:solidFill>
                <a:latin typeface="Roboto Condensed"/>
                <a:ea typeface="Roboto Condensed"/>
                <a:cs typeface="Roboto Condensed"/>
                <a:sym typeface="Roboto Condensed"/>
              </a:rPr>
              <a:t> Bulamu Healthcare. We treat patients in rural Uganda &amp; provide systems that improve healthcare for the poor and can scale.</a:t>
            </a:r>
            <a:endParaRPr sz="2000">
              <a:solidFill>
                <a:schemeClr val="dk1"/>
              </a:solidFill>
              <a:latin typeface="Roboto Condensed"/>
              <a:ea typeface="Roboto Condensed"/>
              <a:cs typeface="Roboto Condensed"/>
              <a:sym typeface="Roboto Condensed"/>
            </a:endParaRPr>
          </a:p>
          <a:p>
            <a:pPr marL="457200" marR="0" lvl="0" indent="0" algn="l" rtl="0">
              <a:lnSpc>
                <a:spcPct val="100000"/>
              </a:lnSpc>
              <a:spcBef>
                <a:spcPts val="1000"/>
              </a:spcBef>
              <a:spcAft>
                <a:spcPts val="0"/>
              </a:spcAft>
              <a:buNone/>
            </a:pPr>
            <a:endParaRPr sz="1000">
              <a:solidFill>
                <a:schemeClr val="dk1"/>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ts val="2800"/>
              <a:buFont typeface="Arial"/>
              <a:buNone/>
            </a:pPr>
            <a:r>
              <a:rPr lang="en-US" sz="2800" b="1">
                <a:solidFill>
                  <a:schemeClr val="dk1"/>
                </a:solidFill>
                <a:latin typeface="Roboto Condensed"/>
                <a:ea typeface="Roboto Condensed"/>
                <a:cs typeface="Roboto Condensed"/>
                <a:sym typeface="Roboto Condensed"/>
              </a:rPr>
              <a:t>Bulamu Healthcare:</a:t>
            </a:r>
            <a:endParaRPr sz="2800" b="1">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Non-profit founded 2016 by US retired IBM exec and Ugandan nurse.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Pre-Pandemic: Medical Camp model.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Feb. 2020: Treated </a:t>
            </a:r>
            <a:r>
              <a:rPr lang="en-US" sz="2000" b="1">
                <a:solidFill>
                  <a:schemeClr val="dk1"/>
                </a:solidFill>
                <a:latin typeface="Roboto Condensed"/>
                <a:ea typeface="Roboto Condensed"/>
                <a:cs typeface="Roboto Condensed"/>
                <a:sym typeface="Roboto Condensed"/>
              </a:rPr>
              <a:t>17,200 </a:t>
            </a:r>
            <a:r>
              <a:rPr lang="en-US" sz="2000">
                <a:solidFill>
                  <a:schemeClr val="dk1"/>
                </a:solidFill>
                <a:latin typeface="Roboto Condensed"/>
                <a:ea typeface="Roboto Condensed"/>
                <a:cs typeface="Roboto Condensed"/>
                <a:sym typeface="Roboto Condensed"/>
              </a:rPr>
              <a:t>patients in 1 week for </a:t>
            </a:r>
            <a:r>
              <a:rPr lang="en-US" sz="2000" b="1">
                <a:solidFill>
                  <a:schemeClr val="dk1"/>
                </a:solidFill>
                <a:latin typeface="Roboto Condensed"/>
                <a:ea typeface="Roboto Condensed"/>
                <a:cs typeface="Roboto Condensed"/>
                <a:sym typeface="Roboto Condensed"/>
              </a:rPr>
              <a:t>$5</a:t>
            </a:r>
            <a:r>
              <a:rPr lang="en-US" sz="2000">
                <a:solidFill>
                  <a:schemeClr val="dk1"/>
                </a:solidFill>
                <a:latin typeface="Roboto Condensed"/>
                <a:ea typeface="Roboto Condensed"/>
                <a:cs typeface="Roboto Condensed"/>
                <a:sym typeface="Roboto Condensed"/>
              </a:rPr>
              <a:t> per patient.</a:t>
            </a:r>
            <a:endParaRPr sz="2000">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202"/>
        <p:cNvGrpSpPr/>
        <p:nvPr/>
      </p:nvGrpSpPr>
      <p:grpSpPr>
        <a:xfrm>
          <a:off x="0" y="0"/>
          <a:ext cx="0" cy="0"/>
          <a:chOff x="0" y="0"/>
          <a:chExt cx="0" cy="0"/>
        </a:xfrm>
      </p:grpSpPr>
      <p:sp>
        <p:nvSpPr>
          <p:cNvPr id="203" name="Google Shape;203;p33"/>
          <p:cNvSpPr txBox="1"/>
          <p:nvPr/>
        </p:nvSpPr>
        <p:spPr>
          <a:xfrm>
            <a:off x="422775" y="447375"/>
            <a:ext cx="8363400" cy="14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800" b="1">
                <a:solidFill>
                  <a:srgbClr val="0033CC"/>
                </a:solidFill>
                <a:latin typeface="Roboto Condensed"/>
                <a:ea typeface="Roboto Condensed"/>
                <a:cs typeface="Roboto Condensed"/>
                <a:sym typeface="Roboto Condensed"/>
              </a:rPr>
              <a:t>Phase III: </a:t>
            </a:r>
            <a:r>
              <a:rPr lang="en-US" sz="2800" b="1">
                <a:solidFill>
                  <a:schemeClr val="dk1"/>
                </a:solidFill>
                <a:latin typeface="Roboto Condensed"/>
                <a:ea typeface="Roboto Condensed"/>
                <a:cs typeface="Roboto Condensed"/>
                <a:sym typeface="Roboto Condensed"/>
              </a:rPr>
              <a:t>Health Center Excellence (HCE) Program</a:t>
            </a:r>
            <a:endParaRPr sz="2800" b="1">
              <a:solidFill>
                <a:schemeClr val="dk1"/>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ts val="1100"/>
              <a:buFont typeface="Arial"/>
              <a:buNone/>
            </a:pPr>
            <a:endParaRPr sz="2800" b="1">
              <a:solidFill>
                <a:srgbClr val="0070C0"/>
              </a:solidFill>
              <a:latin typeface="Roboto Condensed"/>
              <a:ea typeface="Roboto Condensed"/>
              <a:cs typeface="Roboto Condensed"/>
              <a:sym typeface="Roboto Condensed"/>
            </a:endParaRPr>
          </a:p>
          <a:p>
            <a:pPr marL="0" lvl="0" indent="0" algn="l" rtl="0">
              <a:spcBef>
                <a:spcPts val="0"/>
              </a:spcBef>
              <a:spcAft>
                <a:spcPts val="0"/>
              </a:spcAft>
              <a:buClr>
                <a:schemeClr val="dk1"/>
              </a:buClr>
              <a:buSzPts val="1100"/>
              <a:buFont typeface="Arial"/>
              <a:buNone/>
            </a:pPr>
            <a:endParaRPr sz="2800" b="1">
              <a:solidFill>
                <a:srgbClr val="0070C0"/>
              </a:solidFill>
              <a:latin typeface="Roboto Condensed"/>
              <a:ea typeface="Roboto Condensed"/>
              <a:cs typeface="Roboto Condensed"/>
              <a:sym typeface="Roboto Condensed"/>
            </a:endParaRPr>
          </a:p>
        </p:txBody>
      </p:sp>
      <p:sp>
        <p:nvSpPr>
          <p:cNvPr id="204" name="Google Shape;204;p33"/>
          <p:cNvSpPr txBox="1">
            <a:spLocks noGrp="1"/>
          </p:cNvSpPr>
          <p:nvPr>
            <p:ph type="body" idx="1"/>
          </p:nvPr>
        </p:nvSpPr>
        <p:spPr>
          <a:xfrm>
            <a:off x="457200" y="10668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Arial"/>
              <a:buNone/>
            </a:pPr>
            <a:r>
              <a:rPr lang="en-US" sz="2000" b="1">
                <a:solidFill>
                  <a:srgbClr val="0033CC"/>
                </a:solidFill>
                <a:latin typeface="Roboto Condensed"/>
                <a:ea typeface="Roboto Condensed"/>
                <a:cs typeface="Roboto Condensed"/>
                <a:sym typeface="Roboto Condensed"/>
              </a:rPr>
              <a:t>Comprehensive Health Unit Management System.</a:t>
            </a:r>
            <a:r>
              <a:rPr lang="en-US" sz="2000" b="1">
                <a:solidFill>
                  <a:srgbClr val="262C9A"/>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Piloted in 2019 in</a:t>
            </a:r>
            <a:r>
              <a:rPr lang="en-US" sz="2000" b="1">
                <a:solidFill>
                  <a:schemeClr val="dk1"/>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Sheema District. Now installed in </a:t>
            </a:r>
            <a:r>
              <a:rPr lang="en-US" sz="2000" b="1">
                <a:solidFill>
                  <a:srgbClr val="C00000"/>
                </a:solidFill>
                <a:latin typeface="Roboto Condensed"/>
                <a:ea typeface="Roboto Condensed"/>
                <a:cs typeface="Roboto Condensed"/>
                <a:sym typeface="Roboto Condensed"/>
              </a:rPr>
              <a:t>266</a:t>
            </a:r>
            <a:r>
              <a:rPr lang="en-US" sz="2000">
                <a:solidFill>
                  <a:schemeClr val="dk1"/>
                </a:solidFill>
                <a:latin typeface="Roboto Condensed"/>
                <a:ea typeface="Roboto Condensed"/>
                <a:cs typeface="Roboto Condensed"/>
                <a:sym typeface="Roboto Condensed"/>
              </a:rPr>
              <a:t> health centers in </a:t>
            </a:r>
            <a:r>
              <a:rPr lang="en-US" sz="2000" b="1">
                <a:solidFill>
                  <a:srgbClr val="C00000"/>
                </a:solidFill>
                <a:latin typeface="Roboto Condensed"/>
                <a:ea typeface="Roboto Condensed"/>
                <a:cs typeface="Roboto Condensed"/>
                <a:sym typeface="Roboto Condensed"/>
              </a:rPr>
              <a:t>9 </a:t>
            </a:r>
            <a:r>
              <a:rPr lang="en-US" sz="2000">
                <a:solidFill>
                  <a:schemeClr val="dk1"/>
                </a:solidFill>
                <a:latin typeface="Roboto Condensed"/>
                <a:ea typeface="Roboto Condensed"/>
                <a:cs typeface="Roboto Condensed"/>
                <a:sym typeface="Roboto Condensed"/>
              </a:rPr>
              <a:t>partner districts. </a:t>
            </a:r>
            <a:endParaRPr/>
          </a:p>
          <a:p>
            <a:pPr marL="461962" lvl="0" indent="-344487" algn="l" rtl="0">
              <a:lnSpc>
                <a:spcPct val="115000"/>
              </a:lnSpc>
              <a:spcBef>
                <a:spcPts val="0"/>
              </a:spcBef>
              <a:spcAft>
                <a:spcPts val="0"/>
              </a:spcAft>
              <a:buClr>
                <a:schemeClr val="dk1"/>
              </a:buClr>
              <a:buSzPts val="2140"/>
              <a:buFont typeface="Arial"/>
              <a:buChar char="●"/>
            </a:pPr>
            <a:r>
              <a:rPr lang="en-US" sz="2000">
                <a:solidFill>
                  <a:schemeClr val="dk1"/>
                </a:solidFill>
                <a:latin typeface="Roboto Condensed"/>
                <a:ea typeface="Roboto Condensed"/>
                <a:cs typeface="Roboto Condensed"/>
                <a:sym typeface="Roboto Condensed"/>
              </a:rPr>
              <a:t>Will reach </a:t>
            </a:r>
            <a:r>
              <a:rPr lang="en-US" sz="2000" b="1">
                <a:solidFill>
                  <a:srgbClr val="C00000"/>
                </a:solidFill>
                <a:latin typeface="Roboto Condensed"/>
                <a:ea typeface="Roboto Condensed"/>
                <a:cs typeface="Roboto Condensed"/>
                <a:sym typeface="Roboto Condensed"/>
              </a:rPr>
              <a:t>300+</a:t>
            </a:r>
            <a:r>
              <a:rPr lang="en-US" sz="2000" b="1">
                <a:solidFill>
                  <a:srgbClr val="262C9A"/>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health facilities in </a:t>
            </a:r>
            <a:r>
              <a:rPr lang="en-US" sz="2000" b="1">
                <a:solidFill>
                  <a:srgbClr val="C00000"/>
                </a:solidFill>
                <a:latin typeface="Roboto Condensed"/>
                <a:ea typeface="Roboto Condensed"/>
                <a:cs typeface="Roboto Condensed"/>
                <a:sym typeface="Roboto Condensed"/>
              </a:rPr>
              <a:t>12 </a:t>
            </a:r>
            <a:r>
              <a:rPr lang="en-US" sz="2000">
                <a:solidFill>
                  <a:schemeClr val="dk1"/>
                </a:solidFill>
                <a:latin typeface="Roboto Condensed"/>
                <a:ea typeface="Roboto Condensed"/>
                <a:cs typeface="Roboto Condensed"/>
                <a:sym typeface="Roboto Condensed"/>
              </a:rPr>
              <a:t>districts by Q1 2023.</a:t>
            </a:r>
            <a:endParaRPr sz="2000" baseline="30000">
              <a:solidFill>
                <a:schemeClr val="dk1"/>
              </a:solidFill>
              <a:latin typeface="Roboto Condensed"/>
              <a:ea typeface="Roboto Condensed"/>
              <a:cs typeface="Roboto Condensed"/>
              <a:sym typeface="Roboto Condensed"/>
            </a:endParaRPr>
          </a:p>
          <a:p>
            <a:pPr marL="0" lvl="0" indent="0" algn="l" rtl="0">
              <a:lnSpc>
                <a:spcPct val="115000"/>
              </a:lnSpc>
              <a:spcBef>
                <a:spcPts val="400"/>
              </a:spcBef>
              <a:spcAft>
                <a:spcPts val="0"/>
              </a:spcAft>
              <a:buClr>
                <a:schemeClr val="dk1"/>
              </a:buClr>
              <a:buSzPts val="1400"/>
              <a:buFont typeface="Arial"/>
              <a:buNone/>
            </a:pPr>
            <a:r>
              <a:rPr lang="en-US" sz="2000" b="1">
                <a:solidFill>
                  <a:srgbClr val="0033CC"/>
                </a:solidFill>
                <a:latin typeface="Roboto Condensed"/>
                <a:ea typeface="Roboto Condensed"/>
                <a:cs typeface="Roboto Condensed"/>
                <a:sym typeface="Roboto Condensed"/>
              </a:rPr>
              <a:t>Key Elements:</a:t>
            </a:r>
            <a:endParaRPr sz="2000">
              <a:solidFill>
                <a:srgbClr val="0033CC"/>
              </a:solidFill>
              <a:latin typeface="Roboto Condensed"/>
              <a:ea typeface="Roboto Condensed"/>
              <a:cs typeface="Roboto Condensed"/>
              <a:sym typeface="Roboto Condensed"/>
            </a:endParaRPr>
          </a:p>
          <a:p>
            <a:pPr marL="457200" lvl="0" indent="-355600" algn="l" rtl="0">
              <a:lnSpc>
                <a:spcPct val="115000"/>
              </a:lnSpc>
              <a:spcBef>
                <a:spcPts val="40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Equipment Package: </a:t>
            </a:r>
            <a:r>
              <a:rPr lang="en-US" sz="2000">
                <a:solidFill>
                  <a:schemeClr val="dk1"/>
                </a:solidFill>
                <a:latin typeface="Roboto Condensed"/>
                <a:ea typeface="Roboto Condensed"/>
                <a:cs typeface="Roboto Condensed"/>
                <a:sym typeface="Roboto Condensed"/>
              </a:rPr>
              <a:t>Vital signs equipment, PPE, computers, printers.</a:t>
            </a:r>
            <a:endParaRPr sz="2000" b="1">
              <a:solidFill>
                <a:schemeClr val="dk1"/>
              </a:solidFill>
              <a:latin typeface="Roboto Condensed"/>
              <a:ea typeface="Roboto Condensed"/>
              <a:cs typeface="Roboto Condensed"/>
              <a:sym typeface="Roboto Condensed"/>
            </a:endParaRPr>
          </a:p>
          <a:p>
            <a:pPr marL="457200" lvl="0" indent="-355600" algn="l" rtl="0">
              <a:lnSpc>
                <a:spcPct val="115000"/>
              </a:lnSpc>
              <a:spcBef>
                <a:spcPts val="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Patient Records: </a:t>
            </a:r>
            <a:r>
              <a:rPr lang="en-US" sz="2000">
                <a:solidFill>
                  <a:schemeClr val="dk1"/>
                </a:solidFill>
                <a:latin typeface="Roboto Condensed"/>
                <a:ea typeface="Roboto Condensed"/>
                <a:cs typeface="Roboto Condensed"/>
                <a:sym typeface="Roboto Condensed"/>
              </a:rPr>
              <a:t>Treatment forms (5), maternity forms (4). Patient retains copy of treatment forms with test results, diagnosis, doctor instructions.</a:t>
            </a:r>
            <a:endParaRPr/>
          </a:p>
          <a:p>
            <a:pPr marL="457200" lvl="0" indent="-355600" algn="l" rtl="0">
              <a:lnSpc>
                <a:spcPct val="115000"/>
              </a:lnSpc>
              <a:spcBef>
                <a:spcPts val="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Clinical Processes: </a:t>
            </a:r>
            <a:r>
              <a:rPr lang="en-US" sz="2000">
                <a:solidFill>
                  <a:schemeClr val="dk1"/>
                </a:solidFill>
                <a:latin typeface="Roboto Condensed"/>
                <a:ea typeface="Roboto Condensed"/>
                <a:cs typeface="Roboto Condensed"/>
                <a:sym typeface="Roboto Condensed"/>
              </a:rPr>
              <a:t>Vital signs, tracking unfilled prescriptions. Training.</a:t>
            </a:r>
            <a:endParaRPr sz="2000">
              <a:solidFill>
                <a:schemeClr val="dk1"/>
              </a:solidFill>
              <a:latin typeface="Roboto Condensed"/>
              <a:ea typeface="Roboto Condensed"/>
              <a:cs typeface="Roboto Condensed"/>
              <a:sym typeface="Roboto Condensed"/>
            </a:endParaRPr>
          </a:p>
          <a:p>
            <a:pPr marL="457200" lvl="0" indent="-355600" algn="l" rtl="0">
              <a:lnSpc>
                <a:spcPct val="115000"/>
              </a:lnSpc>
              <a:spcBef>
                <a:spcPts val="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Management Reports: </a:t>
            </a:r>
            <a:r>
              <a:rPr lang="en-US" sz="2000">
                <a:solidFill>
                  <a:schemeClr val="dk1"/>
                </a:solidFill>
                <a:latin typeface="Roboto Condensed"/>
                <a:ea typeface="Roboto Condensed"/>
                <a:cs typeface="Roboto Condensed"/>
                <a:sym typeface="Roboto Condensed"/>
              </a:rPr>
              <a:t>Graphs weekly/monthly KPIs - new for Uganda’s MOH.</a:t>
            </a:r>
            <a:endParaRPr sz="2000">
              <a:solidFill>
                <a:schemeClr val="dk1"/>
              </a:solidFill>
              <a:latin typeface="Roboto Condensed"/>
              <a:ea typeface="Roboto Condensed"/>
              <a:cs typeface="Roboto Condensed"/>
              <a:sym typeface="Roboto Condensed"/>
            </a:endParaRPr>
          </a:p>
          <a:p>
            <a:pPr marL="457200" lvl="0" indent="-355600" algn="l" rtl="0">
              <a:lnSpc>
                <a:spcPct val="115000"/>
              </a:lnSpc>
              <a:spcBef>
                <a:spcPts val="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HCE-IT System: </a:t>
            </a:r>
            <a:r>
              <a:rPr lang="en-US" sz="2000">
                <a:solidFill>
                  <a:schemeClr val="dk1"/>
                </a:solidFill>
                <a:latin typeface="Roboto Condensed"/>
                <a:ea typeface="Roboto Condensed"/>
                <a:cs typeface="Roboto Condensed"/>
                <a:sym typeface="Roboto Condensed"/>
              </a:rPr>
              <a:t>Data warehouse for performance reports, league tables. </a:t>
            </a:r>
            <a:endParaRPr sz="2000">
              <a:solidFill>
                <a:schemeClr val="dk1"/>
              </a:solidFill>
              <a:latin typeface="Roboto Condensed"/>
              <a:ea typeface="Roboto Condensed"/>
              <a:cs typeface="Roboto Condensed"/>
              <a:sym typeface="Roboto Condensed"/>
            </a:endParaRPr>
          </a:p>
          <a:p>
            <a:pPr marL="457200" lvl="0" indent="-355600" algn="l" rtl="0">
              <a:lnSpc>
                <a:spcPct val="115000"/>
              </a:lnSpc>
              <a:spcBef>
                <a:spcPts val="0"/>
              </a:spcBef>
              <a:spcAft>
                <a:spcPts val="0"/>
              </a:spcAft>
              <a:buClr>
                <a:schemeClr val="dk1"/>
              </a:buClr>
              <a:buSzPts val="2000"/>
              <a:buChar char="●"/>
            </a:pPr>
            <a:r>
              <a:rPr lang="en-US" sz="2000" b="1">
                <a:solidFill>
                  <a:schemeClr val="dk1"/>
                </a:solidFill>
                <a:latin typeface="Roboto Condensed"/>
                <a:ea typeface="Roboto Condensed"/>
                <a:cs typeface="Roboto Condensed"/>
                <a:sym typeface="Roboto Condensed"/>
              </a:rPr>
              <a:t>Cultural Change: </a:t>
            </a:r>
            <a:r>
              <a:rPr lang="en-US" sz="2000">
                <a:solidFill>
                  <a:schemeClr val="dk1"/>
                </a:solidFill>
                <a:latin typeface="Roboto Condensed"/>
                <a:ea typeface="Roboto Condensed"/>
                <a:cs typeface="Roboto Condensed"/>
                <a:sym typeface="Roboto Condensed"/>
              </a:rPr>
              <a:t>Using data to control absenteeism (“payroll yield”), improve clinician productivity (“patient equivalents”, or PE’s treated). </a:t>
            </a:r>
            <a:endParaRPr sz="2000">
              <a:solidFill>
                <a:schemeClr val="dk1"/>
              </a:solidFill>
              <a:latin typeface="Roboto Condensed"/>
              <a:ea typeface="Roboto Condensed"/>
              <a:cs typeface="Roboto Condensed"/>
              <a:sym typeface="Roboto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0000"/>
                </a:solidFill>
              </a:rPr>
              <a:t>Health Center Excellence Program Key Results to Date:</a:t>
            </a:r>
            <a:endParaRPr>
              <a:solidFill>
                <a:srgbClr val="000000"/>
              </a:solidFill>
            </a:endParaRPr>
          </a:p>
        </p:txBody>
      </p:sp>
      <p:sp>
        <p:nvSpPr>
          <p:cNvPr id="210" name="Google Shape;210;p34"/>
          <p:cNvSpPr txBox="1">
            <a:spLocks noGrp="1"/>
          </p:cNvSpPr>
          <p:nvPr>
            <p:ph type="body" idx="1"/>
          </p:nvPr>
        </p:nvSpPr>
        <p:spPr>
          <a:xfrm>
            <a:off x="457200" y="16764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2000">
              <a:solidFill>
                <a:srgbClr val="000000"/>
              </a:solidFill>
              <a:latin typeface="Roboto Condensed"/>
              <a:ea typeface="Roboto Condensed"/>
              <a:cs typeface="Roboto Condensed"/>
              <a:sym typeface="Roboto Condensed"/>
            </a:endParaRPr>
          </a:p>
          <a:p>
            <a:pPr marL="0" lvl="0" indent="0" algn="l" rtl="0">
              <a:spcBef>
                <a:spcPts val="0"/>
              </a:spcBef>
              <a:spcAft>
                <a:spcPts val="0"/>
              </a:spcAft>
              <a:buSzPts val="1400"/>
              <a:buFont typeface="Noto Sans Symbols"/>
              <a:buNone/>
            </a:pPr>
            <a:endParaRPr sz="1300">
              <a:solidFill>
                <a:srgbClr val="000000"/>
              </a:solidFill>
              <a:latin typeface="Roboto Condensed"/>
              <a:ea typeface="Roboto Condensed"/>
              <a:cs typeface="Roboto Condensed"/>
              <a:sym typeface="Roboto Condensed"/>
            </a:endParaRPr>
          </a:p>
          <a:p>
            <a:pPr marL="0" lvl="0" indent="0" algn="l" rtl="0">
              <a:spcBef>
                <a:spcPts val="400"/>
              </a:spcBef>
              <a:spcAft>
                <a:spcPts val="0"/>
              </a:spcAft>
              <a:buNone/>
            </a:pPr>
            <a:endParaRPr>
              <a:solidFill>
                <a:srgbClr val="000000"/>
              </a:solidFill>
              <a:latin typeface="Roboto Condensed"/>
              <a:ea typeface="Roboto Condensed"/>
              <a:cs typeface="Roboto Condensed"/>
              <a:sym typeface="Roboto Condensed"/>
            </a:endParaRPr>
          </a:p>
          <a:p>
            <a:pPr marL="457200" lvl="0" indent="-342900" algn="l" rtl="0">
              <a:spcBef>
                <a:spcPts val="400"/>
              </a:spcBef>
              <a:spcAft>
                <a:spcPts val="0"/>
              </a:spcAft>
              <a:buClr>
                <a:srgbClr val="000000"/>
              </a:buClr>
              <a:buSzPts val="1800"/>
              <a:buFont typeface="Roboto Condensed"/>
              <a:buChar char="●"/>
            </a:pPr>
            <a:r>
              <a:rPr lang="en-US">
                <a:solidFill>
                  <a:schemeClr val="dk1"/>
                </a:solidFill>
                <a:latin typeface="Roboto Condensed"/>
                <a:ea typeface="Roboto Condensed"/>
                <a:cs typeface="Roboto Condensed"/>
                <a:sym typeface="Roboto Condensed"/>
              </a:rPr>
              <a:t>Clinician productivity can improve thanks to multiple system improvements. </a:t>
            </a:r>
            <a:endParaRPr>
              <a:solidFill>
                <a:schemeClr val="dk1"/>
              </a:solidFill>
              <a:latin typeface="Roboto Condensed"/>
              <a:ea typeface="Roboto Condensed"/>
              <a:cs typeface="Roboto Condensed"/>
              <a:sym typeface="Roboto Condensed"/>
            </a:endParaRPr>
          </a:p>
          <a:p>
            <a:pPr marL="0" lvl="0" indent="0" algn="l" rtl="0">
              <a:spcBef>
                <a:spcPts val="400"/>
              </a:spcBef>
              <a:spcAft>
                <a:spcPts val="0"/>
              </a:spcAft>
              <a:buNone/>
            </a:pPr>
            <a:endParaRPr>
              <a:solidFill>
                <a:srgbClr val="000000"/>
              </a:solidFill>
              <a:latin typeface="Roboto Condensed"/>
              <a:ea typeface="Roboto Condensed"/>
              <a:cs typeface="Roboto Condensed"/>
              <a:sym typeface="Roboto Condensed"/>
            </a:endParaRPr>
          </a:p>
        </p:txBody>
      </p:sp>
      <p:graphicFrame>
        <p:nvGraphicFramePr>
          <p:cNvPr id="211" name="Google Shape;211;p34"/>
          <p:cNvGraphicFramePr/>
          <p:nvPr/>
        </p:nvGraphicFramePr>
        <p:xfrm>
          <a:off x="571500" y="952500"/>
          <a:ext cx="3000000" cy="3000000"/>
        </p:xfrm>
        <a:graphic>
          <a:graphicData uri="http://schemas.openxmlformats.org/drawingml/2006/table">
            <a:tbl>
              <a:tblPr>
                <a:noFill/>
                <a:tableStyleId>{89CB8D80-2529-4EC3-96C5-EAF2FCCEDF4C}</a:tableStyleId>
              </a:tblPr>
              <a:tblGrid>
                <a:gridCol w="2256600">
                  <a:extLst>
                    <a:ext uri="{9D8B030D-6E8A-4147-A177-3AD203B41FA5}">
                      <a16:colId xmlns:a16="http://schemas.microsoft.com/office/drawing/2014/main" val="20000"/>
                    </a:ext>
                  </a:extLst>
                </a:gridCol>
                <a:gridCol w="2436200">
                  <a:extLst>
                    <a:ext uri="{9D8B030D-6E8A-4147-A177-3AD203B41FA5}">
                      <a16:colId xmlns:a16="http://schemas.microsoft.com/office/drawing/2014/main" val="20001"/>
                    </a:ext>
                  </a:extLst>
                </a:gridCol>
                <a:gridCol w="3346300">
                  <a:extLst>
                    <a:ext uri="{9D8B030D-6E8A-4147-A177-3AD203B41FA5}">
                      <a16:colId xmlns:a16="http://schemas.microsoft.com/office/drawing/2014/main" val="20002"/>
                    </a:ext>
                  </a:extLst>
                </a:gridCol>
              </a:tblGrid>
              <a:tr h="400400">
                <a:tc>
                  <a:txBody>
                    <a:bodyPr/>
                    <a:lstStyle/>
                    <a:p>
                      <a:pPr marL="0" lvl="0" indent="0" algn="ctr" rtl="0">
                        <a:spcBef>
                          <a:spcPts val="0"/>
                        </a:spcBef>
                        <a:spcAft>
                          <a:spcPts val="0"/>
                        </a:spcAft>
                        <a:buNone/>
                      </a:pPr>
                      <a:r>
                        <a:rPr lang="en-US" sz="2100" b="1">
                          <a:solidFill>
                            <a:schemeClr val="lt1"/>
                          </a:solidFill>
                          <a:latin typeface="Roboto Condensed"/>
                          <a:ea typeface="Roboto Condensed"/>
                          <a:cs typeface="Roboto Condensed"/>
                          <a:sym typeface="Roboto Condensed"/>
                        </a:rPr>
                        <a:t>Management System</a:t>
                      </a:r>
                      <a:endParaRPr sz="2100" b="1">
                        <a:solidFill>
                          <a:schemeClr val="lt1"/>
                        </a:solidFill>
                        <a:latin typeface="Roboto Condensed"/>
                        <a:ea typeface="Roboto Condensed"/>
                        <a:cs typeface="Roboto Condensed"/>
                        <a:sym typeface="Roboto Condensed"/>
                      </a:endParaRPr>
                    </a:p>
                  </a:txBody>
                  <a:tcPr marL="91425" marR="91425" marT="91425" marB="91425">
                    <a:solidFill>
                      <a:srgbClr val="262C9A"/>
                    </a:solidFill>
                  </a:tcPr>
                </a:tc>
                <a:tc>
                  <a:txBody>
                    <a:bodyPr/>
                    <a:lstStyle/>
                    <a:p>
                      <a:pPr marL="0" lvl="0" indent="0" algn="ctr" rtl="0">
                        <a:spcBef>
                          <a:spcPts val="0"/>
                        </a:spcBef>
                        <a:spcAft>
                          <a:spcPts val="0"/>
                        </a:spcAft>
                        <a:buNone/>
                      </a:pPr>
                      <a:r>
                        <a:rPr lang="en-US" sz="2100" b="1">
                          <a:solidFill>
                            <a:schemeClr val="lt1"/>
                          </a:solidFill>
                          <a:latin typeface="Roboto Condensed"/>
                          <a:ea typeface="Roboto Condensed"/>
                          <a:cs typeface="Roboto Condensed"/>
                          <a:sym typeface="Roboto Condensed"/>
                        </a:rPr>
                        <a:t>Pre-HCE </a:t>
                      </a:r>
                      <a:endParaRPr sz="2100" b="1">
                        <a:solidFill>
                          <a:schemeClr val="lt1"/>
                        </a:solidFill>
                        <a:latin typeface="Roboto Condensed"/>
                        <a:ea typeface="Roboto Condensed"/>
                        <a:cs typeface="Roboto Condensed"/>
                        <a:sym typeface="Roboto Condensed"/>
                      </a:endParaRPr>
                    </a:p>
                    <a:p>
                      <a:pPr marL="0" lvl="0" indent="0" algn="ctr" rtl="0">
                        <a:spcBef>
                          <a:spcPts val="0"/>
                        </a:spcBef>
                        <a:spcAft>
                          <a:spcPts val="0"/>
                        </a:spcAft>
                        <a:buNone/>
                      </a:pPr>
                      <a:r>
                        <a:rPr lang="en-US" sz="1700" b="1">
                          <a:solidFill>
                            <a:schemeClr val="lt1"/>
                          </a:solidFill>
                          <a:latin typeface="Roboto Condensed"/>
                          <a:ea typeface="Roboto Condensed"/>
                          <a:cs typeface="Roboto Condensed"/>
                          <a:sym typeface="Roboto Condensed"/>
                        </a:rPr>
                        <a:t>(2018-20)</a:t>
                      </a:r>
                      <a:endParaRPr sz="1700" b="1">
                        <a:solidFill>
                          <a:schemeClr val="lt1"/>
                        </a:solidFill>
                        <a:latin typeface="Roboto Condensed"/>
                        <a:ea typeface="Roboto Condensed"/>
                        <a:cs typeface="Roboto Condensed"/>
                        <a:sym typeface="Roboto Condensed"/>
                      </a:endParaRPr>
                    </a:p>
                  </a:txBody>
                  <a:tcPr marL="91425" marR="91425" marT="91425" marB="91425">
                    <a:solidFill>
                      <a:srgbClr val="0173C4"/>
                    </a:solidFill>
                  </a:tcPr>
                </a:tc>
                <a:tc>
                  <a:txBody>
                    <a:bodyPr/>
                    <a:lstStyle/>
                    <a:p>
                      <a:pPr marL="0" lvl="0" indent="0" algn="ctr" rtl="0">
                        <a:spcBef>
                          <a:spcPts val="0"/>
                        </a:spcBef>
                        <a:spcAft>
                          <a:spcPts val="0"/>
                        </a:spcAft>
                        <a:buNone/>
                      </a:pPr>
                      <a:r>
                        <a:rPr lang="en-US" sz="2100" b="1">
                          <a:solidFill>
                            <a:schemeClr val="lt1"/>
                          </a:solidFill>
                          <a:latin typeface="Roboto Condensed"/>
                          <a:ea typeface="Roboto Condensed"/>
                          <a:cs typeface="Roboto Condensed"/>
                          <a:sym typeface="Roboto Condensed"/>
                        </a:rPr>
                        <a:t>Post HCE Installation</a:t>
                      </a:r>
                      <a:endParaRPr sz="2100" b="1">
                        <a:solidFill>
                          <a:schemeClr val="lt1"/>
                        </a:solidFill>
                        <a:latin typeface="Roboto Condensed"/>
                        <a:ea typeface="Roboto Condensed"/>
                        <a:cs typeface="Roboto Condensed"/>
                        <a:sym typeface="Roboto Condensed"/>
                      </a:endParaRPr>
                    </a:p>
                    <a:p>
                      <a:pPr marL="0" lvl="0" indent="0" algn="ctr" rtl="0">
                        <a:spcBef>
                          <a:spcPts val="0"/>
                        </a:spcBef>
                        <a:spcAft>
                          <a:spcPts val="0"/>
                        </a:spcAft>
                        <a:buNone/>
                      </a:pPr>
                      <a:r>
                        <a:rPr lang="en-US" sz="1700" b="1">
                          <a:solidFill>
                            <a:schemeClr val="lt1"/>
                          </a:solidFill>
                          <a:latin typeface="Roboto Condensed"/>
                          <a:ea typeface="Roboto Condensed"/>
                          <a:cs typeface="Roboto Condensed"/>
                          <a:sym typeface="Roboto Condensed"/>
                        </a:rPr>
                        <a:t>(2020-21)</a:t>
                      </a:r>
                      <a:endParaRPr sz="1700" b="1">
                        <a:solidFill>
                          <a:schemeClr val="lt1"/>
                        </a:solidFill>
                        <a:latin typeface="Roboto Condensed"/>
                        <a:ea typeface="Roboto Condensed"/>
                        <a:cs typeface="Roboto Condensed"/>
                        <a:sym typeface="Roboto Condensed"/>
                      </a:endParaRPr>
                    </a:p>
                  </a:txBody>
                  <a:tcPr marL="91425" marR="91425" marT="91425" marB="91425">
                    <a:solidFill>
                      <a:srgbClr val="189963"/>
                    </a:solidFill>
                  </a:tcPr>
                </a:tc>
                <a:extLst>
                  <a:ext uri="{0D108BD9-81ED-4DB2-BD59-A6C34878D82A}">
                    <a16:rowId xmlns:a16="http://schemas.microsoft.com/office/drawing/2014/main" val="10000"/>
                  </a:ext>
                </a:extLst>
              </a:tr>
              <a:tr h="343200">
                <a:tc>
                  <a:txBody>
                    <a:bodyPr/>
                    <a:lstStyle/>
                    <a:p>
                      <a:pPr marL="0" lvl="0" indent="0" algn="l" rtl="0">
                        <a:spcBef>
                          <a:spcPts val="0"/>
                        </a:spcBef>
                        <a:spcAft>
                          <a:spcPts val="0"/>
                        </a:spcAft>
                        <a:buNone/>
                      </a:pPr>
                      <a:r>
                        <a:rPr lang="en-US" sz="1800" b="1">
                          <a:latin typeface="Roboto Condensed"/>
                          <a:ea typeface="Roboto Condensed"/>
                          <a:cs typeface="Roboto Condensed"/>
                          <a:sym typeface="Roboto Condensed"/>
                        </a:rPr>
                        <a:t>Vital Signs </a:t>
                      </a:r>
                      <a:endParaRPr sz="18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3% </a:t>
                      </a:r>
                      <a:r>
                        <a:rPr lang="en-US" sz="1600">
                          <a:latin typeface="Roboto Condensed"/>
                          <a:ea typeface="Roboto Condensed"/>
                          <a:cs typeface="Roboto Condensed"/>
                          <a:sym typeface="Roboto Condensed"/>
                        </a:rPr>
                        <a:t>(Adult Blood Pressure)</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55%</a:t>
                      </a:r>
                      <a:r>
                        <a:rPr lang="en-US" sz="1600">
                          <a:latin typeface="Roboto Condensed"/>
                          <a:ea typeface="Roboto Condensed"/>
                          <a:cs typeface="Roboto Condensed"/>
                          <a:sym typeface="Roboto Condensed"/>
                        </a:rPr>
                        <a:t> to 80+% (~25% of adults: high-BP)</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1"/>
                  </a:ext>
                </a:extLst>
              </a:tr>
              <a:tr h="600600">
                <a:tc>
                  <a:txBody>
                    <a:bodyPr/>
                    <a:lstStyle/>
                    <a:p>
                      <a:pPr marL="0" lvl="0" indent="0" algn="l" rtl="0">
                        <a:spcBef>
                          <a:spcPts val="0"/>
                        </a:spcBef>
                        <a:spcAft>
                          <a:spcPts val="0"/>
                        </a:spcAft>
                        <a:buNone/>
                      </a:pPr>
                      <a:r>
                        <a:rPr lang="en-US" sz="1800" b="1">
                          <a:latin typeface="Roboto Condensed"/>
                          <a:ea typeface="Roboto Condensed"/>
                          <a:cs typeface="Roboto Condensed"/>
                          <a:sym typeface="Roboto Condensed"/>
                        </a:rPr>
                        <a:t>Patient Information</a:t>
                      </a:r>
                      <a:endParaRPr sz="1800" b="1">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Organized by date</a:t>
                      </a:r>
                      <a:r>
                        <a:rPr lang="en-US" sz="1600">
                          <a:latin typeface="Roboto Condensed"/>
                          <a:ea typeface="Roboto Condensed"/>
                          <a:cs typeface="Roboto Condensed"/>
                          <a:sym typeface="Roboto Condensed"/>
                        </a:rPr>
                        <a:t>. Patient keeps in blank notebook (outdated standard of care)</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Organized by name.</a:t>
                      </a:r>
                      <a:r>
                        <a:rPr lang="en-US" sz="1600">
                          <a:latin typeface="Roboto Condensed"/>
                          <a:ea typeface="Roboto Condensed"/>
                          <a:cs typeface="Roboto Condensed"/>
                          <a:sym typeface="Roboto Condensed"/>
                        </a:rPr>
                        <a:t> &gt;1 million records created. 100% of patients rated Bulamu forms “good” to “outstanding” (2021)</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2"/>
                  </a:ext>
                </a:extLst>
              </a:tr>
              <a:tr h="471900">
                <a:tc>
                  <a:txBody>
                    <a:bodyPr/>
                    <a:lstStyle/>
                    <a:p>
                      <a:pPr marL="0" lvl="0" indent="0" algn="l" rtl="0">
                        <a:spcBef>
                          <a:spcPts val="0"/>
                        </a:spcBef>
                        <a:spcAft>
                          <a:spcPts val="0"/>
                        </a:spcAft>
                        <a:buNone/>
                      </a:pPr>
                      <a:r>
                        <a:rPr lang="en-US" sz="1800" b="1">
                          <a:latin typeface="Roboto Condensed"/>
                          <a:ea typeface="Roboto Condensed"/>
                          <a:cs typeface="Roboto Condensed"/>
                          <a:sym typeface="Roboto Condensed"/>
                        </a:rPr>
                        <a:t>Management Reports</a:t>
                      </a:r>
                      <a:r>
                        <a:rPr lang="en-US" sz="1600">
                          <a:latin typeface="Roboto Condensed"/>
                          <a:ea typeface="Roboto Condensed"/>
                          <a:cs typeface="Roboto Condensed"/>
                          <a:sym typeface="Roboto Condensed"/>
                        </a:rPr>
                        <a:t> to share systemic data locally</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No system </a:t>
                      </a:r>
                      <a:r>
                        <a:rPr lang="en-US" sz="1600">
                          <a:latin typeface="Roboto Condensed"/>
                          <a:ea typeface="Roboto Condensed"/>
                          <a:cs typeface="Roboto Condensed"/>
                          <a:sym typeface="Roboto Condensed"/>
                        </a:rPr>
                        <a:t>to share recent data with local leaders (pan-African or WHO)</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56 KPIs</a:t>
                      </a:r>
                      <a:r>
                        <a:rPr lang="en-US" sz="1600">
                          <a:latin typeface="Roboto Condensed"/>
                          <a:ea typeface="Roboto Condensed"/>
                          <a:cs typeface="Roboto Condensed"/>
                          <a:sym typeface="Roboto Condensed"/>
                        </a:rPr>
                        <a:t> collected and shared weekly/monthly as visual management reports</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3"/>
                  </a:ext>
                </a:extLst>
              </a:tr>
              <a:tr h="343200">
                <a:tc>
                  <a:txBody>
                    <a:bodyPr/>
                    <a:lstStyle/>
                    <a:p>
                      <a:pPr marL="0" lvl="0" indent="0" algn="l" rtl="0">
                        <a:spcBef>
                          <a:spcPts val="0"/>
                        </a:spcBef>
                        <a:spcAft>
                          <a:spcPts val="0"/>
                        </a:spcAft>
                        <a:buNone/>
                      </a:pPr>
                      <a:r>
                        <a:rPr lang="en-US" sz="1800" b="1">
                          <a:latin typeface="Roboto Condensed"/>
                          <a:ea typeface="Roboto Condensed"/>
                          <a:cs typeface="Roboto Condensed"/>
                          <a:sym typeface="Roboto Condensed"/>
                        </a:rPr>
                        <a:t>Patient Satisfaction</a:t>
                      </a:r>
                      <a:r>
                        <a:rPr lang="en-US" sz="1600" b="1">
                          <a:latin typeface="Roboto Condensed"/>
                          <a:ea typeface="Roboto Condensed"/>
                          <a:cs typeface="Roboto Condensed"/>
                          <a:sym typeface="Roboto Condensed"/>
                        </a:rPr>
                        <a:t> </a:t>
                      </a:r>
                      <a:endParaRPr sz="1600" b="1">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59% </a:t>
                      </a:r>
                      <a:r>
                        <a:rPr lang="en-US" sz="1600">
                          <a:latin typeface="Roboto Condensed"/>
                          <a:ea typeface="Roboto Condensed"/>
                          <a:cs typeface="Roboto Condensed"/>
                          <a:sym typeface="Roboto Condensed"/>
                        </a:rPr>
                        <a:t>(2018 survey)</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94% </a:t>
                      </a:r>
                      <a:r>
                        <a:rPr lang="en-US" sz="1600">
                          <a:latin typeface="Roboto Condensed"/>
                          <a:ea typeface="Roboto Condensed"/>
                          <a:cs typeface="Roboto Condensed"/>
                          <a:sym typeface="Roboto Condensed"/>
                        </a:rPr>
                        <a:t>(2021 survey; see 2020 A.R.)</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4"/>
                  </a:ext>
                </a:extLst>
              </a:tr>
              <a:tr h="343200">
                <a:tc>
                  <a:txBody>
                    <a:bodyPr/>
                    <a:lstStyle/>
                    <a:p>
                      <a:pPr marL="0" lvl="0" indent="0" algn="l" rtl="0">
                        <a:spcBef>
                          <a:spcPts val="0"/>
                        </a:spcBef>
                        <a:spcAft>
                          <a:spcPts val="0"/>
                        </a:spcAft>
                        <a:buNone/>
                      </a:pPr>
                      <a:r>
                        <a:rPr lang="en-US" sz="1600" b="1">
                          <a:latin typeface="Roboto Condensed"/>
                          <a:ea typeface="Roboto Condensed"/>
                          <a:cs typeface="Roboto Condensed"/>
                          <a:sym typeface="Roboto Condensed"/>
                        </a:rPr>
                        <a:t>D</a:t>
                      </a:r>
                      <a:r>
                        <a:rPr lang="en-US" sz="1800" b="1">
                          <a:latin typeface="Roboto Condensed"/>
                          <a:ea typeface="Roboto Condensed"/>
                          <a:cs typeface="Roboto Condensed"/>
                          <a:sym typeface="Roboto Condensed"/>
                        </a:rPr>
                        <a:t>octor Productivity</a:t>
                      </a:r>
                      <a:endParaRPr sz="1800" b="1">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a:latin typeface="Roboto Condensed"/>
                          <a:ea typeface="Roboto Condensed"/>
                          <a:cs typeface="Roboto Condensed"/>
                          <a:sym typeface="Roboto Condensed"/>
                        </a:rPr>
                        <a:t>No system </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a:latin typeface="Roboto Condensed"/>
                          <a:ea typeface="Roboto Condensed"/>
                          <a:cs typeface="Roboto Condensed"/>
                          <a:sym typeface="Roboto Condensed"/>
                        </a:rPr>
                        <a:t>Measured &amp; can be managed via KPIs</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5"/>
                  </a:ext>
                </a:extLst>
              </a:tr>
              <a:tr h="343200">
                <a:tc>
                  <a:txBody>
                    <a:bodyPr/>
                    <a:lstStyle/>
                    <a:p>
                      <a:pPr marL="0" lvl="0" indent="0" algn="l" rtl="0">
                        <a:spcBef>
                          <a:spcPts val="0"/>
                        </a:spcBef>
                        <a:spcAft>
                          <a:spcPts val="0"/>
                        </a:spcAft>
                        <a:buClr>
                          <a:schemeClr val="dk1"/>
                        </a:buClr>
                        <a:buSzPts val="1100"/>
                        <a:buFont typeface="Arial"/>
                        <a:buNone/>
                      </a:pPr>
                      <a:r>
                        <a:rPr lang="en-US" sz="1600" b="1">
                          <a:solidFill>
                            <a:schemeClr val="dk1"/>
                          </a:solidFill>
                          <a:latin typeface="Roboto Condensed"/>
                          <a:ea typeface="Roboto Condensed"/>
                          <a:cs typeface="Roboto Condensed"/>
                          <a:sym typeface="Roboto Condensed"/>
                        </a:rPr>
                        <a:t>S</a:t>
                      </a:r>
                      <a:r>
                        <a:rPr lang="en-US" sz="1800" b="1">
                          <a:solidFill>
                            <a:schemeClr val="dk1"/>
                          </a:solidFill>
                          <a:latin typeface="Roboto Condensed"/>
                          <a:ea typeface="Roboto Condensed"/>
                          <a:cs typeface="Roboto Condensed"/>
                          <a:sym typeface="Roboto Condensed"/>
                        </a:rPr>
                        <a:t>urgery Patient Wait Times </a:t>
                      </a:r>
                      <a:endParaRPr sz="1800" b="1">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solidFill>
                            <a:schemeClr val="dk1"/>
                          </a:solidFill>
                          <a:latin typeface="Roboto Condensed"/>
                          <a:ea typeface="Roboto Condensed"/>
                          <a:cs typeface="Roboto Condensed"/>
                          <a:sym typeface="Roboto Condensed"/>
                        </a:rPr>
                        <a:t>76% </a:t>
                      </a:r>
                      <a:r>
                        <a:rPr lang="en-US" sz="1600">
                          <a:solidFill>
                            <a:schemeClr val="dk1"/>
                          </a:solidFill>
                          <a:latin typeface="Roboto Condensed"/>
                          <a:ea typeface="Roboto Condensed"/>
                          <a:cs typeface="Roboto Condensed"/>
                          <a:sym typeface="Roboto Condensed"/>
                        </a:rPr>
                        <a:t>of surgery patients wait 3+ years for care</a:t>
                      </a:r>
                      <a:endParaRPr sz="1600">
                        <a:latin typeface="Roboto Condensed"/>
                        <a:ea typeface="Roboto Condensed"/>
                        <a:cs typeface="Roboto Condensed"/>
                        <a:sym typeface="Roboto Condensed"/>
                      </a:endParaRPr>
                    </a:p>
                  </a:txBody>
                  <a:tcPr marL="91425" marR="91425" marT="91425" marB="91425">
                    <a:solidFill>
                      <a:schemeClr val="lt1"/>
                    </a:solidFill>
                  </a:tcPr>
                </a:tc>
                <a:tc>
                  <a:txBody>
                    <a:bodyPr/>
                    <a:lstStyle/>
                    <a:p>
                      <a:pPr marL="0" lvl="0" indent="0" algn="l" rtl="0">
                        <a:spcBef>
                          <a:spcPts val="0"/>
                        </a:spcBef>
                        <a:spcAft>
                          <a:spcPts val="0"/>
                        </a:spcAft>
                        <a:buNone/>
                      </a:pPr>
                      <a:r>
                        <a:rPr lang="en-US" sz="1600" b="1">
                          <a:solidFill>
                            <a:schemeClr val="dk1"/>
                          </a:solidFill>
                          <a:latin typeface="Roboto Condensed"/>
                          <a:ea typeface="Roboto Condensed"/>
                          <a:cs typeface="Roboto Condensed"/>
                          <a:sym typeface="Roboto Condensed"/>
                        </a:rPr>
                        <a:t>6,000+</a:t>
                      </a:r>
                      <a:r>
                        <a:rPr lang="en-US" sz="1600">
                          <a:solidFill>
                            <a:schemeClr val="dk1"/>
                          </a:solidFill>
                          <a:latin typeface="Roboto Condensed"/>
                          <a:ea typeface="Roboto Condensed"/>
                          <a:cs typeface="Roboto Condensed"/>
                          <a:sym typeface="Roboto Condensed"/>
                        </a:rPr>
                        <a:t> total surgery patients treated and supported without delay YTD</a:t>
                      </a:r>
                      <a:endParaRPr sz="1600">
                        <a:latin typeface="Roboto Condensed"/>
                        <a:ea typeface="Roboto Condensed"/>
                        <a:cs typeface="Roboto Condensed"/>
                        <a:sym typeface="Roboto Condensed"/>
                      </a:endParaRPr>
                    </a:p>
                  </a:txBody>
                  <a:tcPr marL="91425" marR="91425" marT="91425" marB="91425">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457200" y="3508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Management Reports Graph Key Performance Indicators and Share Recent Weeks/Months with Local Leaders:</a:t>
            </a:r>
            <a:endParaRPr/>
          </a:p>
          <a:p>
            <a:pPr marL="0" lvl="0" indent="0" algn="l" rtl="0">
              <a:spcBef>
                <a:spcPts val="0"/>
              </a:spcBef>
              <a:spcAft>
                <a:spcPts val="0"/>
              </a:spcAft>
              <a:buNone/>
            </a:pPr>
            <a:endParaRPr/>
          </a:p>
        </p:txBody>
      </p:sp>
      <p:pic>
        <p:nvPicPr>
          <p:cNvPr id="218" name="Google Shape;218;p35"/>
          <p:cNvPicPr preferRelativeResize="0"/>
          <p:nvPr/>
        </p:nvPicPr>
        <p:blipFill>
          <a:blip r:embed="rId3">
            <a:alphaModFix/>
          </a:blip>
          <a:stretch>
            <a:fillRect/>
          </a:stretch>
        </p:blipFill>
        <p:spPr>
          <a:xfrm>
            <a:off x="1260525" y="1231750"/>
            <a:ext cx="6468674" cy="4377101"/>
          </a:xfrm>
          <a:prstGeom prst="rect">
            <a:avLst/>
          </a:prstGeom>
          <a:noFill/>
          <a:ln>
            <a:noFill/>
          </a:ln>
        </p:spPr>
      </p:pic>
      <p:sp>
        <p:nvSpPr>
          <p:cNvPr id="219" name="Google Shape;219;p35"/>
          <p:cNvSpPr txBox="1"/>
          <p:nvPr/>
        </p:nvSpPr>
        <p:spPr>
          <a:xfrm>
            <a:off x="313725" y="5701875"/>
            <a:ext cx="85647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Roboto Condensed"/>
              <a:buChar char="●"/>
            </a:pPr>
            <a:r>
              <a:rPr lang="en-US" sz="2200">
                <a:solidFill>
                  <a:schemeClr val="dk1"/>
                </a:solidFill>
                <a:latin typeface="Roboto Condensed"/>
                <a:ea typeface="Roboto Condensed"/>
                <a:cs typeface="Roboto Condensed"/>
                <a:sym typeface="Roboto Condensed"/>
              </a:rPr>
              <a:t>System also graphs Dr. productivity - maybe first in African healthcare</a:t>
            </a:r>
            <a:endParaRPr sz="2200">
              <a:solidFill>
                <a:schemeClr val="dk1"/>
              </a:solidFill>
              <a:latin typeface="Roboto Condensed"/>
              <a:ea typeface="Roboto Condensed"/>
              <a:cs typeface="Roboto Condensed"/>
              <a:sym typeface="Roboto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Roboto Condensed"/>
                <a:ea typeface="Roboto Condensed"/>
                <a:cs typeface="Roboto Condensed"/>
                <a:sym typeface="Roboto Condensed"/>
              </a:rPr>
              <a:t>Developments in 2021:</a:t>
            </a:r>
            <a:r>
              <a:rPr lang="en-US" b="1">
                <a:solidFill>
                  <a:srgbClr val="0070C0"/>
                </a:solidFill>
                <a:latin typeface="Roboto Condensed"/>
                <a:ea typeface="Roboto Condensed"/>
                <a:cs typeface="Roboto Condensed"/>
                <a:sym typeface="Roboto Condensed"/>
              </a:rPr>
              <a:t> </a:t>
            </a:r>
            <a:r>
              <a:rPr lang="en-US" b="1">
                <a:latin typeface="Roboto Condensed"/>
                <a:ea typeface="Roboto Condensed"/>
                <a:cs typeface="Roboto Condensed"/>
                <a:sym typeface="Roboto Condensed"/>
              </a:rPr>
              <a:t>New features in Health Systems Strengthening model, new funding partner in Rotary. </a:t>
            </a:r>
            <a:endParaRPr/>
          </a:p>
        </p:txBody>
      </p:sp>
      <p:sp>
        <p:nvSpPr>
          <p:cNvPr id="225" name="Google Shape;225;p36"/>
          <p:cNvSpPr txBox="1">
            <a:spLocks noGrp="1"/>
          </p:cNvSpPr>
          <p:nvPr>
            <p:ph type="body" idx="1"/>
          </p:nvPr>
        </p:nvSpPr>
        <p:spPr>
          <a:xfrm>
            <a:off x="457200" y="1371600"/>
            <a:ext cx="8229600" cy="45261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400"/>
              </a:spcBef>
              <a:spcAft>
                <a:spcPts val="0"/>
              </a:spcAft>
              <a:buSzPts val="1900"/>
              <a:buFont typeface="Roboto Condensed"/>
              <a:buChar char="●"/>
            </a:pPr>
            <a:r>
              <a:rPr lang="en-US" sz="2000" b="1">
                <a:solidFill>
                  <a:srgbClr val="0070C0"/>
                </a:solidFill>
                <a:latin typeface="Roboto Condensed"/>
                <a:ea typeface="Roboto Condensed"/>
                <a:cs typeface="Roboto Condensed"/>
                <a:sym typeface="Roboto Condensed"/>
              </a:rPr>
              <a:t>Essential Surgical Supplies:</a:t>
            </a:r>
            <a:r>
              <a:rPr lang="en-US" sz="2000">
                <a:solidFill>
                  <a:srgbClr val="0070C0"/>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Surgery theatres are offline ~</a:t>
            </a:r>
            <a:r>
              <a:rPr lang="en-US" sz="2000" b="1">
                <a:solidFill>
                  <a:srgbClr val="C00000"/>
                </a:solidFill>
                <a:latin typeface="Roboto Condensed"/>
                <a:ea typeface="Roboto Condensed"/>
                <a:cs typeface="Roboto Condensed"/>
                <a:sym typeface="Roboto Condensed"/>
              </a:rPr>
              <a:t>50%</a:t>
            </a:r>
            <a:r>
              <a:rPr lang="en-US" sz="2000" b="1">
                <a:solidFill>
                  <a:schemeClr val="dk1"/>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of time for lack of low-cost supplies (sutures, needles, gloves, etc.) We fill gaps to keep online and understand cost of ensuring C-sections available 100% of time. </a:t>
            </a:r>
            <a:endParaRPr/>
          </a:p>
          <a:p>
            <a:pPr marL="457200" lvl="0" indent="-355600" algn="l" rtl="0">
              <a:lnSpc>
                <a:spcPct val="100000"/>
              </a:lnSpc>
              <a:spcBef>
                <a:spcPts val="600"/>
              </a:spcBef>
              <a:spcAft>
                <a:spcPts val="0"/>
              </a:spcAft>
              <a:buSzPts val="2000"/>
              <a:buFont typeface="Roboto Condensed"/>
              <a:buChar char="●"/>
            </a:pPr>
            <a:r>
              <a:rPr lang="en-US" sz="2000" b="1">
                <a:solidFill>
                  <a:srgbClr val="0070C0"/>
                </a:solidFill>
                <a:latin typeface="Roboto Condensed"/>
                <a:ea typeface="Roboto Condensed"/>
                <a:cs typeface="Roboto Condensed"/>
                <a:sym typeface="Roboto Condensed"/>
              </a:rPr>
              <a:t>Maternal &amp; Child Health (MCH): </a:t>
            </a:r>
            <a:r>
              <a:rPr lang="en-US" sz="2000">
                <a:solidFill>
                  <a:schemeClr val="dk1"/>
                </a:solidFill>
                <a:latin typeface="Roboto Condensed"/>
                <a:ea typeface="Roboto Condensed"/>
                <a:cs typeface="Roboto Condensed"/>
                <a:sym typeface="Roboto Condensed"/>
              </a:rPr>
              <a:t>Launching program to provide 5 maternity patient forms and surgery equipment needed to improve health outcomes. </a:t>
            </a:r>
            <a:endParaRPr/>
          </a:p>
          <a:p>
            <a:pPr marL="457200" lvl="0" indent="-355600" algn="l" rtl="0">
              <a:lnSpc>
                <a:spcPct val="100000"/>
              </a:lnSpc>
              <a:spcBef>
                <a:spcPts val="600"/>
              </a:spcBef>
              <a:spcAft>
                <a:spcPts val="0"/>
              </a:spcAft>
              <a:buSzPts val="2000"/>
              <a:buFont typeface="Roboto Condensed"/>
              <a:buChar char="●"/>
            </a:pPr>
            <a:r>
              <a:rPr lang="en-US" sz="2000" b="1">
                <a:solidFill>
                  <a:srgbClr val="0070C0"/>
                </a:solidFill>
                <a:latin typeface="Roboto Condensed"/>
                <a:ea typeface="Roboto Condensed"/>
                <a:cs typeface="Roboto Condensed"/>
                <a:sym typeface="Roboto Condensed"/>
              </a:rPr>
              <a:t>Essential Medicines &amp; Health Supplies Research:</a:t>
            </a:r>
            <a:r>
              <a:rPr lang="en-US" sz="2000">
                <a:solidFill>
                  <a:srgbClr val="0070C0"/>
                </a:solidFill>
                <a:latin typeface="Roboto Condensed"/>
                <a:ea typeface="Roboto Condensed"/>
                <a:cs typeface="Roboto Condensed"/>
                <a:sym typeface="Roboto Condensed"/>
              </a:rPr>
              <a:t> </a:t>
            </a:r>
            <a:r>
              <a:rPr lang="en-US" sz="2000">
                <a:solidFill>
                  <a:schemeClr val="dk1"/>
                </a:solidFill>
                <a:latin typeface="Roboto Condensed"/>
                <a:ea typeface="Roboto Condensed"/>
                <a:cs typeface="Roboto Condensed"/>
                <a:sym typeface="Roboto Condensed"/>
              </a:rPr>
              <a:t>MOH and IRB-approved (TASO and UNCST) project with Makerere U. to assess unfilled prescriptions and supply shortages. Collecting 6 months data at 70 HUs in 20 districts. </a:t>
            </a:r>
            <a:endParaRPr/>
          </a:p>
          <a:p>
            <a:pPr marL="0" lvl="0" indent="0" algn="l" rtl="0">
              <a:lnSpc>
                <a:spcPct val="115000"/>
              </a:lnSpc>
              <a:spcBef>
                <a:spcPts val="1000"/>
              </a:spcBef>
              <a:spcAft>
                <a:spcPts val="0"/>
              </a:spcAft>
              <a:buSzPts val="1800"/>
              <a:buNone/>
            </a:pPr>
            <a:r>
              <a:rPr lang="en-US" sz="2000" b="1">
                <a:solidFill>
                  <a:srgbClr val="0070C0"/>
                </a:solidFill>
                <a:latin typeface="Roboto Condensed"/>
                <a:ea typeface="Roboto Condensed"/>
                <a:cs typeface="Roboto Condensed"/>
                <a:sym typeface="Roboto Condensed"/>
              </a:rPr>
              <a:t>Rotary International:</a:t>
            </a:r>
            <a:r>
              <a:rPr lang="en-US" sz="2000">
                <a:solidFill>
                  <a:srgbClr val="D60093"/>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$91,500 </a:t>
            </a:r>
            <a:r>
              <a:rPr lang="en-US" sz="2000">
                <a:solidFill>
                  <a:schemeClr val="dk1"/>
                </a:solidFill>
                <a:latin typeface="Roboto Condensed"/>
                <a:ea typeface="Roboto Condensed"/>
                <a:cs typeface="Roboto Condensed"/>
                <a:sym typeface="Roboto Condensed"/>
              </a:rPr>
              <a:t>global grant to support vital signs equipment &amp; training to 125 HUs in 5 districts treating </a:t>
            </a:r>
            <a:r>
              <a:rPr lang="en-US" sz="2000" b="1">
                <a:solidFill>
                  <a:schemeClr val="dk1"/>
                </a:solidFill>
                <a:latin typeface="Roboto Condensed"/>
                <a:ea typeface="Roboto Condensed"/>
                <a:cs typeface="Roboto Condensed"/>
                <a:sym typeface="Roboto Condensed"/>
              </a:rPr>
              <a:t>900,000 </a:t>
            </a:r>
            <a:r>
              <a:rPr lang="en-US" sz="2000">
                <a:solidFill>
                  <a:schemeClr val="dk1"/>
                </a:solidFill>
                <a:latin typeface="Roboto Condensed"/>
                <a:ea typeface="Roboto Condensed"/>
                <a:cs typeface="Roboto Condensed"/>
                <a:sym typeface="Roboto Condensed"/>
              </a:rPr>
              <a:t>patients/year. </a:t>
            </a:r>
            <a:endParaRPr/>
          </a:p>
          <a:p>
            <a:pPr marL="457200" lvl="0" indent="-349250" algn="l" rtl="0">
              <a:lnSpc>
                <a:spcPct val="100000"/>
              </a:lnSpc>
              <a:spcBef>
                <a:spcPts val="400"/>
              </a:spcBef>
              <a:spcAft>
                <a:spcPts val="0"/>
              </a:spcAft>
              <a:buClr>
                <a:schemeClr val="dk1"/>
              </a:buClr>
              <a:buSzPts val="1900"/>
              <a:buFont typeface="Roboto Condensed"/>
              <a:buChar char="●"/>
            </a:pPr>
            <a:r>
              <a:rPr lang="en-US" sz="1900">
                <a:solidFill>
                  <a:schemeClr val="dk1"/>
                </a:solidFill>
                <a:latin typeface="Roboto Condensed"/>
                <a:ea typeface="Roboto Condensed"/>
                <a:cs typeface="Roboto Condensed"/>
                <a:sym typeface="Roboto Condensed"/>
              </a:rPr>
              <a:t>Only </a:t>
            </a:r>
            <a:r>
              <a:rPr lang="en-US" sz="1900" b="1">
                <a:solidFill>
                  <a:schemeClr val="dk1"/>
                </a:solidFill>
                <a:latin typeface="Roboto Condensed"/>
                <a:ea typeface="Roboto Condensed"/>
                <a:cs typeface="Roboto Condensed"/>
                <a:sym typeface="Roboto Condensed"/>
              </a:rPr>
              <a:t>~3% </a:t>
            </a:r>
            <a:r>
              <a:rPr lang="en-US" sz="1900">
                <a:solidFill>
                  <a:schemeClr val="dk1"/>
                </a:solidFill>
                <a:latin typeface="Roboto Condensed"/>
                <a:ea typeface="Roboto Condensed"/>
                <a:cs typeface="Roboto Condensed"/>
                <a:sym typeface="Roboto Condensed"/>
              </a:rPr>
              <a:t>of patients have vital signs taken on average. Bulamu’s support moves to </a:t>
            </a:r>
            <a:r>
              <a:rPr lang="en-US" sz="1900" b="1">
                <a:solidFill>
                  <a:schemeClr val="dk1"/>
                </a:solidFill>
                <a:latin typeface="Roboto Condensed"/>
                <a:ea typeface="Roboto Condensed"/>
                <a:cs typeface="Roboto Condensed"/>
                <a:sym typeface="Roboto Condensed"/>
              </a:rPr>
              <a:t>40-80%</a:t>
            </a:r>
            <a:r>
              <a:rPr lang="en-US" sz="1900">
                <a:solidFill>
                  <a:schemeClr val="dk1"/>
                </a:solidFill>
                <a:latin typeface="Roboto Condensed"/>
                <a:ea typeface="Roboto Condensed"/>
                <a:cs typeface="Roboto Condensed"/>
                <a:sym typeface="Roboto Condensed"/>
              </a:rPr>
              <a:t> range. </a:t>
            </a:r>
            <a:endParaRPr/>
          </a:p>
          <a:p>
            <a:pPr marL="457200" lvl="0" indent="-349250" algn="l" rtl="0">
              <a:lnSpc>
                <a:spcPct val="100000"/>
              </a:lnSpc>
              <a:spcBef>
                <a:spcPts val="400"/>
              </a:spcBef>
              <a:spcAft>
                <a:spcPts val="0"/>
              </a:spcAft>
              <a:buClr>
                <a:schemeClr val="dk1"/>
              </a:buClr>
              <a:buSzPts val="1900"/>
              <a:buFont typeface="Roboto Condensed"/>
              <a:buChar char="●"/>
            </a:pPr>
            <a:r>
              <a:rPr lang="en-US" sz="1900">
                <a:solidFill>
                  <a:schemeClr val="dk1"/>
                </a:solidFill>
                <a:latin typeface="Roboto Condensed"/>
                <a:ea typeface="Roboto Condensed"/>
                <a:cs typeface="Roboto Condensed"/>
                <a:sym typeface="Roboto Condensed"/>
              </a:rPr>
              <a:t>Standard of Care in U.S. for decades. Equipment cost: </a:t>
            </a:r>
            <a:r>
              <a:rPr lang="en-US" sz="1900" b="1">
                <a:solidFill>
                  <a:schemeClr val="dk1"/>
                </a:solidFill>
                <a:latin typeface="Roboto Condensed"/>
                <a:ea typeface="Roboto Condensed"/>
                <a:cs typeface="Roboto Condensed"/>
                <a:sym typeface="Roboto Condensed"/>
              </a:rPr>
              <a:t>$.10</a:t>
            </a:r>
            <a:r>
              <a:rPr lang="en-US" sz="1900">
                <a:solidFill>
                  <a:schemeClr val="dk1"/>
                </a:solidFill>
                <a:latin typeface="Roboto Condensed"/>
                <a:ea typeface="Roboto Condensed"/>
                <a:cs typeface="Roboto Condensed"/>
                <a:sym typeface="Roboto Condensed"/>
              </a:rPr>
              <a:t>/patient in first year. </a:t>
            </a:r>
            <a:endParaRPr/>
          </a:p>
          <a:p>
            <a:pPr marL="101600" lvl="0" indent="0" algn="l" rtl="0">
              <a:lnSpc>
                <a:spcPct val="100000"/>
              </a:lnSpc>
              <a:spcBef>
                <a:spcPts val="0"/>
              </a:spcBef>
              <a:spcAft>
                <a:spcPts val="0"/>
              </a:spcAft>
              <a:buSzPts val="2000"/>
              <a:buNone/>
            </a:pPr>
            <a:br>
              <a:rPr lang="en-US" sz="2000">
                <a:solidFill>
                  <a:schemeClr val="dk1"/>
                </a:solidFill>
                <a:latin typeface="Roboto Condensed"/>
                <a:ea typeface="Roboto Condensed"/>
                <a:cs typeface="Roboto Condensed"/>
                <a:sym typeface="Roboto Condensed"/>
              </a:rPr>
            </a:br>
            <a:endParaRPr sz="2000">
              <a:solidFill>
                <a:schemeClr val="dk1"/>
              </a:solidFill>
              <a:latin typeface="Roboto Condensed"/>
              <a:ea typeface="Roboto Condensed"/>
              <a:cs typeface="Roboto Condensed"/>
              <a:sym typeface="Roboto Condensed"/>
            </a:endParaRPr>
          </a:p>
          <a:p>
            <a:pPr marL="457200" lvl="0" indent="-228600" algn="l" rtl="0">
              <a:lnSpc>
                <a:spcPct val="115000"/>
              </a:lnSpc>
              <a:spcBef>
                <a:spcPts val="60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230"/>
        <p:cNvGrpSpPr/>
        <p:nvPr/>
      </p:nvGrpSpPr>
      <p:grpSpPr>
        <a:xfrm>
          <a:off x="0" y="0"/>
          <a:ext cx="0" cy="0"/>
          <a:chOff x="0" y="0"/>
          <a:chExt cx="0" cy="0"/>
        </a:xfrm>
      </p:grpSpPr>
      <p:sp>
        <p:nvSpPr>
          <p:cNvPr id="231" name="Google Shape;231;p37"/>
          <p:cNvSpPr txBox="1"/>
          <p:nvPr/>
        </p:nvSpPr>
        <p:spPr>
          <a:xfrm>
            <a:off x="356125" y="349675"/>
            <a:ext cx="8590800" cy="889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b="1">
                <a:solidFill>
                  <a:srgbClr val="000000"/>
                </a:solidFill>
                <a:latin typeface="Roboto Condensed"/>
                <a:ea typeface="Roboto Condensed"/>
                <a:cs typeface="Roboto Condensed"/>
                <a:sym typeface="Roboto Condensed"/>
              </a:rPr>
              <a:t>Management Reports</a:t>
            </a:r>
            <a:r>
              <a:rPr lang="en-US" sz="2800" b="1">
                <a:latin typeface="Roboto Condensed"/>
                <a:ea typeface="Roboto Condensed"/>
                <a:cs typeface="Roboto Condensed"/>
                <a:sym typeface="Roboto Condensed"/>
              </a:rPr>
              <a:t>’</a:t>
            </a:r>
            <a:r>
              <a:rPr lang="en-US" sz="2800" b="1">
                <a:solidFill>
                  <a:srgbClr val="000000"/>
                </a:solidFill>
                <a:latin typeface="Roboto Condensed"/>
                <a:ea typeface="Roboto Condensed"/>
                <a:cs typeface="Roboto Condensed"/>
                <a:sym typeface="Roboto Condensed"/>
              </a:rPr>
              <a:t> Weekly/Monthly </a:t>
            </a:r>
            <a:r>
              <a:rPr lang="en-US" sz="2800" b="1">
                <a:solidFill>
                  <a:schemeClr val="dk1"/>
                </a:solidFill>
                <a:latin typeface="Roboto Condensed"/>
                <a:ea typeface="Roboto Condensed"/>
                <a:cs typeface="Roboto Condensed"/>
                <a:sym typeface="Roboto Condensed"/>
              </a:rPr>
              <a:t>KPIs</a:t>
            </a:r>
            <a:r>
              <a:rPr lang="en-US" sz="2800" b="1">
                <a:solidFill>
                  <a:srgbClr val="000000"/>
                </a:solidFill>
                <a:latin typeface="Roboto Condensed"/>
                <a:ea typeface="Roboto Condensed"/>
                <a:cs typeface="Roboto Condensed"/>
                <a:sym typeface="Roboto Condensed"/>
              </a:rPr>
              <a:t>: </a:t>
            </a:r>
            <a:endParaRPr sz="2800" b="1">
              <a:solidFill>
                <a:srgbClr val="000000"/>
              </a:solidFill>
              <a:latin typeface="Roboto Condensed"/>
              <a:ea typeface="Roboto Condensed"/>
              <a:cs typeface="Roboto Condensed"/>
              <a:sym typeface="Roboto Condensed"/>
            </a:endParaRPr>
          </a:p>
          <a:p>
            <a:pPr marL="0" lvl="0" indent="0" algn="l" rtl="0">
              <a:spcBef>
                <a:spcPts val="0"/>
              </a:spcBef>
              <a:spcAft>
                <a:spcPts val="0"/>
              </a:spcAft>
              <a:buNone/>
            </a:pPr>
            <a:endParaRPr sz="2800" b="1">
              <a:solidFill>
                <a:srgbClr val="000000"/>
              </a:solidFill>
              <a:latin typeface="Roboto Condensed"/>
              <a:ea typeface="Roboto Condensed"/>
              <a:cs typeface="Roboto Condensed"/>
              <a:sym typeface="Roboto Condensed"/>
            </a:endParaRPr>
          </a:p>
        </p:txBody>
      </p:sp>
      <p:pic>
        <p:nvPicPr>
          <p:cNvPr id="232" name="Google Shape;232;p37"/>
          <p:cNvPicPr preferRelativeResize="0"/>
          <p:nvPr/>
        </p:nvPicPr>
        <p:blipFill rotWithShape="1">
          <a:blip r:embed="rId3">
            <a:alphaModFix/>
          </a:blip>
          <a:srcRect t="1400"/>
          <a:stretch/>
        </p:blipFill>
        <p:spPr>
          <a:xfrm>
            <a:off x="1066800" y="856450"/>
            <a:ext cx="6966249" cy="5239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236"/>
        <p:cNvGrpSpPr/>
        <p:nvPr/>
      </p:nvGrpSpPr>
      <p:grpSpPr>
        <a:xfrm>
          <a:off x="0" y="0"/>
          <a:ext cx="0" cy="0"/>
          <a:chOff x="0" y="0"/>
          <a:chExt cx="0" cy="0"/>
        </a:xfrm>
      </p:grpSpPr>
      <p:sp>
        <p:nvSpPr>
          <p:cNvPr id="237" name="Google Shape;237;p38"/>
          <p:cNvSpPr/>
          <p:nvPr/>
        </p:nvSpPr>
        <p:spPr>
          <a:xfrm>
            <a:off x="442075" y="1635475"/>
            <a:ext cx="3389400" cy="4038600"/>
          </a:xfrm>
          <a:prstGeom prst="roundRect">
            <a:avLst>
              <a:gd name="adj" fmla="val 2006"/>
            </a:avLst>
          </a:prstGeom>
          <a:solidFill>
            <a:srgbClr val="017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txBox="1"/>
          <p:nvPr/>
        </p:nvSpPr>
        <p:spPr>
          <a:xfrm>
            <a:off x="363675" y="430750"/>
            <a:ext cx="8403900" cy="82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US" sz="2800" b="1" u="sng">
                <a:solidFill>
                  <a:schemeClr val="dk1"/>
                </a:solidFill>
                <a:latin typeface="Roboto Condensed"/>
                <a:ea typeface="Roboto Condensed"/>
                <a:cs typeface="Roboto Condensed"/>
                <a:sym typeface="Roboto Condensed"/>
              </a:rPr>
              <a:t>Conclusion:</a:t>
            </a:r>
            <a:r>
              <a:rPr lang="en-US" sz="2800" b="1">
                <a:solidFill>
                  <a:schemeClr val="dk1"/>
                </a:solidFill>
                <a:latin typeface="Roboto Condensed"/>
                <a:ea typeface="Roboto Condensed"/>
                <a:cs typeface="Roboto Condensed"/>
                <a:sym typeface="Roboto Condensed"/>
              </a:rPr>
              <a:t> Bulamu is Strengthening African Healthcare Through Better Management Systems &amp; Data. </a:t>
            </a:r>
            <a:endParaRPr sz="2800" b="1">
              <a:solidFill>
                <a:schemeClr val="dk1"/>
              </a:solidFill>
              <a:latin typeface="Roboto Condensed"/>
              <a:ea typeface="Roboto Condensed"/>
              <a:cs typeface="Roboto Condensed"/>
              <a:sym typeface="Roboto Condensed"/>
            </a:endParaRPr>
          </a:p>
        </p:txBody>
      </p:sp>
      <p:sp>
        <p:nvSpPr>
          <p:cNvPr id="239" name="Google Shape;239;p38"/>
          <p:cNvSpPr txBox="1"/>
          <p:nvPr/>
        </p:nvSpPr>
        <p:spPr>
          <a:xfrm>
            <a:off x="4059375" y="1635475"/>
            <a:ext cx="4853100" cy="38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rgbClr val="0070C0"/>
                </a:solidFill>
                <a:latin typeface="Roboto Condensed"/>
                <a:ea typeface="Roboto Condensed"/>
                <a:cs typeface="Roboto Condensed"/>
                <a:sym typeface="Roboto Condensed"/>
              </a:rPr>
              <a:t>Our Strategy</a:t>
            </a:r>
            <a:br>
              <a:rPr lang="en-US" sz="2100" b="1">
                <a:solidFill>
                  <a:srgbClr val="0173C4"/>
                </a:solidFill>
                <a:latin typeface="Roboto Condensed"/>
                <a:ea typeface="Roboto Condensed"/>
                <a:cs typeface="Roboto Condensed"/>
                <a:sym typeface="Roboto Condensed"/>
              </a:rPr>
            </a:br>
            <a:r>
              <a:rPr lang="en-US" sz="2100">
                <a:solidFill>
                  <a:schemeClr val="dk1"/>
                </a:solidFill>
                <a:latin typeface="Roboto Condensed"/>
                <a:ea typeface="Roboto Condensed"/>
                <a:cs typeface="Roboto Condensed"/>
                <a:sym typeface="Roboto Condensed"/>
              </a:rPr>
              <a:t>CST and SI programs build partnerships with Local District Governments.</a:t>
            </a:r>
            <a:endParaRPr sz="21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endParaRPr sz="21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US" sz="2400" b="1">
                <a:solidFill>
                  <a:srgbClr val="0070C0"/>
                </a:solidFill>
                <a:latin typeface="Roboto Condensed"/>
                <a:ea typeface="Roboto Condensed"/>
                <a:cs typeface="Roboto Condensed"/>
                <a:sym typeface="Roboto Condensed"/>
              </a:rPr>
              <a:t>Goal</a:t>
            </a:r>
            <a:br>
              <a:rPr lang="en-US" sz="2100" b="1">
                <a:solidFill>
                  <a:schemeClr val="dk1"/>
                </a:solidFill>
                <a:latin typeface="Roboto Condensed"/>
                <a:ea typeface="Roboto Condensed"/>
                <a:cs typeface="Roboto Condensed"/>
                <a:sym typeface="Roboto Condensed"/>
              </a:rPr>
            </a:br>
            <a:r>
              <a:rPr lang="en-US" sz="2100">
                <a:solidFill>
                  <a:schemeClr val="dk1"/>
                </a:solidFill>
                <a:latin typeface="Roboto Condensed"/>
                <a:ea typeface="Roboto Condensed"/>
                <a:cs typeface="Roboto Condensed"/>
                <a:sym typeface="Roboto Condensed"/>
              </a:rPr>
              <a:t>Prove and scale HCE Program nationally. Eliminate need for direct programs LT.</a:t>
            </a:r>
            <a:endParaRPr sz="21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endParaRPr sz="2100">
              <a:solidFill>
                <a:schemeClr val="dk1"/>
              </a:solidFill>
              <a:latin typeface="Roboto Condensed"/>
              <a:ea typeface="Roboto Condensed"/>
              <a:cs typeface="Roboto Condensed"/>
              <a:sym typeface="Roboto Condensed"/>
            </a:endParaRPr>
          </a:p>
          <a:p>
            <a:pPr marL="0" lvl="0" indent="0" algn="l" rtl="0">
              <a:spcBef>
                <a:spcPts val="0"/>
              </a:spcBef>
              <a:spcAft>
                <a:spcPts val="0"/>
              </a:spcAft>
              <a:buNone/>
            </a:pPr>
            <a:r>
              <a:rPr lang="en-US" sz="2400" b="1">
                <a:solidFill>
                  <a:srgbClr val="0070C0"/>
                </a:solidFill>
                <a:latin typeface="Roboto Condensed"/>
                <a:ea typeface="Roboto Condensed"/>
                <a:cs typeface="Roboto Condensed"/>
                <a:sym typeface="Roboto Condensed"/>
              </a:rPr>
              <a:t>Partner and share our work </a:t>
            </a:r>
            <a:br>
              <a:rPr lang="en-US" sz="2400" b="1">
                <a:solidFill>
                  <a:srgbClr val="0070C0"/>
                </a:solidFill>
                <a:latin typeface="Roboto Condensed"/>
                <a:ea typeface="Roboto Condensed"/>
                <a:cs typeface="Roboto Condensed"/>
                <a:sym typeface="Roboto Condensed"/>
              </a:rPr>
            </a:br>
            <a:r>
              <a:rPr lang="en-US" sz="2400" b="1">
                <a:solidFill>
                  <a:srgbClr val="0070C0"/>
                </a:solidFill>
                <a:latin typeface="Roboto Condensed"/>
                <a:ea typeface="Roboto Condensed"/>
                <a:cs typeface="Roboto Condensed"/>
                <a:sym typeface="Roboto Condensed"/>
              </a:rPr>
              <a:t>as much as possible </a:t>
            </a:r>
            <a:br>
              <a:rPr lang="en-US" sz="2100" b="1">
                <a:solidFill>
                  <a:schemeClr val="dk1"/>
                </a:solidFill>
                <a:latin typeface="Roboto Condensed"/>
                <a:ea typeface="Roboto Condensed"/>
                <a:cs typeface="Roboto Condensed"/>
                <a:sym typeface="Roboto Condensed"/>
              </a:rPr>
            </a:br>
            <a:r>
              <a:rPr lang="en-US" sz="2100">
                <a:solidFill>
                  <a:schemeClr val="dk1"/>
                </a:solidFill>
                <a:latin typeface="Roboto Condensed"/>
                <a:ea typeface="Roboto Condensed"/>
                <a:cs typeface="Roboto Condensed"/>
                <a:sym typeface="Roboto Condensed"/>
              </a:rPr>
              <a:t>Most HCE Program interventions are needed throughout sub-Saharan Africa.</a:t>
            </a:r>
            <a:endParaRPr sz="2100">
              <a:solidFill>
                <a:schemeClr val="dk1"/>
              </a:solidFill>
              <a:latin typeface="Roboto Condensed"/>
              <a:ea typeface="Roboto Condensed"/>
              <a:cs typeface="Roboto Condensed"/>
              <a:sym typeface="Roboto Condensed"/>
            </a:endParaRPr>
          </a:p>
        </p:txBody>
      </p:sp>
      <p:sp>
        <p:nvSpPr>
          <p:cNvPr id="240" name="Google Shape;240;p38"/>
          <p:cNvSpPr txBox="1"/>
          <p:nvPr/>
        </p:nvSpPr>
        <p:spPr>
          <a:xfrm>
            <a:off x="542300" y="1864075"/>
            <a:ext cx="3389400" cy="123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000"/>
              </a:spcAft>
              <a:buNone/>
            </a:pPr>
            <a:r>
              <a:rPr lang="en-US" sz="2100" b="1">
                <a:solidFill>
                  <a:srgbClr val="FFFFFF"/>
                </a:solidFill>
                <a:latin typeface="Roboto Condensed"/>
                <a:ea typeface="Roboto Condensed"/>
                <a:cs typeface="Roboto Condensed"/>
                <a:sym typeface="Roboto Condensed"/>
              </a:rPr>
              <a:t>MOH Permanent Secretary </a:t>
            </a:r>
            <a:br>
              <a:rPr lang="en-US" sz="2100" b="1">
                <a:solidFill>
                  <a:srgbClr val="FFFFFF"/>
                </a:solidFill>
                <a:latin typeface="Roboto Condensed"/>
                <a:ea typeface="Roboto Condensed"/>
                <a:cs typeface="Roboto Condensed"/>
                <a:sym typeface="Roboto Condensed"/>
              </a:rPr>
            </a:br>
            <a:r>
              <a:rPr lang="en-US" sz="2100" b="1">
                <a:solidFill>
                  <a:srgbClr val="FFFFFF"/>
                </a:solidFill>
                <a:latin typeface="Roboto Condensed"/>
                <a:ea typeface="Roboto Condensed"/>
                <a:cs typeface="Roboto Condensed"/>
                <a:sym typeface="Roboto Condensed"/>
              </a:rPr>
              <a:t>Dr. Diana Atwine on the </a:t>
            </a:r>
            <a:br>
              <a:rPr lang="en-US" sz="2100" b="1">
                <a:solidFill>
                  <a:srgbClr val="FFFFFF"/>
                </a:solidFill>
                <a:latin typeface="Roboto Condensed"/>
                <a:ea typeface="Roboto Condensed"/>
                <a:cs typeface="Roboto Condensed"/>
                <a:sym typeface="Roboto Condensed"/>
              </a:rPr>
            </a:br>
            <a:r>
              <a:rPr lang="en-US" sz="2100" b="1">
                <a:solidFill>
                  <a:srgbClr val="FFFFFF"/>
                </a:solidFill>
                <a:latin typeface="Roboto Condensed"/>
                <a:ea typeface="Roboto Condensed"/>
                <a:cs typeface="Roboto Condensed"/>
                <a:sym typeface="Roboto Condensed"/>
              </a:rPr>
              <a:t>HCE Program: </a:t>
            </a:r>
            <a:br>
              <a:rPr lang="en-US" sz="2100" b="1">
                <a:solidFill>
                  <a:srgbClr val="FFFFFF"/>
                </a:solidFill>
                <a:latin typeface="Roboto Condensed"/>
                <a:ea typeface="Roboto Condensed"/>
                <a:cs typeface="Roboto Condensed"/>
                <a:sym typeface="Roboto Condensed"/>
              </a:rPr>
            </a:br>
            <a:endParaRPr sz="2800" i="1">
              <a:solidFill>
                <a:srgbClr val="FFFFFF"/>
              </a:solidFill>
              <a:latin typeface="Roboto Condensed"/>
              <a:ea typeface="Roboto Condensed"/>
              <a:cs typeface="Roboto Condensed"/>
              <a:sym typeface="Roboto Condensed"/>
            </a:endParaRPr>
          </a:p>
        </p:txBody>
      </p:sp>
      <p:cxnSp>
        <p:nvCxnSpPr>
          <p:cNvPr id="241" name="Google Shape;241;p38"/>
          <p:cNvCxnSpPr/>
          <p:nvPr/>
        </p:nvCxnSpPr>
        <p:spPr>
          <a:xfrm>
            <a:off x="646125" y="3100900"/>
            <a:ext cx="1042800" cy="0"/>
          </a:xfrm>
          <a:prstGeom prst="straightConnector1">
            <a:avLst/>
          </a:prstGeom>
          <a:noFill/>
          <a:ln w="19050" cap="flat" cmpd="sng">
            <a:solidFill>
              <a:srgbClr val="FFFFFF"/>
            </a:solidFill>
            <a:prstDash val="solid"/>
            <a:round/>
            <a:headEnd type="none" w="med" len="med"/>
            <a:tailEnd type="none" w="med" len="med"/>
          </a:ln>
        </p:spPr>
      </p:cxnSp>
      <p:sp>
        <p:nvSpPr>
          <p:cNvPr id="242" name="Google Shape;242;p38"/>
          <p:cNvSpPr txBox="1"/>
          <p:nvPr/>
        </p:nvSpPr>
        <p:spPr>
          <a:xfrm>
            <a:off x="542300" y="3289225"/>
            <a:ext cx="3389400" cy="123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r>
              <a:rPr lang="en-US" sz="2800" i="1">
                <a:solidFill>
                  <a:srgbClr val="FFFFFF"/>
                </a:solidFill>
                <a:latin typeface="Roboto Condensed"/>
                <a:ea typeface="Roboto Condensed"/>
                <a:cs typeface="Roboto Condensed"/>
                <a:sym typeface="Roboto Condensed"/>
              </a:rPr>
              <a:t>“How quickly can</a:t>
            </a:r>
            <a:br>
              <a:rPr lang="en-US" sz="2800" i="1">
                <a:solidFill>
                  <a:srgbClr val="FFFFFF"/>
                </a:solidFill>
                <a:latin typeface="Roboto Condensed"/>
                <a:ea typeface="Roboto Condensed"/>
                <a:cs typeface="Roboto Condensed"/>
                <a:sym typeface="Roboto Condensed"/>
              </a:rPr>
            </a:br>
            <a:r>
              <a:rPr lang="en-US" sz="2800" i="1">
                <a:solidFill>
                  <a:srgbClr val="FFFFFF"/>
                </a:solidFill>
                <a:latin typeface="Roboto Condensed"/>
                <a:ea typeface="Roboto Condensed"/>
                <a:cs typeface="Roboto Condensed"/>
                <a:sym typeface="Roboto Condensed"/>
              </a:rPr>
              <a:t> you extend this to all </a:t>
            </a:r>
            <a:br>
              <a:rPr lang="en-US" sz="2800" i="1">
                <a:solidFill>
                  <a:srgbClr val="FFFFFF"/>
                </a:solidFill>
                <a:latin typeface="Roboto Condensed"/>
                <a:ea typeface="Roboto Condensed"/>
                <a:cs typeface="Roboto Condensed"/>
                <a:sym typeface="Roboto Condensed"/>
              </a:rPr>
            </a:br>
            <a:r>
              <a:rPr lang="en-US" sz="2800" i="1">
                <a:solidFill>
                  <a:srgbClr val="FFFFFF"/>
                </a:solidFill>
                <a:latin typeface="Roboto Condensed"/>
                <a:ea typeface="Roboto Condensed"/>
                <a:cs typeface="Roboto Condensed"/>
                <a:sym typeface="Roboto Condensed"/>
              </a:rPr>
              <a:t> 3200 Ministry of </a:t>
            </a:r>
            <a:br>
              <a:rPr lang="en-US" sz="2800" i="1">
                <a:solidFill>
                  <a:srgbClr val="FFFFFF"/>
                </a:solidFill>
                <a:latin typeface="Roboto Condensed"/>
                <a:ea typeface="Roboto Condensed"/>
                <a:cs typeface="Roboto Condensed"/>
                <a:sym typeface="Roboto Condensed"/>
              </a:rPr>
            </a:br>
            <a:r>
              <a:rPr lang="en-US" sz="2800" i="1">
                <a:solidFill>
                  <a:srgbClr val="FFFFFF"/>
                </a:solidFill>
                <a:latin typeface="Roboto Condensed"/>
                <a:ea typeface="Roboto Condensed"/>
                <a:cs typeface="Roboto Condensed"/>
                <a:sym typeface="Roboto Condensed"/>
              </a:rPr>
              <a:t> Health facilities?”</a:t>
            </a:r>
            <a:endParaRPr sz="2100" b="1">
              <a:solidFill>
                <a:srgbClr val="FFFFFF"/>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83" name="Google Shape;83;p16"/>
          <p:cNvSpPr txBox="1"/>
          <p:nvPr/>
        </p:nvSpPr>
        <p:spPr>
          <a:xfrm>
            <a:off x="369650" y="386800"/>
            <a:ext cx="78624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Patients We Serve:</a:t>
            </a:r>
            <a:endParaRPr sz="2800" b="1" i="0" u="none" strike="noStrike" cap="none">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pic>
        <p:nvPicPr>
          <p:cNvPr id="84" name="Google Shape;84;p16" descr="Overview of Bulamu's work" title="Overview of Bulamu's work">
            <a:hlinkClick r:id="rId3"/>
          </p:cNvPr>
          <p:cNvPicPr preferRelativeResize="0"/>
          <p:nvPr/>
        </p:nvPicPr>
        <p:blipFill>
          <a:blip r:embed="rId4">
            <a:alphaModFix/>
          </a:blip>
          <a:stretch>
            <a:fillRect/>
          </a:stretch>
        </p:blipFill>
        <p:spPr>
          <a:xfrm>
            <a:off x="1219200" y="952300"/>
            <a:ext cx="6722950" cy="5042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90" name="Google Shape;90;p17"/>
          <p:cNvSpPr txBox="1"/>
          <p:nvPr/>
        </p:nvSpPr>
        <p:spPr>
          <a:xfrm>
            <a:off x="369650" y="386800"/>
            <a:ext cx="83178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At a Glance:</a:t>
            </a:r>
            <a:endParaRPr sz="2800" b="1" i="0" u="none" strike="noStrike" cap="none">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rgbClr val="0033CC"/>
              </a:buClr>
              <a:buSzPts val="2000"/>
              <a:buFont typeface="Roboto Condensed"/>
              <a:buChar char="●"/>
            </a:pPr>
            <a:r>
              <a:rPr lang="en-US" sz="2000" b="1" u="sng">
                <a:solidFill>
                  <a:srgbClr val="0033CC"/>
                </a:solid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Videos</a:t>
            </a:r>
            <a:r>
              <a:rPr lang="en-US" sz="2000" b="1">
                <a:solidFill>
                  <a:srgbClr val="0033CC"/>
                </a:solidFill>
                <a:latin typeface="Roboto Condensed"/>
                <a:ea typeface="Roboto Condensed"/>
                <a:cs typeface="Roboto Condensed"/>
                <a:sym typeface="Roboto Condensed"/>
              </a:rPr>
              <a:t>                                 </a:t>
            </a:r>
            <a:r>
              <a:rPr lang="en-US" sz="2000" b="1" u="sng">
                <a:solidFill>
                  <a:srgbClr val="0033CC"/>
                </a:solidFill>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Patient Profiles</a:t>
            </a:r>
            <a:r>
              <a:rPr lang="en-US" sz="2000" b="1">
                <a:solidFill>
                  <a:srgbClr val="0033CC"/>
                </a:solidFill>
                <a:latin typeface="Roboto Condensed"/>
                <a:ea typeface="Roboto Condensed"/>
                <a:cs typeface="Roboto Condensed"/>
                <a:sym typeface="Roboto Condensed"/>
              </a:rPr>
              <a:t>                             </a:t>
            </a:r>
            <a:r>
              <a:rPr lang="en-US" sz="2000" b="1" u="sng">
                <a:solidFill>
                  <a:srgbClr val="0033CC"/>
                </a:solidFill>
                <a:latin typeface="Roboto Condensed"/>
                <a:ea typeface="Roboto Condensed"/>
                <a:cs typeface="Roboto Condensed"/>
                <a:sym typeface="Roboto Condensed"/>
                <a:hlinkClick r:id="rId5">
                  <a:extLst>
                    <a:ext uri="{A12FA001-AC4F-418D-AE19-62706E023703}">
                      <ahyp:hlinkClr xmlns:ahyp="http://schemas.microsoft.com/office/drawing/2018/hyperlinkcolor" val="tx"/>
                    </a:ext>
                  </a:extLst>
                </a:hlinkClick>
              </a:rPr>
              <a:t>Reports &amp; Audits</a:t>
            </a:r>
            <a:r>
              <a:rPr lang="en-US" sz="2000" b="1">
                <a:solidFill>
                  <a:srgbClr val="0033CC"/>
                </a:solidFill>
                <a:latin typeface="Roboto Condensed"/>
                <a:ea typeface="Roboto Condensed"/>
                <a:cs typeface="Roboto Condensed"/>
                <a:sym typeface="Roboto Condensed"/>
              </a:rPr>
              <a:t> </a:t>
            </a:r>
            <a:endParaRPr sz="2000" b="1">
              <a:solidFill>
                <a:srgbClr val="0033CC"/>
              </a:solidFill>
              <a:latin typeface="Roboto Condensed"/>
              <a:ea typeface="Roboto Condensed"/>
              <a:cs typeface="Roboto Condensed"/>
              <a:sym typeface="Roboto Condensed"/>
            </a:endParaRPr>
          </a:p>
        </p:txBody>
      </p:sp>
      <p:pic>
        <p:nvPicPr>
          <p:cNvPr id="91" name="Google Shape;91;p17">
            <a:hlinkClick r:id="rId3"/>
          </p:cNvPr>
          <p:cNvPicPr preferRelativeResize="0"/>
          <p:nvPr/>
        </p:nvPicPr>
        <p:blipFill>
          <a:blip r:embed="rId6">
            <a:alphaModFix/>
          </a:blip>
          <a:stretch>
            <a:fillRect/>
          </a:stretch>
        </p:blipFill>
        <p:spPr>
          <a:xfrm>
            <a:off x="152400" y="1570038"/>
            <a:ext cx="8839204" cy="42383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97" name="Google Shape;97;p18"/>
          <p:cNvSpPr txBox="1"/>
          <p:nvPr/>
        </p:nvSpPr>
        <p:spPr>
          <a:xfrm>
            <a:off x="522050" y="539200"/>
            <a:ext cx="78624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Pandemic Era: Improving healthcare for the poor.</a:t>
            </a:r>
            <a:endParaRPr sz="2800" b="1" i="0" u="none" strike="noStrike" cap="none">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Bulamu’s Mission: </a:t>
            </a:r>
            <a:r>
              <a:rPr lang="en-US" sz="2000" b="1">
                <a:solidFill>
                  <a:schemeClr val="dk1"/>
                </a:solidFill>
                <a:latin typeface="Roboto Condensed"/>
                <a:ea typeface="Roboto Condensed"/>
                <a:cs typeface="Roboto Condensed"/>
                <a:sym typeface="Roboto Condensed"/>
              </a:rPr>
              <a:t>To treat the sick and strengthen health systems serving Africans most in need.</a:t>
            </a:r>
            <a:r>
              <a:rPr lang="en-US" sz="2000">
                <a:solidFill>
                  <a:schemeClr val="dk1"/>
                </a:solidFill>
                <a:latin typeface="Roboto Condensed"/>
                <a:ea typeface="Roboto Condensed"/>
                <a:cs typeface="Roboto Condensed"/>
                <a:sym typeface="Roboto Condensed"/>
              </a:rPr>
              <a:t>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Budget = $1.6 million in 2022.</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We do 2 things to improve healthcare in Uganda: </a:t>
            </a:r>
            <a:endParaRPr sz="2000">
              <a:solidFill>
                <a:schemeClr val="dk1"/>
              </a:solidFill>
              <a:latin typeface="Roboto Condensed"/>
              <a:ea typeface="Roboto Condensed"/>
              <a:cs typeface="Roboto Condensed"/>
              <a:sym typeface="Roboto Condensed"/>
            </a:endParaRPr>
          </a:p>
          <a:p>
            <a:pPr marL="457200" marR="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1. Treat Patients Directly</a:t>
            </a:r>
            <a:r>
              <a:rPr lang="en-US" sz="2000">
                <a:solidFill>
                  <a:schemeClr val="dk1"/>
                </a:solidFill>
                <a:latin typeface="Roboto Condensed"/>
                <a:ea typeface="Roboto Condensed"/>
                <a:cs typeface="Roboto Condensed"/>
                <a:sym typeface="Roboto Condensed"/>
              </a:rPr>
              <a:t> - We organize teams of local doctors, nurses and midwives. Then fund, equip &amp; support them. </a:t>
            </a:r>
            <a:endParaRPr sz="2000">
              <a:solidFill>
                <a:schemeClr val="dk1"/>
              </a:solidFill>
              <a:latin typeface="Roboto Condensed"/>
              <a:ea typeface="Roboto Condensed"/>
              <a:cs typeface="Roboto Condensed"/>
              <a:sym typeface="Roboto Condensed"/>
            </a:endParaRPr>
          </a:p>
          <a:p>
            <a:pPr marL="457200" marR="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2. Low-Cost, High-Impact Health Systems - </a:t>
            </a:r>
            <a:r>
              <a:rPr lang="en-US" sz="2000">
                <a:solidFill>
                  <a:schemeClr val="dk1"/>
                </a:solidFill>
                <a:latin typeface="Roboto Condensed"/>
                <a:ea typeface="Roboto Condensed"/>
                <a:cs typeface="Roboto Condensed"/>
                <a:sym typeface="Roboto Condensed"/>
              </a:rPr>
              <a:t>We design &amp; provide common sense systems to </a:t>
            </a:r>
            <a:r>
              <a:rPr lang="en-US" sz="2000" b="1">
                <a:solidFill>
                  <a:schemeClr val="dk1"/>
                </a:solidFill>
                <a:latin typeface="Roboto Condensed"/>
                <a:ea typeface="Roboto Condensed"/>
                <a:cs typeface="Roboto Condensed"/>
                <a:sym typeface="Roboto Condensed"/>
              </a:rPr>
              <a:t>260+</a:t>
            </a:r>
            <a:r>
              <a:rPr lang="en-US" sz="2000">
                <a:solidFill>
                  <a:schemeClr val="dk1"/>
                </a:solidFill>
                <a:latin typeface="Roboto Condensed"/>
                <a:ea typeface="Roboto Condensed"/>
                <a:cs typeface="Roboto Condensed"/>
                <a:sym typeface="Roboto Condensed"/>
              </a:rPr>
              <a:t> partner health facilities that lead to better care for </a:t>
            </a:r>
            <a:r>
              <a:rPr lang="en-US" sz="2000" b="1">
                <a:solidFill>
                  <a:schemeClr val="dk1"/>
                </a:solidFill>
                <a:latin typeface="Roboto Condensed"/>
                <a:ea typeface="Roboto Condensed"/>
                <a:cs typeface="Roboto Condensed"/>
                <a:sym typeface="Roboto Condensed"/>
              </a:rPr>
              <a:t>1+ million patients</a:t>
            </a:r>
            <a:r>
              <a:rPr lang="en-US" sz="2000">
                <a:solidFill>
                  <a:schemeClr val="dk1"/>
                </a:solidFill>
                <a:latin typeface="Roboto Condensed"/>
                <a:ea typeface="Roboto Condensed"/>
                <a:cs typeface="Roboto Condensed"/>
                <a:sym typeface="Roboto Condensed"/>
              </a:rPr>
              <a:t> in 2022. </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Goals: Scale nationally in Uganda &amp; share our systems with more countries over time.</a:t>
            </a: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57200" y="460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Bulamu’s Direct Treatment Programs:</a:t>
            </a:r>
            <a:endParaRPr/>
          </a:p>
        </p:txBody>
      </p:sp>
      <p:sp>
        <p:nvSpPr>
          <p:cNvPr id="104" name="Google Shape;104;p19"/>
          <p:cNvSpPr txBox="1">
            <a:spLocks noGrp="1"/>
          </p:cNvSpPr>
          <p:nvPr>
            <p:ph type="body" idx="1"/>
          </p:nvPr>
        </p:nvSpPr>
        <p:spPr>
          <a:xfrm>
            <a:off x="457200" y="838200"/>
            <a:ext cx="8229600" cy="4526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2000" b="1">
                <a:solidFill>
                  <a:schemeClr val="dk1"/>
                </a:solidFill>
                <a:latin typeface="Roboto Condensed"/>
                <a:ea typeface="Roboto Condensed"/>
                <a:cs typeface="Roboto Condensed"/>
                <a:sym typeface="Roboto Condensed"/>
              </a:rPr>
              <a:t>Total (2016 - 2022):</a:t>
            </a:r>
            <a:r>
              <a:rPr lang="en-US" sz="2000">
                <a:solidFill>
                  <a:schemeClr val="dk1"/>
                </a:solidFill>
                <a:latin typeface="Roboto Condensed"/>
                <a:ea typeface="Roboto Condensed"/>
                <a:cs typeface="Roboto Condensed"/>
                <a:sym typeface="Roboto Condensed"/>
              </a:rPr>
              <a:t> </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325,034 </a:t>
            </a:r>
            <a:r>
              <a:rPr lang="en-US" sz="2000">
                <a:solidFill>
                  <a:schemeClr val="dk1"/>
                </a:solidFill>
                <a:latin typeface="Roboto Condensed"/>
                <a:ea typeface="Roboto Condensed"/>
                <a:cs typeface="Roboto Condensed"/>
                <a:sym typeface="Roboto Condensed"/>
              </a:rPr>
              <a:t>Ugandan patients treated directly for about </a:t>
            </a:r>
            <a:r>
              <a:rPr lang="en-US" sz="2000" b="1">
                <a:solidFill>
                  <a:schemeClr val="dk1"/>
                </a:solidFill>
                <a:latin typeface="Roboto Condensed"/>
                <a:ea typeface="Roboto Condensed"/>
                <a:cs typeface="Roboto Condensed"/>
                <a:sym typeface="Roboto Condensed"/>
              </a:rPr>
              <a:t>$6 per patient </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Including </a:t>
            </a:r>
            <a:r>
              <a:rPr lang="en-US" sz="2000" b="1">
                <a:solidFill>
                  <a:schemeClr val="dk1"/>
                </a:solidFill>
                <a:latin typeface="Roboto Condensed"/>
                <a:ea typeface="Roboto Condensed"/>
                <a:cs typeface="Roboto Condensed"/>
                <a:sym typeface="Roboto Condensed"/>
              </a:rPr>
              <a:t>10,000+</a:t>
            </a:r>
            <a:r>
              <a:rPr lang="en-US" sz="2000">
                <a:solidFill>
                  <a:schemeClr val="dk1"/>
                </a:solidFill>
                <a:latin typeface="Roboto Condensed"/>
                <a:ea typeface="Roboto Condensed"/>
                <a:cs typeface="Roboto Condensed"/>
                <a:sym typeface="Roboto Condensed"/>
              </a:rPr>
              <a:t> surgery patients. Cost = </a:t>
            </a:r>
            <a:r>
              <a:rPr lang="en-US" sz="2000" b="1">
                <a:solidFill>
                  <a:schemeClr val="dk1"/>
                </a:solidFill>
                <a:latin typeface="Roboto Condensed"/>
                <a:ea typeface="Roboto Condensed"/>
                <a:cs typeface="Roboto Condensed"/>
                <a:sym typeface="Roboto Condensed"/>
              </a:rPr>
              <a:t>$163 per patient</a:t>
            </a:r>
            <a:r>
              <a:rPr lang="en-US" sz="2000">
                <a:solidFill>
                  <a:schemeClr val="dk1"/>
                </a:solidFill>
                <a:latin typeface="Roboto Condensed"/>
                <a:ea typeface="Roboto Condensed"/>
                <a:cs typeface="Roboto Condensed"/>
                <a:sym typeface="Roboto Condensed"/>
              </a:rPr>
              <a:t> (2021).</a:t>
            </a:r>
            <a:endParaRPr sz="2000">
              <a:solidFill>
                <a:schemeClr val="dk1"/>
              </a:solidFill>
              <a:latin typeface="Roboto Condensed"/>
              <a:ea typeface="Roboto Condensed"/>
              <a:cs typeface="Roboto Condensed"/>
              <a:sym typeface="Roboto Condensed"/>
            </a:endParaRPr>
          </a:p>
          <a:p>
            <a:pPr marL="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2016 - Feb. 2020 (Pre-COVID):</a:t>
            </a:r>
            <a:r>
              <a:rPr lang="en-US" sz="2000">
                <a:solidFill>
                  <a:schemeClr val="dk1"/>
                </a:solidFill>
                <a:latin typeface="Roboto Condensed"/>
                <a:ea typeface="Roboto Condensed"/>
                <a:cs typeface="Roboto Condensed"/>
                <a:sym typeface="Roboto Condensed"/>
              </a:rPr>
              <a:t> </a:t>
            </a:r>
            <a:endParaRPr sz="2000" b="1">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17 week-long medical camps treated </a:t>
            </a:r>
            <a:r>
              <a:rPr lang="en-US" sz="2000" b="1">
                <a:solidFill>
                  <a:schemeClr val="dk1"/>
                </a:solidFill>
                <a:latin typeface="Roboto Condensed"/>
                <a:ea typeface="Roboto Condensed"/>
                <a:cs typeface="Roboto Condensed"/>
                <a:sym typeface="Roboto Condensed"/>
              </a:rPr>
              <a:t>154,690</a:t>
            </a:r>
            <a:r>
              <a:rPr lang="en-US" sz="2000">
                <a:solidFill>
                  <a:schemeClr val="dk1"/>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patients</a:t>
            </a:r>
            <a:r>
              <a:rPr lang="en-US" sz="2000">
                <a:solidFill>
                  <a:schemeClr val="dk1"/>
                </a:solidFill>
                <a:latin typeface="Roboto Condensed"/>
                <a:ea typeface="Roboto Condensed"/>
                <a:cs typeface="Roboto Condensed"/>
                <a:sym typeface="Roboto Condensed"/>
              </a:rPr>
              <a:t> total. Last camp treated </a:t>
            </a:r>
            <a:r>
              <a:rPr lang="en-US" sz="2000" b="1">
                <a:solidFill>
                  <a:schemeClr val="dk1"/>
                </a:solidFill>
                <a:latin typeface="Roboto Condensed"/>
                <a:ea typeface="Roboto Condensed"/>
                <a:cs typeface="Roboto Condensed"/>
                <a:sym typeface="Roboto Condensed"/>
              </a:rPr>
              <a:t>17,206 patients</a:t>
            </a:r>
            <a:r>
              <a:rPr lang="en-US" sz="2000">
                <a:solidFill>
                  <a:schemeClr val="dk1"/>
                </a:solidFill>
                <a:latin typeface="Roboto Condensed"/>
                <a:ea typeface="Roboto Condensed"/>
                <a:cs typeface="Roboto Condensed"/>
                <a:sym typeface="Roboto Condensed"/>
              </a:rPr>
              <a:t> in early 2020. Cost = </a:t>
            </a:r>
            <a:r>
              <a:rPr lang="en-US" sz="2000" b="1">
                <a:solidFill>
                  <a:schemeClr val="dk1"/>
                </a:solidFill>
                <a:latin typeface="Roboto Condensed"/>
                <a:ea typeface="Roboto Condensed"/>
                <a:cs typeface="Roboto Condensed"/>
                <a:sym typeface="Roboto Condensed"/>
              </a:rPr>
              <a:t>$5 per patient.</a:t>
            </a:r>
            <a:endParaRPr sz="2000" b="1">
              <a:solidFill>
                <a:schemeClr val="dk1"/>
              </a:solidFill>
              <a:latin typeface="Roboto Condensed"/>
              <a:ea typeface="Roboto Condensed"/>
              <a:cs typeface="Roboto Condensed"/>
              <a:sym typeface="Roboto Condensed"/>
            </a:endParaRPr>
          </a:p>
          <a:p>
            <a:pPr marL="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June 2020 - Present: </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General medicine and maternity care teams treated </a:t>
            </a:r>
            <a:r>
              <a:rPr lang="en-US" sz="2000" b="1">
                <a:solidFill>
                  <a:schemeClr val="dk1"/>
                </a:solidFill>
                <a:latin typeface="Roboto Condensed"/>
                <a:ea typeface="Roboto Condensed"/>
                <a:cs typeface="Roboto Condensed"/>
                <a:sym typeface="Roboto Condensed"/>
              </a:rPr>
              <a:t>170,000+ patients.</a:t>
            </a:r>
            <a:r>
              <a:rPr lang="en-US" sz="2000">
                <a:solidFill>
                  <a:schemeClr val="dk1"/>
                </a:solidFill>
                <a:latin typeface="Roboto Condensed"/>
                <a:ea typeface="Roboto Condensed"/>
                <a:cs typeface="Roboto Condensed"/>
                <a:sym typeface="Roboto Condensed"/>
              </a:rPr>
              <a:t> </a:t>
            </a:r>
            <a:endParaRPr sz="2000">
              <a:solidFill>
                <a:schemeClr val="dk1"/>
              </a:solidFill>
              <a:latin typeface="Roboto Condensed"/>
              <a:ea typeface="Roboto Condensed"/>
              <a:cs typeface="Roboto Condensed"/>
              <a:sym typeface="Roboto Condensed"/>
            </a:endParaRPr>
          </a:p>
          <a:p>
            <a:pPr marL="914400" lvl="1"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10,502 babies </a:t>
            </a:r>
            <a:r>
              <a:rPr lang="en-US" sz="2000">
                <a:solidFill>
                  <a:schemeClr val="dk1"/>
                </a:solidFill>
                <a:latin typeface="Roboto Condensed"/>
                <a:ea typeface="Roboto Condensed"/>
                <a:cs typeface="Roboto Condensed"/>
                <a:sym typeface="Roboto Condensed"/>
              </a:rPr>
              <a:t>delivered! (</a:t>
            </a:r>
            <a:r>
              <a:rPr lang="en-US" sz="2000" b="1">
                <a:solidFill>
                  <a:schemeClr val="dk1"/>
                </a:solidFill>
                <a:latin typeface="Roboto Condensed"/>
                <a:ea typeface="Roboto Condensed"/>
                <a:cs typeface="Roboto Condensed"/>
                <a:sym typeface="Roboto Condensed"/>
              </a:rPr>
              <a:t>880</a:t>
            </a:r>
            <a:r>
              <a:rPr lang="en-US" sz="2000">
                <a:solidFill>
                  <a:schemeClr val="dk1"/>
                </a:solidFill>
                <a:latin typeface="Roboto Condensed"/>
                <a:ea typeface="Roboto Condensed"/>
                <a:cs typeface="Roboto Condensed"/>
                <a:sym typeface="Roboto Condensed"/>
              </a:rPr>
              <a:t> by C-section.) </a:t>
            </a:r>
            <a:endParaRPr sz="2000">
              <a:solidFill>
                <a:schemeClr val="dk1"/>
              </a:solidFill>
              <a:latin typeface="Roboto Condensed"/>
              <a:ea typeface="Roboto Condensed"/>
              <a:cs typeface="Roboto Condensed"/>
              <a:sym typeface="Roboto Condensed"/>
            </a:endParaRPr>
          </a:p>
          <a:p>
            <a:pPr marL="914400" lvl="1"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All care provided by Ugandan doctors, nurses, midwives &amp; staff. </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Surgery Program: </a:t>
            </a:r>
            <a:r>
              <a:rPr lang="en-US" sz="2000" b="1">
                <a:solidFill>
                  <a:schemeClr val="dk1"/>
                </a:solidFill>
                <a:latin typeface="Roboto Condensed"/>
                <a:ea typeface="Roboto Condensed"/>
                <a:cs typeface="Roboto Condensed"/>
                <a:sym typeface="Roboto Condensed"/>
              </a:rPr>
              <a:t>5,000+ surgery patients </a:t>
            </a:r>
            <a:r>
              <a:rPr lang="en-US" sz="2000">
                <a:solidFill>
                  <a:schemeClr val="dk1"/>
                </a:solidFill>
                <a:latin typeface="Roboto Condensed"/>
                <a:ea typeface="Roboto Condensed"/>
                <a:cs typeface="Roboto Condensed"/>
                <a:sym typeface="Roboto Condensed"/>
              </a:rPr>
              <a:t>treated for free since 2020.</a:t>
            </a:r>
            <a:endParaRPr sz="2000">
              <a:solidFill>
                <a:schemeClr val="dk1"/>
              </a:solidFill>
              <a:latin typeface="Roboto Condensed"/>
              <a:ea typeface="Roboto Condensed"/>
              <a:cs typeface="Roboto Condensed"/>
              <a:sym typeface="Roboto Condensed"/>
            </a:endParaRPr>
          </a:p>
          <a:p>
            <a:pPr marL="914400" lvl="1"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76%</a:t>
            </a:r>
            <a:r>
              <a:rPr lang="en-US" sz="2000">
                <a:solidFill>
                  <a:schemeClr val="dk1"/>
                </a:solidFill>
                <a:latin typeface="Roboto Condensed"/>
                <a:ea typeface="Roboto Condensed"/>
                <a:cs typeface="Roboto Condensed"/>
                <a:sym typeface="Roboto Condensed"/>
              </a:rPr>
              <a:t> of surgery patients waited </a:t>
            </a:r>
            <a:r>
              <a:rPr lang="en-US" sz="2000" b="1">
                <a:solidFill>
                  <a:schemeClr val="dk1"/>
                </a:solidFill>
                <a:latin typeface="Roboto Condensed"/>
                <a:ea typeface="Roboto Condensed"/>
                <a:cs typeface="Roboto Condensed"/>
                <a:sym typeface="Roboto Condensed"/>
              </a:rPr>
              <a:t>3+ years</a:t>
            </a:r>
            <a:r>
              <a:rPr lang="en-US" sz="2000">
                <a:solidFill>
                  <a:schemeClr val="dk1"/>
                </a:solidFill>
                <a:latin typeface="Roboto Condensed"/>
                <a:ea typeface="Roboto Condensed"/>
                <a:cs typeface="Roboto Condensed"/>
                <a:sym typeface="Roboto Condensed"/>
              </a:rPr>
              <a:t> for surgeries we provided.</a:t>
            </a:r>
            <a:endParaRPr sz="2000">
              <a:solidFill>
                <a:schemeClr val="dk1"/>
              </a:solidFill>
              <a:latin typeface="Roboto Condensed"/>
              <a:ea typeface="Roboto Condensed"/>
              <a:cs typeface="Roboto Condensed"/>
              <a:sym typeface="Roboto Condensed"/>
            </a:endParaRPr>
          </a:p>
          <a:p>
            <a:pPr marL="0" lvl="0" indent="0" algn="l" rtl="0">
              <a:lnSpc>
                <a:spcPct val="100000"/>
              </a:lnSpc>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57200" y="-30162"/>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Bulamu’s Health Center Excellence (HCE) Program:</a:t>
            </a:r>
            <a:endParaRPr/>
          </a:p>
        </p:txBody>
      </p:sp>
      <p:sp>
        <p:nvSpPr>
          <p:cNvPr id="111" name="Google Shape;111;p20"/>
          <p:cNvSpPr txBox="1">
            <a:spLocks noGrp="1"/>
          </p:cNvSpPr>
          <p:nvPr>
            <p:ph type="body" idx="1"/>
          </p:nvPr>
        </p:nvSpPr>
        <p:spPr>
          <a:xfrm>
            <a:off x="457200" y="762000"/>
            <a:ext cx="8229600" cy="4526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2018 - 2020:</a:t>
            </a:r>
            <a:endParaRPr sz="2000" b="1">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Foundation challenges us to </a:t>
            </a:r>
            <a:r>
              <a:rPr lang="en-US" sz="2000" b="1">
                <a:solidFill>
                  <a:schemeClr val="dk1"/>
                </a:solidFill>
                <a:latin typeface="Roboto Condensed"/>
                <a:ea typeface="Roboto Condensed"/>
                <a:cs typeface="Roboto Condensed"/>
                <a:sym typeface="Roboto Condensed"/>
              </a:rPr>
              <a:t>fix systems</a:t>
            </a:r>
            <a:r>
              <a:rPr lang="en-US" sz="2000">
                <a:solidFill>
                  <a:schemeClr val="dk1"/>
                </a:solidFill>
                <a:latin typeface="Roboto Condensed"/>
                <a:ea typeface="Roboto Condensed"/>
                <a:cs typeface="Roboto Condensed"/>
                <a:sym typeface="Roboto Condensed"/>
              </a:rPr>
              <a:t>, not only treat patients directly.</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Pilot system installed in </a:t>
            </a:r>
            <a:r>
              <a:rPr lang="en-US" sz="2000" b="1">
                <a:solidFill>
                  <a:schemeClr val="dk1"/>
                </a:solidFill>
                <a:latin typeface="Roboto Condensed"/>
                <a:ea typeface="Roboto Condensed"/>
                <a:cs typeface="Roboto Condensed"/>
                <a:sym typeface="Roboto Condensed"/>
              </a:rPr>
              <a:t>26</a:t>
            </a:r>
            <a:r>
              <a:rPr lang="en-US" sz="2000">
                <a:solidFill>
                  <a:schemeClr val="dk1"/>
                </a:solidFill>
                <a:latin typeface="Roboto Condensed"/>
                <a:ea typeface="Roboto Condensed"/>
                <a:cs typeface="Roboto Condensed"/>
                <a:sym typeface="Roboto Condensed"/>
              </a:rPr>
              <a:t> public health facilities (</a:t>
            </a:r>
            <a:r>
              <a:rPr lang="en-US" sz="2000" b="1">
                <a:solidFill>
                  <a:schemeClr val="dk1"/>
                </a:solidFill>
                <a:latin typeface="Roboto Condensed"/>
                <a:ea typeface="Roboto Condensed"/>
                <a:cs typeface="Roboto Condensed"/>
                <a:sym typeface="Roboto Condensed"/>
              </a:rPr>
              <a:t>202k</a:t>
            </a:r>
            <a:r>
              <a:rPr lang="en-US" sz="2000">
                <a:solidFill>
                  <a:schemeClr val="dk1"/>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patients</a:t>
            </a:r>
            <a:r>
              <a:rPr lang="en-US" sz="2000">
                <a:solidFill>
                  <a:schemeClr val="dk1"/>
                </a:solidFill>
                <a:latin typeface="Roboto Condensed"/>
                <a:ea typeface="Roboto Condensed"/>
                <a:cs typeface="Roboto Condensed"/>
                <a:sym typeface="Roboto Condensed"/>
              </a:rPr>
              <a:t> per year).</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2018 survey: </a:t>
            </a:r>
            <a:r>
              <a:rPr lang="en-US" sz="2000" b="1">
                <a:solidFill>
                  <a:schemeClr val="dk1"/>
                </a:solidFill>
                <a:latin typeface="Roboto Condensed"/>
                <a:ea typeface="Roboto Condensed"/>
                <a:cs typeface="Roboto Condensed"/>
                <a:sym typeface="Roboto Condensed"/>
              </a:rPr>
              <a:t>59% </a:t>
            </a:r>
            <a:r>
              <a:rPr lang="en-US" sz="2000">
                <a:solidFill>
                  <a:schemeClr val="dk1"/>
                </a:solidFill>
                <a:latin typeface="Roboto Condensed"/>
                <a:ea typeface="Roboto Condensed"/>
                <a:cs typeface="Roboto Condensed"/>
                <a:sym typeface="Roboto Condensed"/>
              </a:rPr>
              <a:t>of patients approve of facilities. Early 2021: </a:t>
            </a:r>
            <a:r>
              <a:rPr lang="en-US" sz="2000" b="1">
                <a:solidFill>
                  <a:schemeClr val="dk1"/>
                </a:solidFill>
                <a:latin typeface="Roboto Condensed"/>
                <a:ea typeface="Roboto Condensed"/>
                <a:cs typeface="Roboto Condensed"/>
                <a:sym typeface="Roboto Condensed"/>
              </a:rPr>
              <a:t>94%</a:t>
            </a:r>
            <a:r>
              <a:rPr lang="en-US" sz="2000">
                <a:solidFill>
                  <a:schemeClr val="dk1"/>
                </a:solidFill>
                <a:latin typeface="Roboto Condensed"/>
                <a:ea typeface="Roboto Condensed"/>
                <a:cs typeface="Roboto Condensed"/>
                <a:sym typeface="Roboto Condensed"/>
              </a:rPr>
              <a:t> approve!</a:t>
            </a:r>
            <a:endParaRPr sz="2000">
              <a:solidFill>
                <a:schemeClr val="dk1"/>
              </a:solidFill>
              <a:latin typeface="Roboto Condensed"/>
              <a:ea typeface="Roboto Condensed"/>
              <a:cs typeface="Roboto Condensed"/>
              <a:sym typeface="Roboto Condensed"/>
            </a:endParaRPr>
          </a:p>
          <a:p>
            <a:pPr marL="0" lvl="0" indent="0" algn="l" rtl="0">
              <a:lnSpc>
                <a:spcPct val="100000"/>
              </a:lnSpc>
              <a:spcBef>
                <a:spcPts val="1000"/>
              </a:spcBef>
              <a:spcAft>
                <a:spcPts val="0"/>
              </a:spcAft>
              <a:buNone/>
            </a:pPr>
            <a:r>
              <a:rPr lang="en-US" sz="2000" b="1">
                <a:solidFill>
                  <a:schemeClr val="dk1"/>
                </a:solidFill>
                <a:latin typeface="Roboto Condensed"/>
                <a:ea typeface="Roboto Condensed"/>
                <a:cs typeface="Roboto Condensed"/>
                <a:sym typeface="Roboto Condensed"/>
              </a:rPr>
              <a:t>2021-2022: </a:t>
            </a:r>
            <a:endParaRPr sz="2000" b="1">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Today: Health Center Excellence Program </a:t>
            </a:r>
            <a:r>
              <a:rPr lang="en-US" sz="2000">
                <a:solidFill>
                  <a:schemeClr val="dk1"/>
                </a:solidFill>
                <a:latin typeface="Roboto Condensed"/>
                <a:ea typeface="Roboto Condensed"/>
                <a:cs typeface="Roboto Condensed"/>
                <a:sym typeface="Roboto Condensed"/>
              </a:rPr>
              <a:t>installed in &amp; supporting 262 public health facilities. Will pass </a:t>
            </a:r>
            <a:r>
              <a:rPr lang="en-US" sz="2000" b="1">
                <a:solidFill>
                  <a:schemeClr val="dk1"/>
                </a:solidFill>
                <a:latin typeface="Roboto Condensed"/>
                <a:ea typeface="Roboto Condensed"/>
                <a:cs typeface="Roboto Condensed"/>
                <a:sym typeface="Roboto Condensed"/>
              </a:rPr>
              <a:t>300+ partner health facilities </a:t>
            </a:r>
            <a:r>
              <a:rPr lang="en-US" sz="2000">
                <a:solidFill>
                  <a:schemeClr val="dk1"/>
                </a:solidFill>
                <a:latin typeface="Roboto Condensed"/>
                <a:ea typeface="Roboto Condensed"/>
                <a:cs typeface="Roboto Condensed"/>
                <a:sym typeface="Roboto Condensed"/>
              </a:rPr>
              <a:t>by yearend.</a:t>
            </a:r>
            <a:endParaRPr sz="2000" b="1">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Key Systems: </a:t>
            </a:r>
            <a:r>
              <a:rPr lang="en-US" sz="2000" b="1">
                <a:solidFill>
                  <a:schemeClr val="dk1"/>
                </a:solidFill>
                <a:latin typeface="Roboto Condensed"/>
                <a:ea typeface="Roboto Condensed"/>
                <a:cs typeface="Roboto Condensed"/>
                <a:sym typeface="Roboto Condensed"/>
              </a:rPr>
              <a:t>Emergency Transport</a:t>
            </a:r>
            <a:r>
              <a:rPr lang="en-US" sz="2000">
                <a:solidFill>
                  <a:schemeClr val="dk1"/>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Essential Surgical Supplies</a:t>
            </a:r>
            <a:r>
              <a:rPr lang="en-US" sz="2000">
                <a:solidFill>
                  <a:schemeClr val="dk1"/>
                </a:solidFill>
                <a:latin typeface="Roboto Condensed"/>
                <a:ea typeface="Roboto Condensed"/>
                <a:cs typeface="Roboto Condensed"/>
                <a:sym typeface="Roboto Condensed"/>
              </a:rPr>
              <a:t> (to ensure C-sections available); </a:t>
            </a:r>
            <a:r>
              <a:rPr lang="en-US" sz="2000" b="1">
                <a:solidFill>
                  <a:schemeClr val="dk1"/>
                </a:solidFill>
                <a:latin typeface="Roboto Condensed"/>
                <a:ea typeface="Roboto Condensed"/>
                <a:cs typeface="Roboto Condensed"/>
                <a:sym typeface="Roboto Condensed"/>
              </a:rPr>
              <a:t>Patient Treatment Forms</a:t>
            </a:r>
            <a:r>
              <a:rPr lang="en-US" sz="2000">
                <a:solidFill>
                  <a:schemeClr val="dk1"/>
                </a:solidFill>
                <a:latin typeface="Roboto Condensed"/>
                <a:ea typeface="Roboto Condensed"/>
                <a:cs typeface="Roboto Condensed"/>
                <a:sym typeface="Roboto Condensed"/>
              </a:rPr>
              <a:t> </a:t>
            </a:r>
            <a:r>
              <a:rPr lang="en-US" sz="2000" b="1">
                <a:solidFill>
                  <a:schemeClr val="dk1"/>
                </a:solidFill>
                <a:latin typeface="Roboto Condensed"/>
                <a:ea typeface="Roboto Condensed"/>
                <a:cs typeface="Roboto Condensed"/>
                <a:sym typeface="Roboto Condensed"/>
              </a:rPr>
              <a:t>&amp; Equipment</a:t>
            </a:r>
            <a:r>
              <a:rPr lang="en-US" sz="2000">
                <a:solidFill>
                  <a:schemeClr val="dk1"/>
                </a:solidFill>
                <a:latin typeface="Roboto Condensed"/>
                <a:ea typeface="Roboto Condensed"/>
                <a:cs typeface="Roboto Condensed"/>
                <a:sym typeface="Roboto Condensed"/>
              </a:rPr>
              <a:t> (to improve care and increase patient visits); </a:t>
            </a:r>
            <a:r>
              <a:rPr lang="en-US" sz="2000" b="1">
                <a:solidFill>
                  <a:schemeClr val="dk1"/>
                </a:solidFill>
                <a:latin typeface="Roboto Condensed"/>
                <a:ea typeface="Roboto Condensed"/>
                <a:cs typeface="Roboto Condensed"/>
                <a:sym typeface="Roboto Condensed"/>
              </a:rPr>
              <a:t>Surgery Program</a:t>
            </a:r>
            <a:r>
              <a:rPr lang="en-US" sz="2000">
                <a:solidFill>
                  <a:schemeClr val="dk1"/>
                </a:solidFill>
                <a:latin typeface="Roboto Condensed"/>
                <a:ea typeface="Roboto Condensed"/>
                <a:cs typeface="Roboto Condensed"/>
                <a:sym typeface="Roboto Condensed"/>
              </a:rPr>
              <a:t>; and </a:t>
            </a:r>
            <a:r>
              <a:rPr lang="en-US" sz="2000" b="1">
                <a:solidFill>
                  <a:schemeClr val="dk1"/>
                </a:solidFill>
                <a:latin typeface="Roboto Condensed"/>
                <a:ea typeface="Roboto Condensed"/>
                <a:cs typeface="Roboto Condensed"/>
                <a:sym typeface="Roboto Condensed"/>
              </a:rPr>
              <a:t>Data for Leaders.</a:t>
            </a:r>
            <a:endParaRPr sz="2000" b="1">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Maternal and Child Health Initiative </a:t>
            </a:r>
            <a:r>
              <a:rPr lang="en-US" sz="2000">
                <a:solidFill>
                  <a:schemeClr val="dk1"/>
                </a:solidFill>
                <a:latin typeface="Roboto Condensed"/>
                <a:ea typeface="Roboto Condensed"/>
                <a:cs typeface="Roboto Condensed"/>
                <a:sym typeface="Roboto Condensed"/>
              </a:rPr>
              <a:t>with goal of reducing mortality for mothers’ and newborns.</a:t>
            </a:r>
            <a:endParaRPr sz="2000">
              <a:solidFill>
                <a:schemeClr val="dk1"/>
              </a:solidFill>
              <a:latin typeface="Roboto Condensed"/>
              <a:ea typeface="Roboto Condensed"/>
              <a:cs typeface="Roboto Condensed"/>
              <a:sym typeface="Roboto Condensed"/>
            </a:endParaRPr>
          </a:p>
          <a:p>
            <a:pPr marL="45720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Our </a:t>
            </a:r>
            <a:r>
              <a:rPr lang="en-US" sz="2000" b="1">
                <a:solidFill>
                  <a:schemeClr val="dk1"/>
                </a:solidFill>
                <a:latin typeface="Roboto Condensed"/>
                <a:ea typeface="Roboto Condensed"/>
                <a:cs typeface="Roboto Condensed"/>
                <a:sym typeface="Roboto Condensed"/>
              </a:rPr>
              <a:t>300+ partner health facilities</a:t>
            </a:r>
            <a:r>
              <a:rPr lang="en-US" sz="2000">
                <a:solidFill>
                  <a:schemeClr val="dk1"/>
                </a:solidFill>
                <a:latin typeface="Roboto Condensed"/>
                <a:ea typeface="Roboto Condensed"/>
                <a:cs typeface="Roboto Condensed"/>
                <a:sym typeface="Roboto Condensed"/>
              </a:rPr>
              <a:t> treat </a:t>
            </a:r>
            <a:r>
              <a:rPr lang="en-US" sz="2000" b="1">
                <a:solidFill>
                  <a:schemeClr val="dk1"/>
                </a:solidFill>
                <a:latin typeface="Roboto Condensed"/>
                <a:ea typeface="Roboto Condensed"/>
                <a:cs typeface="Roboto Condensed"/>
                <a:sym typeface="Roboto Condensed"/>
              </a:rPr>
              <a:t>3+ million patients</a:t>
            </a:r>
            <a:r>
              <a:rPr lang="en-US" sz="2000">
                <a:solidFill>
                  <a:schemeClr val="dk1"/>
                </a:solidFill>
                <a:latin typeface="Roboto Condensed"/>
                <a:ea typeface="Roboto Condensed"/>
                <a:cs typeface="Roboto Condensed"/>
                <a:sym typeface="Roboto Condensed"/>
              </a:rPr>
              <a:t> per year. Annual cost = less than </a:t>
            </a:r>
            <a:r>
              <a:rPr lang="en-US" sz="2000" b="1">
                <a:solidFill>
                  <a:schemeClr val="dk1"/>
                </a:solidFill>
                <a:latin typeface="Roboto Condensed"/>
                <a:ea typeface="Roboto Condensed"/>
                <a:cs typeface="Roboto Condensed"/>
                <a:sym typeface="Roboto Condensed"/>
              </a:rPr>
              <a:t>25 cents per patient.</a:t>
            </a:r>
            <a:endParaRPr sz="2000">
              <a:solidFill>
                <a:schemeClr val="dk1"/>
              </a:solidFill>
              <a:latin typeface="Roboto Condensed"/>
              <a:ea typeface="Roboto Condensed"/>
              <a:cs typeface="Roboto Condensed"/>
              <a:sym typeface="Roboto Condensed"/>
            </a:endParaRPr>
          </a:p>
          <a:p>
            <a:pPr marL="0" lvl="0" indent="0" algn="l" rtl="0">
              <a:spcBef>
                <a:spcPts val="36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117" name="Google Shape;117;p21"/>
          <p:cNvSpPr txBox="1"/>
          <p:nvPr/>
        </p:nvSpPr>
        <p:spPr>
          <a:xfrm>
            <a:off x="445850" y="386800"/>
            <a:ext cx="40248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How can we transform healthcare for the poor?</a:t>
            </a:r>
            <a:endParaRPr sz="2800" b="1" i="0" u="none" strike="noStrike" cap="none">
              <a:solidFill>
                <a:schemeClr val="dk1"/>
              </a:solidFill>
              <a:latin typeface="Roboto Condensed"/>
              <a:ea typeface="Roboto Condensed"/>
              <a:cs typeface="Roboto Condensed"/>
              <a:sym typeface="Roboto Condensed"/>
            </a:endParaRPr>
          </a:p>
          <a:p>
            <a:pPr marL="0" lvl="0" indent="0" algn="l" rtl="0">
              <a:spcBef>
                <a:spcPts val="1000"/>
              </a:spcBef>
              <a:spcAft>
                <a:spcPts val="0"/>
              </a:spcAft>
              <a:buNone/>
            </a:pPr>
            <a:r>
              <a:rPr lang="en-US" sz="2000" b="1">
                <a:solidFill>
                  <a:schemeClr val="dk1"/>
                </a:solidFill>
                <a:latin typeface="Roboto Condensed"/>
                <a:ea typeface="Roboto Condensed"/>
                <a:cs typeface="Roboto Condensed"/>
                <a:sym typeface="Roboto Condensed"/>
              </a:rPr>
              <a:t>2022 YTD: </a:t>
            </a:r>
            <a:endParaRPr sz="2000" b="1">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39,000+</a:t>
            </a:r>
            <a:r>
              <a:rPr lang="en-US" sz="2000">
                <a:solidFill>
                  <a:schemeClr val="dk1"/>
                </a:solidFill>
                <a:latin typeface="Roboto Condensed"/>
                <a:ea typeface="Roboto Condensed"/>
                <a:cs typeface="Roboto Condensed"/>
                <a:sym typeface="Roboto Condensed"/>
              </a:rPr>
              <a:t> patients treated directly (general medicine).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6,000+</a:t>
            </a:r>
            <a:r>
              <a:rPr lang="en-US" sz="2000">
                <a:solidFill>
                  <a:schemeClr val="dk1"/>
                </a:solidFill>
                <a:latin typeface="Roboto Condensed"/>
                <a:ea typeface="Roboto Condensed"/>
                <a:cs typeface="Roboto Condensed"/>
                <a:sym typeface="Roboto Condensed"/>
              </a:rPr>
              <a:t> surgery patients treated &amp; supported. </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Bulamu’s Health Center Excellence Program works with </a:t>
            </a:r>
            <a:r>
              <a:rPr lang="en-US" sz="2000" b="1">
                <a:solidFill>
                  <a:schemeClr val="dk1"/>
                </a:solidFill>
                <a:latin typeface="Roboto Condensed"/>
                <a:ea typeface="Roboto Condensed"/>
                <a:cs typeface="Roboto Condensed"/>
                <a:sym typeface="Roboto Condensed"/>
              </a:rPr>
              <a:t>260+</a:t>
            </a:r>
            <a:r>
              <a:rPr lang="en-US" sz="2000">
                <a:solidFill>
                  <a:schemeClr val="dk1"/>
                </a:solidFill>
                <a:latin typeface="Roboto Condensed"/>
                <a:ea typeface="Roboto Condensed"/>
                <a:cs typeface="Roboto Condensed"/>
                <a:sym typeface="Roboto Condensed"/>
              </a:rPr>
              <a:t> health facilities that treat </a:t>
            </a:r>
            <a:r>
              <a:rPr lang="en-US" sz="2000" b="1">
                <a:solidFill>
                  <a:schemeClr val="dk1"/>
                </a:solidFill>
                <a:latin typeface="Roboto Condensed"/>
                <a:ea typeface="Roboto Condensed"/>
                <a:cs typeface="Roboto Condensed"/>
                <a:sym typeface="Roboto Condensed"/>
              </a:rPr>
              <a:t>2+ million patients</a:t>
            </a:r>
            <a:r>
              <a:rPr lang="en-US" sz="2000">
                <a:solidFill>
                  <a:schemeClr val="dk1"/>
                </a:solidFill>
                <a:latin typeface="Roboto Condensed"/>
                <a:ea typeface="Roboto Condensed"/>
                <a:cs typeface="Roboto Condensed"/>
                <a:sym typeface="Roboto Condensed"/>
              </a:rPr>
              <a:t> per year</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Rotary global grant 1 now </a:t>
            </a:r>
            <a:r>
              <a:rPr lang="en-US" sz="2000" b="1">
                <a:solidFill>
                  <a:schemeClr val="dk1"/>
                </a:solidFill>
                <a:latin typeface="Roboto Condensed"/>
                <a:ea typeface="Roboto Condensed"/>
                <a:cs typeface="Roboto Condensed"/>
                <a:sym typeface="Roboto Condensed"/>
              </a:rPr>
              <a:t>90%</a:t>
            </a:r>
            <a:r>
              <a:rPr lang="en-US" sz="2000">
                <a:solidFill>
                  <a:schemeClr val="dk1"/>
                </a:solidFill>
                <a:latin typeface="Roboto Condensed"/>
                <a:ea typeface="Roboto Condensed"/>
                <a:cs typeface="Roboto Condensed"/>
                <a:sym typeface="Roboto Condensed"/>
              </a:rPr>
              <a:t> done: Vital signs devices and training for </a:t>
            </a:r>
            <a:r>
              <a:rPr lang="en-US" sz="2000" b="1">
                <a:solidFill>
                  <a:schemeClr val="dk1"/>
                </a:solidFill>
                <a:latin typeface="Roboto Condensed"/>
                <a:ea typeface="Roboto Condensed"/>
                <a:cs typeface="Roboto Condensed"/>
                <a:sym typeface="Roboto Condensed"/>
              </a:rPr>
              <a:t>125+</a:t>
            </a:r>
            <a:r>
              <a:rPr lang="en-US" sz="2000">
                <a:solidFill>
                  <a:schemeClr val="dk1"/>
                </a:solidFill>
                <a:latin typeface="Roboto Condensed"/>
                <a:ea typeface="Roboto Condensed"/>
                <a:cs typeface="Roboto Condensed"/>
                <a:sym typeface="Roboto Condensed"/>
              </a:rPr>
              <a:t> health units, treating ~</a:t>
            </a:r>
            <a:r>
              <a:rPr lang="en-US" sz="2000" b="1">
                <a:solidFill>
                  <a:schemeClr val="dk1"/>
                </a:solidFill>
                <a:latin typeface="Roboto Condensed"/>
                <a:ea typeface="Roboto Condensed"/>
                <a:cs typeface="Roboto Condensed"/>
                <a:sym typeface="Roboto Condensed"/>
              </a:rPr>
              <a:t>900,000</a:t>
            </a:r>
            <a:r>
              <a:rPr lang="en-US" sz="2000">
                <a:solidFill>
                  <a:schemeClr val="dk1"/>
                </a:solidFill>
                <a:latin typeface="Roboto Condensed"/>
                <a:ea typeface="Roboto Condensed"/>
                <a:cs typeface="Roboto Condensed"/>
                <a:sym typeface="Roboto Condensed"/>
              </a:rPr>
              <a:t> patients/year. Cost </a:t>
            </a:r>
            <a:r>
              <a:rPr lang="en-US" sz="2000" b="1">
                <a:solidFill>
                  <a:schemeClr val="dk1"/>
                </a:solidFill>
                <a:latin typeface="Roboto Condensed"/>
                <a:ea typeface="Roboto Condensed"/>
                <a:cs typeface="Roboto Condensed"/>
                <a:sym typeface="Roboto Condensed"/>
              </a:rPr>
              <a:t>$91,000</a:t>
            </a:r>
            <a:r>
              <a:rPr lang="en-US" sz="2000">
                <a:solidFill>
                  <a:schemeClr val="dk1"/>
                </a:solidFill>
                <a:latin typeface="Roboto Condensed"/>
                <a:ea typeface="Roboto Condensed"/>
                <a:cs typeface="Roboto Condensed"/>
                <a:sym typeface="Roboto Condensed"/>
              </a:rPr>
              <a:t> (fully funded)</a:t>
            </a: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r>
              <a:rPr lang="en-US" sz="2000">
                <a:solidFill>
                  <a:schemeClr val="dk1"/>
                </a:solidFill>
                <a:latin typeface="Roboto Condensed"/>
                <a:ea typeface="Roboto Condensed"/>
                <a:cs typeface="Roboto Condensed"/>
                <a:sym typeface="Roboto Condensed"/>
              </a:rPr>
              <a:t> </a:t>
            </a: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sp>
        <p:nvSpPr>
          <p:cNvPr id="118" name="Google Shape;118;p21"/>
          <p:cNvSpPr txBox="1"/>
          <p:nvPr/>
        </p:nvSpPr>
        <p:spPr>
          <a:xfrm>
            <a:off x="4551800" y="533400"/>
            <a:ext cx="4391700" cy="4617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None/>
            </a:pPr>
            <a:r>
              <a:rPr lang="en-US" sz="1800" i="1">
                <a:solidFill>
                  <a:schemeClr val="dk1"/>
                </a:solidFill>
                <a:latin typeface="Roboto Condensed"/>
                <a:ea typeface="Roboto Condensed"/>
                <a:cs typeface="Roboto Condensed"/>
                <a:sym typeface="Roboto Condensed"/>
              </a:rPr>
              <a:t>Bulamu’s Partner Districts in Uganda:</a:t>
            </a:r>
            <a:endParaRPr sz="1200" i="1"/>
          </a:p>
        </p:txBody>
      </p:sp>
      <p:pic>
        <p:nvPicPr>
          <p:cNvPr id="119" name="Google Shape;119;p21"/>
          <p:cNvPicPr preferRelativeResize="0"/>
          <p:nvPr/>
        </p:nvPicPr>
        <p:blipFill>
          <a:blip r:embed="rId3">
            <a:alphaModFix/>
          </a:blip>
          <a:stretch>
            <a:fillRect/>
          </a:stretch>
        </p:blipFill>
        <p:spPr>
          <a:xfrm>
            <a:off x="4572000" y="960438"/>
            <a:ext cx="4391754" cy="5135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5FF"/>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br>
              <a:rPr lang="en-US">
                <a:solidFill>
                  <a:srgbClr val="000000"/>
                </a:solidFill>
                <a:latin typeface="Roboto Condensed"/>
                <a:ea typeface="Roboto Condensed"/>
                <a:cs typeface="Roboto Condensed"/>
                <a:sym typeface="Roboto Condensed"/>
              </a:rPr>
            </a:br>
            <a:endParaRPr>
              <a:solidFill>
                <a:srgbClr val="000000"/>
              </a:solidFill>
              <a:latin typeface="Roboto Condensed"/>
              <a:ea typeface="Roboto Condensed"/>
              <a:cs typeface="Roboto Condensed"/>
              <a:sym typeface="Roboto Condensed"/>
            </a:endParaRPr>
          </a:p>
        </p:txBody>
      </p:sp>
      <p:sp>
        <p:nvSpPr>
          <p:cNvPr id="125" name="Google Shape;125;p22"/>
          <p:cNvSpPr txBox="1"/>
          <p:nvPr/>
        </p:nvSpPr>
        <p:spPr>
          <a:xfrm>
            <a:off x="445850" y="463000"/>
            <a:ext cx="7862400" cy="102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Condensed"/>
                <a:ea typeface="Roboto Condensed"/>
                <a:cs typeface="Roboto Condensed"/>
                <a:sym typeface="Roboto Condensed"/>
              </a:rPr>
              <a:t>New Rotary Global Grant: “Model Districts for Maternal and Child Health in Uganda” </a:t>
            </a:r>
            <a:endParaRPr sz="2800" b="1" i="0" u="none" strike="noStrike" cap="none">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5 systems for better maternity &amp; newborn care:</a:t>
            </a:r>
            <a:endParaRPr sz="2000">
              <a:solidFill>
                <a:schemeClr val="dk1"/>
              </a:solidFill>
              <a:latin typeface="Roboto Condensed"/>
              <a:ea typeface="Roboto Condensed"/>
              <a:cs typeface="Roboto Condensed"/>
              <a:sym typeface="Roboto Condensed"/>
            </a:endParaRPr>
          </a:p>
          <a:p>
            <a:pPr marL="914400" marR="0" lvl="1"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Rotary will fund:</a:t>
            </a:r>
            <a:r>
              <a:rPr lang="en-US" sz="2000">
                <a:solidFill>
                  <a:schemeClr val="dk1"/>
                </a:solidFill>
                <a:latin typeface="Roboto Condensed"/>
                <a:ea typeface="Roboto Condensed"/>
                <a:cs typeface="Roboto Condensed"/>
                <a:sym typeface="Roboto Condensed"/>
              </a:rPr>
              <a:t> 1) Maternal and Child Health Equipment and 2) Clinical Training for Newborn Care.</a:t>
            </a:r>
            <a:endParaRPr sz="2000">
              <a:solidFill>
                <a:schemeClr val="dk1"/>
              </a:solidFill>
              <a:latin typeface="Roboto Condensed"/>
              <a:ea typeface="Roboto Condensed"/>
              <a:cs typeface="Roboto Condensed"/>
              <a:sym typeface="Roboto Condensed"/>
            </a:endParaRPr>
          </a:p>
          <a:p>
            <a:pPr marL="914400" marR="0" lvl="1" indent="-355600" algn="l" rtl="0">
              <a:lnSpc>
                <a:spcPct val="100000"/>
              </a:lnSpc>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Bulamu is funding:</a:t>
            </a:r>
            <a:r>
              <a:rPr lang="en-US" sz="2000">
                <a:solidFill>
                  <a:schemeClr val="dk1"/>
                </a:solidFill>
                <a:latin typeface="Roboto Condensed"/>
                <a:ea typeface="Roboto Condensed"/>
                <a:cs typeface="Roboto Condensed"/>
                <a:sym typeface="Roboto Condensed"/>
              </a:rPr>
              <a:t> 3) Emergency Transport, 4) Essential Surgical Supplies, and 5) Maternity Patient Treatment Forms.</a:t>
            </a:r>
            <a:endParaRPr sz="2000">
              <a:solidFill>
                <a:schemeClr val="dk1"/>
              </a:solidFill>
              <a:latin typeface="Roboto Condensed"/>
              <a:ea typeface="Roboto Condensed"/>
              <a:cs typeface="Roboto Condensed"/>
              <a:sym typeface="Roboto Condensed"/>
            </a:endParaRPr>
          </a:p>
          <a:p>
            <a:pPr marL="457200" lvl="0" indent="-355600" algn="l" rtl="0">
              <a:spcBef>
                <a:spcPts val="1000"/>
              </a:spcBef>
              <a:spcAft>
                <a:spcPts val="0"/>
              </a:spcAft>
              <a:buClr>
                <a:schemeClr val="dk1"/>
              </a:buClr>
              <a:buSzPts val="2000"/>
              <a:buFont typeface="Roboto Condensed"/>
              <a:buChar char="●"/>
            </a:pPr>
            <a:r>
              <a:rPr lang="en-US" sz="2000" b="1">
                <a:solidFill>
                  <a:schemeClr val="dk1"/>
                </a:solidFill>
                <a:latin typeface="Roboto Condensed"/>
                <a:ea typeface="Roboto Condensed"/>
                <a:cs typeface="Roboto Condensed"/>
                <a:sym typeface="Roboto Condensed"/>
              </a:rPr>
              <a:t>$200k</a:t>
            </a:r>
            <a:r>
              <a:rPr lang="en-US" sz="2000">
                <a:solidFill>
                  <a:schemeClr val="dk1"/>
                </a:solidFill>
                <a:latin typeface="Roboto Condensed"/>
                <a:ea typeface="Roboto Condensed"/>
                <a:cs typeface="Roboto Condensed"/>
                <a:sym typeface="Roboto Condensed"/>
              </a:rPr>
              <a:t> global grant. Led by PDG John Magezi in Uganda, with 5 Ugandan and 5 US clubs so far (Kabarole Ug. and Encinitas CA as lead clubs)</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Goals: 1) Support </a:t>
            </a:r>
            <a:r>
              <a:rPr lang="en-US" sz="2000" b="1">
                <a:solidFill>
                  <a:schemeClr val="dk1"/>
                </a:solidFill>
                <a:latin typeface="Roboto Condensed"/>
                <a:ea typeface="Roboto Condensed"/>
                <a:cs typeface="Roboto Condensed"/>
                <a:sym typeface="Roboto Condensed"/>
              </a:rPr>
              <a:t>63</a:t>
            </a:r>
            <a:r>
              <a:rPr lang="en-US" sz="2000">
                <a:solidFill>
                  <a:schemeClr val="dk1"/>
                </a:solidFill>
                <a:latin typeface="Roboto Condensed"/>
                <a:ea typeface="Roboto Condensed"/>
                <a:cs typeface="Roboto Condensed"/>
                <a:sym typeface="Roboto Condensed"/>
              </a:rPr>
              <a:t> maternity facilities that deliver ~</a:t>
            </a:r>
            <a:r>
              <a:rPr lang="en-US" sz="2000" b="1">
                <a:solidFill>
                  <a:schemeClr val="dk1"/>
                </a:solidFill>
                <a:latin typeface="Roboto Condensed"/>
                <a:ea typeface="Roboto Condensed"/>
                <a:cs typeface="Roboto Condensed"/>
                <a:sym typeface="Roboto Condensed"/>
              </a:rPr>
              <a:t>100,000</a:t>
            </a:r>
            <a:r>
              <a:rPr lang="en-US" sz="2000">
                <a:solidFill>
                  <a:schemeClr val="dk1"/>
                </a:solidFill>
                <a:latin typeface="Roboto Condensed"/>
                <a:ea typeface="Roboto Condensed"/>
                <a:cs typeface="Roboto Condensed"/>
                <a:sym typeface="Roboto Condensed"/>
              </a:rPr>
              <a:t> babies per year. 2) Reduce maternal mortality and neonatal mortality rates. </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Prove it works and apply for Programs of Scale (</a:t>
            </a:r>
            <a:r>
              <a:rPr lang="en-US" sz="2000" b="1">
                <a:solidFill>
                  <a:schemeClr val="dk1"/>
                </a:solidFill>
                <a:latin typeface="Roboto Condensed"/>
                <a:ea typeface="Roboto Condensed"/>
                <a:cs typeface="Roboto Condensed"/>
                <a:sym typeface="Roboto Condensed"/>
              </a:rPr>
              <a:t>$2 million</a:t>
            </a:r>
            <a:r>
              <a:rPr lang="en-US" sz="2000">
                <a:solidFill>
                  <a:schemeClr val="dk1"/>
                </a:solidFill>
                <a:latin typeface="Roboto Condensed"/>
                <a:ea typeface="Roboto Condensed"/>
                <a:cs typeface="Roboto Condensed"/>
                <a:sym typeface="Roboto Condensed"/>
              </a:rPr>
              <a:t> from RI)</a:t>
            </a:r>
            <a:endParaRPr sz="2000">
              <a:solidFill>
                <a:schemeClr val="dk1"/>
              </a:solidFill>
              <a:latin typeface="Roboto Condensed"/>
              <a:ea typeface="Roboto Condensed"/>
              <a:cs typeface="Roboto Condensed"/>
              <a:sym typeface="Roboto Condensed"/>
            </a:endParaRPr>
          </a:p>
          <a:p>
            <a:pPr marL="457200" marR="0" lvl="0" indent="-355600" algn="l" rtl="0">
              <a:lnSpc>
                <a:spcPct val="100000"/>
              </a:lnSpc>
              <a:spcBef>
                <a:spcPts val="1000"/>
              </a:spcBef>
              <a:spcAft>
                <a:spcPts val="0"/>
              </a:spcAft>
              <a:buClr>
                <a:schemeClr val="dk1"/>
              </a:buClr>
              <a:buSzPts val="2000"/>
              <a:buFont typeface="Roboto Condensed"/>
              <a:buChar char="●"/>
            </a:pPr>
            <a:r>
              <a:rPr lang="en-US" sz="2000">
                <a:solidFill>
                  <a:schemeClr val="dk1"/>
                </a:solidFill>
                <a:latin typeface="Roboto Condensed"/>
                <a:ea typeface="Roboto Condensed"/>
                <a:cs typeface="Roboto Condensed"/>
                <a:sym typeface="Roboto Condensed"/>
              </a:rPr>
              <a:t>Funds ~60% raised. Need new pledges of </a:t>
            </a:r>
            <a:r>
              <a:rPr lang="en-US" sz="2000" b="1">
                <a:solidFill>
                  <a:schemeClr val="dk1"/>
                </a:solidFill>
                <a:latin typeface="Roboto Condensed"/>
                <a:ea typeface="Roboto Condensed"/>
                <a:cs typeface="Roboto Condensed"/>
                <a:sym typeface="Roboto Condensed"/>
              </a:rPr>
              <a:t>$30k-40k</a:t>
            </a:r>
            <a:r>
              <a:rPr lang="en-US" sz="2000">
                <a:solidFill>
                  <a:schemeClr val="dk1"/>
                </a:solidFill>
                <a:latin typeface="Roboto Condensed"/>
                <a:ea typeface="Roboto Condensed"/>
                <a:cs typeface="Roboto Condensed"/>
                <a:sym typeface="Roboto Condensed"/>
              </a:rPr>
              <a:t> to get District and RI matches.</a:t>
            </a:r>
            <a:endParaRPr sz="2000">
              <a:solidFill>
                <a:schemeClr val="dk1"/>
              </a:solidFill>
              <a:latin typeface="Roboto Condensed"/>
              <a:ea typeface="Roboto Condensed"/>
              <a:cs typeface="Roboto Condensed"/>
              <a:sym typeface="Roboto Condensed"/>
            </a:endParaRPr>
          </a:p>
          <a:p>
            <a:pPr marL="0" marR="0" lvl="0" indent="0" algn="l" rtl="0">
              <a:lnSpc>
                <a:spcPct val="100000"/>
              </a:lnSpc>
              <a:spcBef>
                <a:spcPts val="1000"/>
              </a:spcBef>
              <a:spcAft>
                <a:spcPts val="0"/>
              </a:spcAft>
              <a:buNone/>
            </a:pPr>
            <a:endParaRPr sz="2000">
              <a:solidFill>
                <a:schemeClr val="dk1"/>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2405</Words>
  <Application>Microsoft Macintosh PowerPoint</Application>
  <PresentationFormat>On-screen Show (4:3)</PresentationFormat>
  <Paragraphs>246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Noto Sans Symbols</vt:lpstr>
      <vt:lpstr>Roboto Condensed</vt:lpstr>
      <vt:lpstr>Helvetica Neue</vt:lpstr>
      <vt:lpstr>Arial</vt:lpstr>
      <vt:lpstr>Simple Light</vt:lpstr>
      <vt:lpstr>PowerPoint Presentation</vt:lpstr>
      <vt:lpstr>PowerPoint Presentation</vt:lpstr>
      <vt:lpstr> </vt:lpstr>
      <vt:lpstr> </vt:lpstr>
      <vt:lpstr> </vt:lpstr>
      <vt:lpstr>Bulamu’s Direct Treatment Programs:</vt:lpstr>
      <vt:lpstr>Bulamu’s Health Center Excellence (HCE) Program:</vt:lpstr>
      <vt:lpstr> </vt:lpstr>
      <vt:lpstr> </vt:lpstr>
      <vt:lpstr>Few NGOs match the cost-effectiveness of Bulamu’s model of mobilizing local resources:</vt:lpstr>
      <vt:lpstr> </vt:lpstr>
      <vt:lpstr> </vt:lpstr>
      <vt:lpstr>Thank you. Questions, please!</vt:lpstr>
      <vt:lpstr>Appendix:</vt:lpstr>
      <vt:lpstr> </vt:lpstr>
      <vt:lpstr>Bulamu is a demonstration project for Uganda’s national health system that uses HCE management systems, IT solutions, and MOH’s existing staff to deliver improved patient care.</vt:lpstr>
      <vt:lpstr>PowerPoint Presentation</vt:lpstr>
      <vt:lpstr>PowerPoint Presentation</vt:lpstr>
      <vt:lpstr>PowerPoint Presentation</vt:lpstr>
      <vt:lpstr>PowerPoint Presentation</vt:lpstr>
      <vt:lpstr>Health Center Excellence Program Key Results to Date:</vt:lpstr>
      <vt:lpstr>Management Reports Graph Key Performance Indicators and Share Recent Weeks/Months with Local Leaders: </vt:lpstr>
      <vt:lpstr>Developments in 2021: New features in Health Systems Strengthening model, new funding partner in Rotary.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Omar Alvarez-Pousa</cp:lastModifiedBy>
  <cp:revision>1</cp:revision>
  <dcterms:modified xsi:type="dcterms:W3CDTF">2022-11-03T03:07:12Z</dcterms:modified>
</cp:coreProperties>
</file>