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Add student will be evaluated at the completion of each module to assure mastery of the course content either at truly understand/or at the 20 hours of online content student mastery is evaluated</a:t>
            </a:r>
          </a:p>
          <a:p>
            <a:pPr>
              <a:defRPr sz="1100"/>
            </a:pPr>
            <a:r>
              <a:t>Under overall objectives</a:t>
            </a:r>
          </a:p>
          <a:p>
            <a:pPr>
              <a:defRPr sz="1100"/>
            </a:pPr>
            <a:r>
              <a:t>Drivers of conflict and peace, learn how to use data to analysis violence/conflict/harm/problems in their communities(critical thinking skill to solve problems)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918795" y="3913859"/>
            <a:ext cx="7886701" cy="9942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lnSpc>
                <a:spcPct val="90000"/>
              </a:lnSpc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233497" y="459214"/>
            <a:ext cx="4163101" cy="3263402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lvl1pPr>
            <a:lvl2pPr marL="1012371" indent="-44087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lvl2pPr>
            <a:lvl3pPr marL="1469571" indent="-44087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lvl3pPr>
            <a:lvl4pPr marL="1926771" indent="-44087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lvl4pPr>
            <a:lvl5pPr marL="2383971" indent="-44087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2"/>
            <a:ext cx="287742" cy="276500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484583" y="339538"/>
            <a:ext cx="7053600" cy="1050302"/>
          </a:xfrm>
          <a:prstGeom prst="rect">
            <a:avLst/>
          </a:prstGeom>
        </p:spPr>
        <p:txBody>
          <a:bodyPr lIns="34275" tIns="34275" rIns="34275" bIns="34275"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27483" y="1545430"/>
            <a:ext cx="3297301" cy="3147001"/>
          </a:xfrm>
          <a:prstGeom prst="rect">
            <a:avLst/>
          </a:prstGeom>
        </p:spPr>
        <p:txBody>
          <a:bodyPr lIns="34275" tIns="34275" rIns="34275" bIns="34275"/>
          <a:lstStyle>
            <a:lvl1pPr indent="-298450">
              <a:spcBef>
                <a:spcPts val="800"/>
              </a:spcBef>
              <a:buSzPts val="1400"/>
              <a:defRPr sz="1400"/>
            </a:lvl1pPr>
            <a:lvl2pPr marL="963083" indent="-340783">
              <a:spcBef>
                <a:spcPts val="800"/>
              </a:spcBef>
              <a:buSzPts val="1400"/>
              <a:defRPr sz="1400"/>
            </a:lvl2pPr>
            <a:lvl3pPr marL="1447800" indent="-355600">
              <a:spcBef>
                <a:spcPts val="800"/>
              </a:spcBef>
              <a:buSzPts val="1400"/>
              <a:defRPr sz="1400"/>
            </a:lvl3pPr>
            <a:lvl4pPr marL="1980494" indent="-424744">
              <a:spcBef>
                <a:spcPts val="800"/>
              </a:spcBef>
              <a:buSzPts val="1400"/>
              <a:defRPr sz="1400"/>
            </a:lvl4pPr>
            <a:lvl5pPr marL="2437694" indent="-424744">
              <a:spcBef>
                <a:spcPts val="800"/>
              </a:spcBef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Google Shape;59;p14"/>
          <p:cNvSpPr txBox="1">
            <a:spLocks noGrp="1"/>
          </p:cNvSpPr>
          <p:nvPr>
            <p:ph type="body" sz="half" idx="13"/>
          </p:nvPr>
        </p:nvSpPr>
        <p:spPr>
          <a:xfrm>
            <a:off x="4240869" y="1542068"/>
            <a:ext cx="3297301" cy="3150301"/>
          </a:xfrm>
          <a:prstGeom prst="rect">
            <a:avLst/>
          </a:prstGeom>
        </p:spPr>
        <p:txBody>
          <a:bodyPr lIns="34275" tIns="34275" rIns="34275" bIns="34275"/>
          <a:lstStyle/>
          <a:p>
            <a:pPr indent="-298450">
              <a:spcBef>
                <a:spcPts val="800"/>
              </a:spcBef>
              <a:buSzPts val="1400"/>
              <a:defRPr sz="1400"/>
            </a:pPr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967548" y="593401"/>
            <a:ext cx="222514" cy="204096"/>
          </a:xfrm>
          <a:prstGeom prst="rect">
            <a:avLst/>
          </a:prstGeom>
        </p:spPr>
        <p:txBody>
          <a:bodyPr lIns="34275" tIns="34275" rIns="34275" bIns="34275" anchor="b"/>
          <a:lstStyle>
            <a:lvl1pPr algn="ct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308074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2658814"/>
            <a:ext cx="5518548" cy="596058"/>
          </a:xfrm>
          <a:prstGeom prst="rect">
            <a:avLst/>
          </a:prstGeom>
        </p:spPr>
        <p:txBody>
          <a:bodyPr lIns="26789" tIns="26789" rIns="26789" bIns="26789"/>
          <a:lstStyle>
            <a:lvl1pPr marL="0" indent="0" algn="ctr" defTabSz="30807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807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807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807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8074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8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Google Shape;23;p5"/>
          <p:cNvSpPr txBox="1">
            <a:spLocks noGrp="1"/>
          </p:cNvSpPr>
          <p:nvPr>
            <p:ph type="body" sz="half" idx="13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Google Shape;39;p9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youtube.com/watch?v=ISz1SNKQJjs" TargetMode="External"/><Relationship Id="rId5" Type="http://schemas.openxmlformats.org/officeDocument/2006/relationships/hyperlink" Target="https://youtu.be/ISz1SNKQJjs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youthpeaceaction.or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05;p18"/>
          <p:cNvSpPr/>
          <p:nvPr/>
        </p:nvSpPr>
        <p:spPr>
          <a:xfrm>
            <a:off x="3283499" y="3521700"/>
            <a:ext cx="6012901" cy="1463101"/>
          </a:xfrm>
          <a:prstGeom prst="rect">
            <a:avLst/>
          </a:prstGeom>
          <a:solidFill>
            <a:srgbClr val="08529A">
              <a:alpha val="2291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0" name="Google Shape;106;p18"/>
          <p:cNvSpPr/>
          <p:nvPr/>
        </p:nvSpPr>
        <p:spPr>
          <a:xfrm>
            <a:off x="3283499" y="1840200"/>
            <a:ext cx="6012901" cy="1463101"/>
          </a:xfrm>
          <a:prstGeom prst="rect">
            <a:avLst/>
          </a:prstGeom>
          <a:solidFill>
            <a:schemeClr val="accent1">
              <a:alpha val="2793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1" name="Google Shape;107;p18"/>
          <p:cNvSpPr/>
          <p:nvPr/>
        </p:nvSpPr>
        <p:spPr>
          <a:xfrm>
            <a:off x="3283499" y="158699"/>
            <a:ext cx="6012901" cy="1463102"/>
          </a:xfrm>
          <a:prstGeom prst="rect">
            <a:avLst/>
          </a:prstGeom>
          <a:solidFill>
            <a:schemeClr val="accent5">
              <a:alpha val="3073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32" name="Google Shape;108;p18" descr="Google Shape;108;p18"/>
          <p:cNvPicPr>
            <a:picLocks noChangeAspect="1"/>
          </p:cNvPicPr>
          <p:nvPr/>
        </p:nvPicPr>
        <p:blipFill>
          <a:blip r:embed="rId2"/>
          <a:srcRect l="5324" r="5333"/>
          <a:stretch>
            <a:fillRect/>
          </a:stretch>
        </p:blipFill>
        <p:spPr>
          <a:xfrm>
            <a:off x="5943167" y="3448775"/>
            <a:ext cx="2686358" cy="162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oogle Shape;109;p18" descr="Google Shape;109;p18"/>
          <p:cNvPicPr>
            <a:picLocks noChangeAspect="1"/>
          </p:cNvPicPr>
          <p:nvPr/>
        </p:nvPicPr>
        <p:blipFill>
          <a:blip r:embed="rId3"/>
          <a:srcRect t="5510"/>
          <a:stretch>
            <a:fillRect/>
          </a:stretch>
        </p:blipFill>
        <p:spPr>
          <a:xfrm>
            <a:off x="5965652" y="1760850"/>
            <a:ext cx="2641389" cy="160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Google Shape;110;p18" descr="Google Shape;110;p18"/>
          <p:cNvPicPr>
            <a:picLocks noChangeAspect="1"/>
          </p:cNvPicPr>
          <p:nvPr/>
        </p:nvPicPr>
        <p:blipFill>
          <a:blip r:embed="rId4"/>
          <a:srcRect l="15014" t="37429" r="15020"/>
          <a:stretch>
            <a:fillRect/>
          </a:stretch>
        </p:blipFill>
        <p:spPr>
          <a:xfrm>
            <a:off x="5943172" y="72925"/>
            <a:ext cx="2686351" cy="162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oogle Shape;111;p18" descr="Google Shape;111;p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49" y="1212625"/>
            <a:ext cx="2918601" cy="25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oogle Shape;112;p18"/>
          <p:cNvSpPr txBox="1"/>
          <p:nvPr/>
        </p:nvSpPr>
        <p:spPr>
          <a:xfrm>
            <a:off x="3791025" y="749399"/>
            <a:ext cx="1819501" cy="44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800"/>
            </a:lvl1pPr>
          </a:lstStyle>
          <a:p>
            <a:r>
              <a:t>High Schools</a:t>
            </a:r>
          </a:p>
        </p:txBody>
      </p:sp>
      <p:sp>
        <p:nvSpPr>
          <p:cNvPr id="137" name="Google Shape;113;p18"/>
          <p:cNvSpPr txBox="1"/>
          <p:nvPr/>
        </p:nvSpPr>
        <p:spPr>
          <a:xfrm>
            <a:off x="3791025" y="2340899"/>
            <a:ext cx="1819501" cy="44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800"/>
            </a:lvl1pPr>
          </a:lstStyle>
          <a:p>
            <a:r>
              <a:t>Interact Clubs</a:t>
            </a:r>
          </a:p>
        </p:txBody>
      </p:sp>
      <p:sp>
        <p:nvSpPr>
          <p:cNvPr id="138" name="Google Shape;114;p18"/>
          <p:cNvSpPr txBox="1"/>
          <p:nvPr/>
        </p:nvSpPr>
        <p:spPr>
          <a:xfrm>
            <a:off x="3791025" y="3883800"/>
            <a:ext cx="1819501" cy="708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800"/>
            </a:lvl1pPr>
          </a:lstStyle>
          <a:p>
            <a:r>
              <a:t>Youth Service Organizations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48;p27" descr="Google Shape;248;p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6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Google Shape;249;p27" descr="Google Shape;249;p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073" y="3480449"/>
            <a:ext cx="1355851" cy="1270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Google Shape;250;p27" descr="Google Shape;250;p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61" y="608974"/>
            <a:ext cx="8003080" cy="287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Google Shape;251;p27"/>
          <p:cNvSpPr txBox="1"/>
          <p:nvPr/>
        </p:nvSpPr>
        <p:spPr>
          <a:xfrm>
            <a:off x="3089100" y="4835950"/>
            <a:ext cx="2965800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r>
              <a:t>Url: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/>
              </a:rPr>
              <a:t>https://youtu.be/ISz1SNKQJjs</a:t>
            </a:r>
            <a:r>
              <a:t> </a:t>
            </a:r>
          </a:p>
        </p:txBody>
      </p:sp>
      <p:pic>
        <p:nvPicPr>
          <p:cNvPr id="239" name="#RiceForLife&#10;&#10;Google Shape;252;p27" descr="#RiceForLifeGoogle Shape;252;p2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113" y="3373099"/>
            <a:ext cx="1523777" cy="114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19;p19" descr="Google Shape;119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196" y="0"/>
            <a:ext cx="2955355" cy="226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120;p19" descr="Google Shape;12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975" y="0"/>
            <a:ext cx="2821902" cy="226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Google Shape;121;p19" descr="Google Shape;121;p19"/>
          <p:cNvPicPr>
            <a:picLocks noChangeAspect="1"/>
          </p:cNvPicPr>
          <p:nvPr/>
        </p:nvPicPr>
        <p:blipFill>
          <a:blip r:embed="rId4"/>
          <a:srcRect l="26982" r="5358"/>
          <a:stretch>
            <a:fillRect/>
          </a:stretch>
        </p:blipFill>
        <p:spPr>
          <a:xfrm>
            <a:off x="4571999" y="-7701"/>
            <a:ext cx="2261402" cy="226112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oogle Shape;122;p19"/>
          <p:cNvSpPr/>
          <p:nvPr/>
        </p:nvSpPr>
        <p:spPr>
          <a:xfrm>
            <a:off x="0" y="4238475"/>
            <a:ext cx="9144000" cy="905100"/>
          </a:xfrm>
          <a:prstGeom prst="rect">
            <a:avLst/>
          </a:prstGeom>
          <a:solidFill>
            <a:srgbClr val="08529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4" name="Google Shape;123;p19"/>
          <p:cNvSpPr txBox="1"/>
          <p:nvPr/>
        </p:nvSpPr>
        <p:spPr>
          <a:xfrm>
            <a:off x="17400" y="4403325"/>
            <a:ext cx="9109200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spcBef>
                <a:spcPts val="500"/>
              </a:spcBef>
              <a:defRPr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The Whole Experience: Balancing Learning and Doing</a:t>
            </a:r>
          </a:p>
        </p:txBody>
      </p:sp>
      <p:pic>
        <p:nvPicPr>
          <p:cNvPr id="145" name="Google Shape;124;p19" descr="Google Shape;124;p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5711" y="0"/>
            <a:ext cx="2821934" cy="2261126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Google Shape;125;p19"/>
          <p:cNvSpPr txBox="1"/>
          <p:nvPr/>
        </p:nvSpPr>
        <p:spPr>
          <a:xfrm>
            <a:off x="30949" y="2220799"/>
            <a:ext cx="2230502" cy="120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2300"/>
            </a:pPr>
            <a:r>
              <a:t>Int’l. Day </a:t>
            </a:r>
          </a:p>
          <a:p>
            <a:pPr algn="ctr">
              <a:defRPr sz="2300"/>
            </a:pPr>
            <a:r>
              <a:t>of Peace</a:t>
            </a:r>
          </a:p>
          <a:p>
            <a:pPr algn="ctr">
              <a:defRPr sz="2300"/>
            </a:pPr>
            <a:r>
              <a:t>Virtual Event</a:t>
            </a:r>
          </a:p>
        </p:txBody>
      </p:sp>
      <p:sp>
        <p:nvSpPr>
          <p:cNvPr id="147" name="Google Shape;126;p19"/>
          <p:cNvSpPr txBox="1"/>
          <p:nvPr/>
        </p:nvSpPr>
        <p:spPr>
          <a:xfrm>
            <a:off x="4655899" y="2220799"/>
            <a:ext cx="2230502" cy="859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300"/>
            </a:lvl1pPr>
          </a:lstStyle>
          <a:p>
            <a:r>
              <a:t>Peace Projects in Action</a:t>
            </a:r>
          </a:p>
        </p:txBody>
      </p:sp>
      <p:sp>
        <p:nvSpPr>
          <p:cNvPr id="148" name="Google Shape;127;p19"/>
          <p:cNvSpPr txBox="1"/>
          <p:nvPr/>
        </p:nvSpPr>
        <p:spPr>
          <a:xfrm>
            <a:off x="6909599" y="2220799"/>
            <a:ext cx="2230502" cy="516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300"/>
            </a:lvl1pPr>
          </a:lstStyle>
          <a:p>
            <a:r>
              <a:t>Celebrations</a:t>
            </a:r>
          </a:p>
        </p:txBody>
      </p:sp>
      <p:sp>
        <p:nvSpPr>
          <p:cNvPr id="149" name="Google Shape;128;p19"/>
          <p:cNvSpPr txBox="1"/>
          <p:nvPr/>
        </p:nvSpPr>
        <p:spPr>
          <a:xfrm>
            <a:off x="2343412" y="2220799"/>
            <a:ext cx="2230502" cy="859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300"/>
            </a:lvl1pPr>
          </a:lstStyle>
          <a:p>
            <a:r>
              <a:t>Online Peace Platform</a:t>
            </a:r>
          </a:p>
        </p:txBody>
      </p:sp>
      <p:sp>
        <p:nvSpPr>
          <p:cNvPr id="150" name="Google Shape;129;p19"/>
          <p:cNvSpPr/>
          <p:nvPr/>
        </p:nvSpPr>
        <p:spPr>
          <a:xfrm flipV="1">
            <a:off x="2297494" y="-45175"/>
            <a:ext cx="1" cy="2376300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" name="Google Shape;130;p19"/>
          <p:cNvSpPr/>
          <p:nvPr/>
        </p:nvSpPr>
        <p:spPr>
          <a:xfrm flipV="1">
            <a:off x="4558894" y="-45175"/>
            <a:ext cx="1" cy="2376300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" name="Google Shape;131;p19"/>
          <p:cNvSpPr/>
          <p:nvPr/>
        </p:nvSpPr>
        <p:spPr>
          <a:xfrm flipV="1">
            <a:off x="6834669" y="-45175"/>
            <a:ext cx="1" cy="2376300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" name="Google Shape;132;p19"/>
          <p:cNvSpPr txBox="1"/>
          <p:nvPr/>
        </p:nvSpPr>
        <p:spPr>
          <a:xfrm>
            <a:off x="50" y="3460500"/>
            <a:ext cx="2261400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 i="1"/>
            </a:lvl1pPr>
          </a:lstStyle>
          <a:p>
            <a:r>
              <a:t>Sept. 21, 2021</a:t>
            </a:r>
          </a:p>
        </p:txBody>
      </p:sp>
      <p:sp>
        <p:nvSpPr>
          <p:cNvPr id="154" name="Google Shape;133;p19"/>
          <p:cNvSpPr txBox="1"/>
          <p:nvPr/>
        </p:nvSpPr>
        <p:spPr>
          <a:xfrm>
            <a:off x="2351513" y="3460488"/>
            <a:ext cx="2214300" cy="708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1800" i="1"/>
            </a:pPr>
            <a:r>
              <a:t>Sept. 2021 - </a:t>
            </a:r>
          </a:p>
          <a:p>
            <a:pPr algn="ctr">
              <a:defRPr sz="1800" i="1"/>
            </a:pPr>
            <a:r>
              <a:t>Jan. 2022</a:t>
            </a:r>
          </a:p>
        </p:txBody>
      </p:sp>
      <p:sp>
        <p:nvSpPr>
          <p:cNvPr id="155" name="Google Shape;134;p19"/>
          <p:cNvSpPr txBox="1"/>
          <p:nvPr/>
        </p:nvSpPr>
        <p:spPr>
          <a:xfrm>
            <a:off x="4573925" y="3445200"/>
            <a:ext cx="2261401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 i="1"/>
            </a:lvl1pPr>
          </a:lstStyle>
          <a:p>
            <a:r>
              <a:t>Feb. - Apr. 2022</a:t>
            </a:r>
          </a:p>
        </p:txBody>
      </p:sp>
      <p:sp>
        <p:nvSpPr>
          <p:cNvPr id="156" name="Google Shape;135;p19"/>
          <p:cNvSpPr txBox="1"/>
          <p:nvPr/>
        </p:nvSpPr>
        <p:spPr>
          <a:xfrm>
            <a:off x="6833399" y="3460500"/>
            <a:ext cx="2336401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 i="1"/>
            </a:lvl1pPr>
          </a:lstStyle>
          <a:p>
            <a:r>
              <a:t>May 2022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49;p21" descr="Google Shape;149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6" y="0"/>
            <a:ext cx="9151149" cy="3941977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Google Shape;150;p21"/>
          <p:cNvSpPr/>
          <p:nvPr/>
        </p:nvSpPr>
        <p:spPr>
          <a:xfrm>
            <a:off x="275" y="3941974"/>
            <a:ext cx="9144001" cy="1198801"/>
          </a:xfrm>
          <a:prstGeom prst="rect">
            <a:avLst/>
          </a:prstGeom>
          <a:solidFill>
            <a:schemeClr val="accent5">
              <a:alpha val="7933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spcBef>
                <a:spcPts val="500"/>
              </a:spcBef>
              <a:defRPr sz="1700" b="1">
                <a:latin typeface="Roboto Slab"/>
                <a:ea typeface="Roboto Slab"/>
                <a:cs typeface="Roboto Slab"/>
                <a:sym typeface="Roboto Slab"/>
              </a:defRPr>
            </a:pPr>
            <a:endParaRPr/>
          </a:p>
        </p:txBody>
      </p:sp>
      <p:sp>
        <p:nvSpPr>
          <p:cNvPr id="160" name="Google Shape;151;p21"/>
          <p:cNvSpPr txBox="1"/>
          <p:nvPr/>
        </p:nvSpPr>
        <p:spPr>
          <a:xfrm>
            <a:off x="3575" y="3931549"/>
            <a:ext cx="9144001" cy="117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15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pPr>
            <a:r>
              <a:t>21st Century Learning Management Systems, Mobile-friendly Peace Education Experience</a:t>
            </a:r>
          </a:p>
          <a:p>
            <a:pPr algn="ctr">
              <a:spcBef>
                <a:spcPts val="500"/>
              </a:spcBef>
              <a:defRPr sz="21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pPr>
            <a:r>
              <a:t>Content, Challenges, Cases, Community</a:t>
            </a:r>
          </a:p>
          <a:p>
            <a:pPr algn="ctr">
              <a:spcBef>
                <a:spcPts val="500"/>
              </a:spcBef>
              <a:defRPr sz="21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pPr>
            <a:r>
              <a:t>Certificate in 20 Hours of Interactivity! </a:t>
            </a:r>
          </a:p>
        </p:txBody>
      </p:sp>
      <p:pic>
        <p:nvPicPr>
          <p:cNvPr id="161" name="Google Shape;152;p21" descr="Google Shape;152;p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225" y="647776"/>
            <a:ext cx="1549851" cy="3018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oogle Shape;153;p21" descr="Google Shape;153;p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70" y="275275"/>
            <a:ext cx="1633002" cy="3180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oogle Shape;154;p21" descr="Google Shape;154;p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075" y="647799"/>
            <a:ext cx="1549851" cy="3018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75;p23" descr="Google Shape;175;p23"/>
          <p:cNvPicPr>
            <a:picLocks noChangeAspect="1"/>
          </p:cNvPicPr>
          <p:nvPr/>
        </p:nvPicPr>
        <p:blipFill>
          <a:blip r:embed="rId3"/>
          <a:srcRect l="9602" t="23501" r="8112" b="19799"/>
          <a:stretch>
            <a:fillRect/>
          </a:stretch>
        </p:blipFill>
        <p:spPr>
          <a:xfrm>
            <a:off x="-40675" y="3070949"/>
            <a:ext cx="9454551" cy="156405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Google Shape;176;p23"/>
          <p:cNvSpPr/>
          <p:nvPr/>
        </p:nvSpPr>
        <p:spPr>
          <a:xfrm>
            <a:off x="487618" y="3484200"/>
            <a:ext cx="1183801" cy="10116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7" name="Google Shape;177;p23"/>
          <p:cNvSpPr/>
          <p:nvPr/>
        </p:nvSpPr>
        <p:spPr>
          <a:xfrm>
            <a:off x="1882811" y="3484200"/>
            <a:ext cx="1183801" cy="10116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8" name="Google Shape;178;p23"/>
          <p:cNvSpPr/>
          <p:nvPr/>
        </p:nvSpPr>
        <p:spPr>
          <a:xfrm>
            <a:off x="3280298" y="3484200"/>
            <a:ext cx="1183802" cy="10116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9" name="Google Shape;179;p23"/>
          <p:cNvSpPr/>
          <p:nvPr/>
        </p:nvSpPr>
        <p:spPr>
          <a:xfrm>
            <a:off x="4677786" y="3484200"/>
            <a:ext cx="1183801" cy="10116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Google Shape;180;p23"/>
          <p:cNvSpPr/>
          <p:nvPr/>
        </p:nvSpPr>
        <p:spPr>
          <a:xfrm>
            <a:off x="6075274" y="3484200"/>
            <a:ext cx="1183801" cy="10116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1" name="Google Shape;181;p23"/>
          <p:cNvSpPr/>
          <p:nvPr/>
        </p:nvSpPr>
        <p:spPr>
          <a:xfrm>
            <a:off x="7472777" y="3484200"/>
            <a:ext cx="1183801" cy="10116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2" name="Google Shape;182;p23"/>
          <p:cNvSpPr txBox="1"/>
          <p:nvPr/>
        </p:nvSpPr>
        <p:spPr>
          <a:xfrm>
            <a:off x="3525599" y="583549"/>
            <a:ext cx="5055901" cy="22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pPr>
            <a:r>
              <a:t>Objectives </a:t>
            </a:r>
          </a:p>
          <a:p>
            <a:pPr marL="457200" indent="-336550">
              <a:buClr>
                <a:srgbClr val="000000"/>
              </a:buClr>
              <a:buSzPts val="1700"/>
              <a:buFont typeface="Arial"/>
              <a:buChar char="●"/>
              <a:defRPr sz="1700"/>
            </a:pPr>
            <a:r>
              <a:t>Truly understand drivers of conflict &amp; peace </a:t>
            </a:r>
          </a:p>
          <a:p>
            <a:pPr marL="457200" indent="-336550">
              <a:buClr>
                <a:srgbClr val="000000"/>
              </a:buClr>
              <a:buSzPts val="1700"/>
              <a:buFont typeface="Arial"/>
              <a:buChar char="●"/>
              <a:defRPr sz="1700"/>
            </a:pPr>
            <a:r>
              <a:t>Imagine innovative solutions to create change </a:t>
            </a:r>
          </a:p>
          <a:p>
            <a:pPr>
              <a:lnSpc>
                <a:spcPct val="115000"/>
              </a:lnSpc>
              <a:defRPr sz="600" b="1"/>
            </a:pPr>
            <a:endParaRPr/>
          </a:p>
          <a:p>
            <a:pPr>
              <a:lnSpc>
                <a:spcPct val="115000"/>
              </a:lnSpc>
              <a:defRPr sz="20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pPr>
            <a:r>
              <a:t>Available to</a:t>
            </a:r>
          </a:p>
          <a:p>
            <a:pPr marL="457200" indent="-336550">
              <a:buClr>
                <a:srgbClr val="000000"/>
              </a:buClr>
              <a:buSzPts val="1700"/>
              <a:buFont typeface="Arial"/>
              <a:buChar char="●"/>
              <a:defRPr sz="1700"/>
            </a:pPr>
            <a:r>
              <a:t>All students and teachers at participating schools, clubs / orgs.</a:t>
            </a:r>
          </a:p>
          <a:p>
            <a:pPr marL="457200" indent="-336550">
              <a:buClr>
                <a:srgbClr val="000000"/>
              </a:buClr>
              <a:buSzPts val="1700"/>
              <a:buFont typeface="Arial"/>
              <a:buChar char="●"/>
              <a:defRPr sz="1700"/>
            </a:pPr>
            <a:r>
              <a:t>Participating Rotarians</a:t>
            </a:r>
          </a:p>
        </p:txBody>
      </p:sp>
      <p:sp>
        <p:nvSpPr>
          <p:cNvPr id="173" name="Google Shape;183;p23"/>
          <p:cNvSpPr/>
          <p:nvPr/>
        </p:nvSpPr>
        <p:spPr>
          <a:xfrm>
            <a:off x="-95701" y="61149"/>
            <a:ext cx="9239702" cy="474602"/>
          </a:xfrm>
          <a:prstGeom prst="rect">
            <a:avLst/>
          </a:prstGeom>
          <a:solidFill>
            <a:srgbClr val="08529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4" name="Google Shape;184;p23"/>
          <p:cNvSpPr txBox="1"/>
          <p:nvPr/>
        </p:nvSpPr>
        <p:spPr>
          <a:xfrm>
            <a:off x="141599" y="2974"/>
            <a:ext cx="900240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My Peacebuilder Foundations Certification (Oct. - Dec. 2021) </a:t>
            </a:r>
          </a:p>
        </p:txBody>
      </p:sp>
      <p:pic>
        <p:nvPicPr>
          <p:cNvPr id="175" name="Google Shape;185;p23" descr="Google Shape;185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74" y="955173"/>
            <a:ext cx="2260926" cy="1564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ogle Shape;186;p23" descr="Google Shape;186;p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973" y="1076237"/>
            <a:ext cx="1021727" cy="103185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oogle Shape;187;p23"/>
          <p:cNvSpPr txBox="1"/>
          <p:nvPr/>
        </p:nvSpPr>
        <p:spPr>
          <a:xfrm>
            <a:off x="352524" y="3530770"/>
            <a:ext cx="1453802" cy="93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1700" b="1">
                <a:solidFill>
                  <a:srgbClr val="FFFFFF"/>
                </a:solidFill>
              </a:defRPr>
            </a:pPr>
            <a:r>
              <a:t>Hello </a:t>
            </a:r>
            <a:br/>
            <a:r>
              <a:t>&amp; </a:t>
            </a:r>
            <a:br/>
            <a:r>
              <a:t>Hope</a:t>
            </a:r>
          </a:p>
        </p:txBody>
      </p:sp>
      <p:sp>
        <p:nvSpPr>
          <p:cNvPr id="178" name="Google Shape;188;p23"/>
          <p:cNvSpPr txBox="1"/>
          <p:nvPr/>
        </p:nvSpPr>
        <p:spPr>
          <a:xfrm>
            <a:off x="1748853" y="3792370"/>
            <a:ext cx="1453801" cy="42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r>
              <a:t>Harm</a:t>
            </a:r>
          </a:p>
        </p:txBody>
      </p:sp>
      <p:sp>
        <p:nvSpPr>
          <p:cNvPr id="179" name="Google Shape;189;p23"/>
          <p:cNvSpPr txBox="1"/>
          <p:nvPr/>
        </p:nvSpPr>
        <p:spPr>
          <a:xfrm>
            <a:off x="3145196" y="3792370"/>
            <a:ext cx="1453801" cy="42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r>
              <a:t>Healing</a:t>
            </a:r>
          </a:p>
        </p:txBody>
      </p:sp>
      <p:sp>
        <p:nvSpPr>
          <p:cNvPr id="180" name="Google Shape;190;p23"/>
          <p:cNvSpPr txBox="1"/>
          <p:nvPr/>
        </p:nvSpPr>
        <p:spPr>
          <a:xfrm>
            <a:off x="4542675" y="3792370"/>
            <a:ext cx="1453801" cy="42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r>
              <a:t>Heart</a:t>
            </a:r>
          </a:p>
        </p:txBody>
      </p:sp>
      <p:sp>
        <p:nvSpPr>
          <p:cNvPr id="181" name="Google Shape;191;p23"/>
          <p:cNvSpPr txBox="1"/>
          <p:nvPr/>
        </p:nvSpPr>
        <p:spPr>
          <a:xfrm>
            <a:off x="5940168" y="3792370"/>
            <a:ext cx="1453801" cy="42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r>
              <a:t>Head</a:t>
            </a:r>
          </a:p>
        </p:txBody>
      </p:sp>
      <p:sp>
        <p:nvSpPr>
          <p:cNvPr id="182" name="Google Shape;192;p23"/>
          <p:cNvSpPr txBox="1"/>
          <p:nvPr/>
        </p:nvSpPr>
        <p:spPr>
          <a:xfrm>
            <a:off x="7337675" y="3792370"/>
            <a:ext cx="1453801" cy="42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700" b="1">
                <a:solidFill>
                  <a:srgbClr val="FFFFFF"/>
                </a:solidFill>
              </a:defRPr>
            </a:lvl1pPr>
          </a:lstStyle>
          <a:p>
            <a:r>
              <a:t>Hands</a:t>
            </a:r>
          </a:p>
        </p:txBody>
      </p:sp>
      <p:sp>
        <p:nvSpPr>
          <p:cNvPr id="183" name="Google Shape;193;p23"/>
          <p:cNvSpPr txBox="1"/>
          <p:nvPr/>
        </p:nvSpPr>
        <p:spPr>
          <a:xfrm>
            <a:off x="487500" y="3014850"/>
            <a:ext cx="8169000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sz="1800" b="1">
                <a:solidFill>
                  <a:srgbClr val="08529A"/>
                </a:solidFill>
              </a:defRPr>
            </a:pPr>
            <a:r>
              <a:t>Modules Focused on 7H</a:t>
            </a:r>
            <a:r>
              <a:rPr sz="1600" baseline="30000"/>
              <a:t>SM</a:t>
            </a:r>
            <a:r>
              <a:t> Framework</a:t>
            </a:r>
          </a:p>
        </p:txBody>
      </p:sp>
      <p:sp>
        <p:nvSpPr>
          <p:cNvPr id="184" name="Google Shape;194;p23"/>
          <p:cNvSpPr txBox="1"/>
          <p:nvPr/>
        </p:nvSpPr>
        <p:spPr>
          <a:xfrm>
            <a:off x="372149" y="4578675"/>
            <a:ext cx="8304002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15000"/>
              </a:lnSpc>
              <a:defRPr sz="1800" i="1"/>
            </a:lvl1pPr>
          </a:lstStyle>
          <a:p>
            <a:r>
              <a:t>Assessment and evaluation after each module and course completion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99;p24" descr="Google Shape;199;p24"/>
          <p:cNvPicPr>
            <a:picLocks noChangeAspect="1"/>
          </p:cNvPicPr>
          <p:nvPr/>
        </p:nvPicPr>
        <p:blipFill>
          <a:blip r:embed="rId2"/>
          <a:srcRect b="487"/>
          <a:stretch>
            <a:fillRect/>
          </a:stretch>
        </p:blipFill>
        <p:spPr>
          <a:xfrm>
            <a:off x="4661834" y="1095050"/>
            <a:ext cx="3589546" cy="314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Google Shape;200;p24" descr="Google Shape;200;p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07" y="1170493"/>
            <a:ext cx="3769241" cy="280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Google Shape;201;p24"/>
          <p:cNvSpPr/>
          <p:nvPr/>
        </p:nvSpPr>
        <p:spPr>
          <a:xfrm>
            <a:off x="0" y="196025"/>
            <a:ext cx="9144000" cy="474601"/>
          </a:xfrm>
          <a:prstGeom prst="rect">
            <a:avLst/>
          </a:prstGeom>
          <a:solidFill>
            <a:srgbClr val="08529A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8529A"/>
                </a:solidFill>
              </a:defRPr>
            </a:pPr>
            <a:endParaRPr/>
          </a:p>
        </p:txBody>
      </p:sp>
      <p:sp>
        <p:nvSpPr>
          <p:cNvPr id="191" name="Google Shape;202;p24"/>
          <p:cNvSpPr txBox="1"/>
          <p:nvPr/>
        </p:nvSpPr>
        <p:spPr>
          <a:xfrm>
            <a:off x="49" y="148324"/>
            <a:ext cx="9144001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spcBef>
                <a:spcPts val="1000"/>
              </a:spcBef>
              <a:defRPr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Established Peace Frameworks</a:t>
            </a:r>
          </a:p>
        </p:txBody>
      </p:sp>
      <p:sp>
        <p:nvSpPr>
          <p:cNvPr id="192" name="Google Shape;203;p24"/>
          <p:cNvSpPr txBox="1"/>
          <p:nvPr/>
        </p:nvSpPr>
        <p:spPr>
          <a:xfrm>
            <a:off x="391475" y="923450"/>
            <a:ext cx="1846800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8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Knowing</a:t>
            </a:r>
          </a:p>
        </p:txBody>
      </p:sp>
      <p:sp>
        <p:nvSpPr>
          <p:cNvPr id="193" name="Google Shape;204;p24"/>
          <p:cNvSpPr/>
          <p:nvPr/>
        </p:nvSpPr>
        <p:spPr>
          <a:xfrm>
            <a:off x="2449195" y="4105824"/>
            <a:ext cx="594301" cy="57960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8529A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4" name="Google Shape;205;p24"/>
          <p:cNvSpPr txBox="1"/>
          <p:nvPr/>
        </p:nvSpPr>
        <p:spPr>
          <a:xfrm>
            <a:off x="2430887" y="4041625"/>
            <a:ext cx="630901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4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1</a:t>
            </a:r>
          </a:p>
        </p:txBody>
      </p:sp>
      <p:sp>
        <p:nvSpPr>
          <p:cNvPr id="195" name="Google Shape;206;p24"/>
          <p:cNvSpPr/>
          <p:nvPr/>
        </p:nvSpPr>
        <p:spPr>
          <a:xfrm>
            <a:off x="6159463" y="4105824"/>
            <a:ext cx="594301" cy="57960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8529A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6" name="Google Shape;207;p24"/>
          <p:cNvSpPr txBox="1"/>
          <p:nvPr/>
        </p:nvSpPr>
        <p:spPr>
          <a:xfrm>
            <a:off x="6141156" y="4041625"/>
            <a:ext cx="630901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4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2</a:t>
            </a:r>
          </a:p>
        </p:txBody>
      </p:sp>
      <p:pic>
        <p:nvPicPr>
          <p:cNvPr id="197" name="Google Shape;208;p24" descr="Google Shape;208;p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25" y="4482050"/>
            <a:ext cx="605671" cy="52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227;p26" descr="Google Shape;227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5022624" y="1950449"/>
            <a:ext cx="1745876" cy="68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Google Shape;228;p26" descr="Google Shape;228;p26"/>
          <p:cNvPicPr>
            <a:picLocks noChangeAspect="1"/>
          </p:cNvPicPr>
          <p:nvPr/>
        </p:nvPicPr>
        <p:blipFill>
          <a:blip r:embed="rId3"/>
          <a:srcRect l="9602" t="23501" r="8112" b="19799"/>
          <a:stretch>
            <a:fillRect/>
          </a:stretch>
        </p:blipFill>
        <p:spPr>
          <a:xfrm>
            <a:off x="0" y="2583625"/>
            <a:ext cx="9144000" cy="1533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gle Shape;229;p26"/>
          <p:cNvSpPr/>
          <p:nvPr/>
        </p:nvSpPr>
        <p:spPr>
          <a:xfrm>
            <a:off x="-95701" y="213549"/>
            <a:ext cx="9239702" cy="474602"/>
          </a:xfrm>
          <a:prstGeom prst="rect">
            <a:avLst/>
          </a:prstGeom>
          <a:solidFill>
            <a:srgbClr val="08529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2" name="Google Shape;230;p26"/>
          <p:cNvSpPr txBox="1"/>
          <p:nvPr/>
        </p:nvSpPr>
        <p:spPr>
          <a:xfrm>
            <a:off x="141599" y="155375"/>
            <a:ext cx="9002402" cy="55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Peace Projects in Action Certification (Feb. - Apr. 2022) </a:t>
            </a:r>
          </a:p>
        </p:txBody>
      </p:sp>
      <p:sp>
        <p:nvSpPr>
          <p:cNvPr id="203" name="Google Shape;231;p26"/>
          <p:cNvSpPr txBox="1"/>
          <p:nvPr/>
        </p:nvSpPr>
        <p:spPr>
          <a:xfrm>
            <a:off x="195100" y="2558200"/>
            <a:ext cx="2804100" cy="145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600"/>
            </a:lvl1pPr>
          </a:lstStyle>
          <a:p>
            <a:r>
              <a:t>Select student leaders and mentors trained to lead peace project teams: 3 hours online; 10 hours live virtual/in-person</a:t>
            </a:r>
          </a:p>
        </p:txBody>
      </p:sp>
      <p:sp>
        <p:nvSpPr>
          <p:cNvPr id="204" name="Google Shape;232;p26"/>
          <p:cNvSpPr txBox="1"/>
          <p:nvPr/>
        </p:nvSpPr>
        <p:spPr>
          <a:xfrm>
            <a:off x="6334350" y="2618625"/>
            <a:ext cx="2709901" cy="119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600"/>
            </a:lvl1pPr>
          </a:lstStyle>
          <a:p>
            <a:r>
              <a:t>Peace project results learning shared via a “Pecha Kucha” style presentation</a:t>
            </a:r>
          </a:p>
        </p:txBody>
      </p:sp>
      <p:sp>
        <p:nvSpPr>
          <p:cNvPr id="205" name="Google Shape;233;p26"/>
          <p:cNvSpPr txBox="1"/>
          <p:nvPr/>
        </p:nvSpPr>
        <p:spPr>
          <a:xfrm>
            <a:off x="3386699" y="2571625"/>
            <a:ext cx="2523301" cy="145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600"/>
            </a:lvl1pPr>
          </a:lstStyle>
          <a:p>
            <a:r>
              <a:t>Using problem statement and project idea - teams test idea, prototype, implement project</a:t>
            </a:r>
          </a:p>
        </p:txBody>
      </p:sp>
      <p:pic>
        <p:nvPicPr>
          <p:cNvPr id="206" name="Google Shape;234;p26" descr="Google Shape;234;p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51" y="692338"/>
            <a:ext cx="989381" cy="104862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Google Shape;235;p26"/>
          <p:cNvSpPr txBox="1"/>
          <p:nvPr/>
        </p:nvSpPr>
        <p:spPr>
          <a:xfrm>
            <a:off x="957087" y="2072000"/>
            <a:ext cx="14811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90000"/>
              </a:lnSpc>
              <a:defRPr sz="1600" b="1"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Training</a:t>
            </a:r>
          </a:p>
        </p:txBody>
      </p:sp>
      <p:sp>
        <p:nvSpPr>
          <p:cNvPr id="208" name="Google Shape;236;p26"/>
          <p:cNvSpPr txBox="1"/>
          <p:nvPr/>
        </p:nvSpPr>
        <p:spPr>
          <a:xfrm>
            <a:off x="6691849" y="2072000"/>
            <a:ext cx="18180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90000"/>
              </a:lnSpc>
              <a:defRPr sz="1600" b="1"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Present Results</a:t>
            </a:r>
          </a:p>
        </p:txBody>
      </p:sp>
      <p:pic>
        <p:nvPicPr>
          <p:cNvPr id="209" name="Google Shape;237;p26" descr="Google Shape;237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2181999" y="1950449"/>
            <a:ext cx="1699700" cy="68255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Google Shape;238;p26"/>
          <p:cNvSpPr txBox="1"/>
          <p:nvPr/>
        </p:nvSpPr>
        <p:spPr>
          <a:xfrm>
            <a:off x="3192598" y="1956649"/>
            <a:ext cx="2606401" cy="64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90000"/>
              </a:lnSpc>
              <a:defRPr sz="1600" b="1">
                <a:latin typeface="Roboto Slab"/>
                <a:ea typeface="Roboto Slab"/>
                <a:cs typeface="Roboto Slab"/>
                <a:sym typeface="Roboto Slab"/>
              </a:defRPr>
            </a:pPr>
            <a:r>
              <a:t>Test, Design,</a:t>
            </a:r>
          </a:p>
          <a:p>
            <a:pPr algn="ctr">
              <a:lnSpc>
                <a:spcPct val="90000"/>
              </a:lnSpc>
              <a:defRPr sz="1600" b="1">
                <a:latin typeface="Roboto Slab"/>
                <a:ea typeface="Roboto Slab"/>
                <a:cs typeface="Roboto Slab"/>
                <a:sym typeface="Roboto Slab"/>
              </a:defRPr>
            </a:pPr>
            <a:r>
              <a:t>Implement</a:t>
            </a:r>
          </a:p>
        </p:txBody>
      </p:sp>
      <p:sp>
        <p:nvSpPr>
          <p:cNvPr id="211" name="Google Shape;239;p26"/>
          <p:cNvSpPr/>
          <p:nvPr/>
        </p:nvSpPr>
        <p:spPr>
          <a:xfrm>
            <a:off x="1082575" y="803200"/>
            <a:ext cx="1269301" cy="1269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99" y="6801"/>
                </a:lnTo>
                <a:lnTo>
                  <a:pt x="3999" y="8800"/>
                </a:lnTo>
                <a:lnTo>
                  <a:pt x="5603" y="8800"/>
                </a:lnTo>
                <a:lnTo>
                  <a:pt x="5603" y="5603"/>
                </a:lnTo>
                <a:lnTo>
                  <a:pt x="8800" y="5603"/>
                </a:lnTo>
                <a:lnTo>
                  <a:pt x="8800" y="3999"/>
                </a:lnTo>
                <a:lnTo>
                  <a:pt x="6801" y="3999"/>
                </a:lnTo>
                <a:lnTo>
                  <a:pt x="10800" y="0"/>
                </a:lnTo>
                <a:lnTo>
                  <a:pt x="14799" y="3999"/>
                </a:lnTo>
                <a:lnTo>
                  <a:pt x="12800" y="3999"/>
                </a:lnTo>
                <a:lnTo>
                  <a:pt x="12800" y="5603"/>
                </a:lnTo>
                <a:lnTo>
                  <a:pt x="15997" y="5603"/>
                </a:lnTo>
                <a:lnTo>
                  <a:pt x="15997" y="8800"/>
                </a:lnTo>
                <a:lnTo>
                  <a:pt x="17601" y="8800"/>
                </a:lnTo>
                <a:lnTo>
                  <a:pt x="17601" y="6801"/>
                </a:lnTo>
                <a:lnTo>
                  <a:pt x="21600" y="10800"/>
                </a:lnTo>
                <a:lnTo>
                  <a:pt x="17601" y="14799"/>
                </a:lnTo>
                <a:lnTo>
                  <a:pt x="17601" y="12800"/>
                </a:lnTo>
                <a:lnTo>
                  <a:pt x="15997" y="12800"/>
                </a:lnTo>
                <a:lnTo>
                  <a:pt x="15997" y="15997"/>
                </a:lnTo>
                <a:lnTo>
                  <a:pt x="12800" y="15997"/>
                </a:lnTo>
                <a:lnTo>
                  <a:pt x="12800" y="17601"/>
                </a:lnTo>
                <a:lnTo>
                  <a:pt x="14799" y="17601"/>
                </a:lnTo>
                <a:lnTo>
                  <a:pt x="10800" y="21600"/>
                </a:lnTo>
                <a:lnTo>
                  <a:pt x="6801" y="17601"/>
                </a:lnTo>
                <a:lnTo>
                  <a:pt x="8800" y="17601"/>
                </a:lnTo>
                <a:lnTo>
                  <a:pt x="8800" y="15997"/>
                </a:lnTo>
                <a:lnTo>
                  <a:pt x="5603" y="15997"/>
                </a:lnTo>
                <a:lnTo>
                  <a:pt x="5603" y="12800"/>
                </a:lnTo>
                <a:lnTo>
                  <a:pt x="3999" y="12800"/>
                </a:lnTo>
                <a:lnTo>
                  <a:pt x="3999" y="14799"/>
                </a:lnTo>
                <a:close/>
              </a:path>
            </a:pathLst>
          </a:custGeom>
          <a:solidFill>
            <a:srgbClr val="3A998E">
              <a:alpha val="346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" name="Google Shape;240;p26"/>
          <p:cNvSpPr/>
          <p:nvPr/>
        </p:nvSpPr>
        <p:spPr>
          <a:xfrm>
            <a:off x="1432374" y="1152999"/>
            <a:ext cx="569701" cy="56970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" name="Google Shape;241;p26"/>
          <p:cNvSpPr/>
          <p:nvPr/>
        </p:nvSpPr>
        <p:spPr>
          <a:xfrm>
            <a:off x="1569024" y="1289649"/>
            <a:ext cx="296401" cy="29640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14" name="Google Shape;242;p26" descr="Google Shape;242;p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000" y="1143127"/>
            <a:ext cx="1481100" cy="55984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Google Shape;243;p26"/>
          <p:cNvSpPr txBox="1"/>
          <p:nvPr/>
        </p:nvSpPr>
        <p:spPr>
          <a:xfrm>
            <a:off x="0" y="4067250"/>
            <a:ext cx="9144000" cy="10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sz="1800"/>
            </a:pPr>
            <a:r>
              <a:t>One representative applies for a small </a:t>
            </a:r>
          </a:p>
          <a:p>
            <a:pPr algn="ctr">
              <a:lnSpc>
                <a:spcPct val="115000"/>
              </a:lnSpc>
              <a:defRPr sz="1800"/>
            </a:pPr>
            <a:r>
              <a:t>group of people who will lead a larger project team</a:t>
            </a:r>
          </a:p>
          <a:p>
            <a:pPr algn="ctr">
              <a:lnSpc>
                <a:spcPct val="115000"/>
              </a:lnSpc>
              <a:defRPr sz="1800"/>
            </a:pPr>
            <a:r>
              <a:t>Each team paired with a trained Rotarian or other adult mentor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3;p25" descr="Google Shape;213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87" y="1069934"/>
            <a:ext cx="2880411" cy="3057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oogle Shape;214;p25" descr="Google Shape;214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311" y="1305153"/>
            <a:ext cx="2880414" cy="273058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Google Shape;215;p25"/>
          <p:cNvSpPr/>
          <p:nvPr/>
        </p:nvSpPr>
        <p:spPr>
          <a:xfrm>
            <a:off x="0" y="196025"/>
            <a:ext cx="9144000" cy="474601"/>
          </a:xfrm>
          <a:prstGeom prst="rect">
            <a:avLst/>
          </a:prstGeom>
          <a:solidFill>
            <a:srgbClr val="08529A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8529A"/>
                </a:solidFill>
              </a:defRPr>
            </a:pPr>
            <a:endParaRPr/>
          </a:p>
        </p:txBody>
      </p:sp>
      <p:sp>
        <p:nvSpPr>
          <p:cNvPr id="220" name="Google Shape;216;p25"/>
          <p:cNvSpPr txBox="1"/>
          <p:nvPr/>
        </p:nvSpPr>
        <p:spPr>
          <a:xfrm>
            <a:off x="49" y="148324"/>
            <a:ext cx="9144001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spcBef>
                <a:spcPts val="1000"/>
              </a:spcBef>
              <a:defRPr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Established Peace Frameworks</a:t>
            </a:r>
          </a:p>
        </p:txBody>
      </p:sp>
      <p:sp>
        <p:nvSpPr>
          <p:cNvPr id="221" name="Google Shape;217;p25"/>
          <p:cNvSpPr txBox="1"/>
          <p:nvPr/>
        </p:nvSpPr>
        <p:spPr>
          <a:xfrm>
            <a:off x="391475" y="923450"/>
            <a:ext cx="1846800" cy="62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9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Doing</a:t>
            </a:r>
          </a:p>
        </p:txBody>
      </p:sp>
      <p:sp>
        <p:nvSpPr>
          <p:cNvPr id="222" name="Google Shape;218;p25"/>
          <p:cNvSpPr/>
          <p:nvPr/>
        </p:nvSpPr>
        <p:spPr>
          <a:xfrm>
            <a:off x="2355095" y="4284824"/>
            <a:ext cx="594301" cy="57960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8529A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" name="Google Shape;219;p25"/>
          <p:cNvSpPr txBox="1"/>
          <p:nvPr/>
        </p:nvSpPr>
        <p:spPr>
          <a:xfrm>
            <a:off x="2336787" y="4220624"/>
            <a:ext cx="630901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4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3</a:t>
            </a:r>
          </a:p>
        </p:txBody>
      </p:sp>
      <p:sp>
        <p:nvSpPr>
          <p:cNvPr id="224" name="Google Shape;220;p25"/>
          <p:cNvSpPr/>
          <p:nvPr/>
        </p:nvSpPr>
        <p:spPr>
          <a:xfrm>
            <a:off x="6065363" y="4284824"/>
            <a:ext cx="594301" cy="57960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8529A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5" name="Google Shape;221;p25"/>
          <p:cNvSpPr txBox="1"/>
          <p:nvPr/>
        </p:nvSpPr>
        <p:spPr>
          <a:xfrm>
            <a:off x="6047056" y="4220624"/>
            <a:ext cx="630901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400" b="1">
                <a:solidFill>
                  <a:srgbClr val="08529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t>4</a:t>
            </a:r>
          </a:p>
        </p:txBody>
      </p:sp>
      <p:pic>
        <p:nvPicPr>
          <p:cNvPr id="226" name="Google Shape;222;p25" descr="Google Shape;222;p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25" y="4482050"/>
            <a:ext cx="605671" cy="52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MAST Academy…"/>
          <p:cNvSpPr txBox="1">
            <a:spLocks noGrp="1"/>
          </p:cNvSpPr>
          <p:nvPr>
            <p:ph type="title"/>
          </p:nvPr>
        </p:nvSpPr>
        <p:spPr>
          <a:xfrm>
            <a:off x="1812726" y="2926705"/>
            <a:ext cx="5518548" cy="1741290"/>
          </a:xfrm>
          <a:prstGeom prst="rect">
            <a:avLst/>
          </a:prstGeom>
        </p:spPr>
        <p:txBody>
          <a:bodyPr/>
          <a:lstStyle/>
          <a:p>
            <a:pPr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MAST Academy</a:t>
            </a:r>
          </a:p>
          <a:p>
            <a:pPr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Sustainability in Action</a:t>
            </a:r>
          </a:p>
          <a:p>
            <a:pPr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Florida’s 1st Gold Apple School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996" y="354955"/>
            <a:ext cx="2920008" cy="2920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youthpeaceaction.org"/>
          <p:cNvSpPr txBox="1">
            <a:spLocks noGrp="1"/>
          </p:cNvSpPr>
          <p:nvPr>
            <p:ph type="ctrTitle"/>
          </p:nvPr>
        </p:nvSpPr>
        <p:spPr>
          <a:xfrm>
            <a:off x="311699" y="2065375"/>
            <a:ext cx="8520602" cy="2052600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youthpeaceaction.org</a:t>
            </a:r>
          </a:p>
        </p:txBody>
      </p:sp>
      <p:sp>
        <p:nvSpPr>
          <p:cNvPr id="232" name="Or text YPA to Pat at 305-216-2752"/>
          <p:cNvSpPr txBox="1">
            <a:spLocks noGrp="1"/>
          </p:cNvSpPr>
          <p:nvPr>
            <p:ph type="subTitle" sz="quarter" idx="1"/>
          </p:nvPr>
        </p:nvSpPr>
        <p:spPr>
          <a:xfrm>
            <a:off x="311699" y="4243825"/>
            <a:ext cx="8520602" cy="792601"/>
          </a:xfrm>
          <a:prstGeom prst="rect">
            <a:avLst/>
          </a:prstGeom>
        </p:spPr>
        <p:txBody>
          <a:bodyPr/>
          <a:lstStyle/>
          <a:p>
            <a:r>
              <a:t>Or text </a:t>
            </a:r>
            <a:r>
              <a:rPr b="1"/>
              <a:t>YPA</a:t>
            </a:r>
            <a:r>
              <a:t> to Pat at 305-216-2752</a:t>
            </a:r>
          </a:p>
        </p:txBody>
      </p:sp>
      <p:pic>
        <p:nvPicPr>
          <p:cNvPr id="233" name="Screen Shot 2021-09-10 at 12.09.24 AM.png" descr="Screen Shot 2021-09-10 at 12.09.2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649"/>
            <a:ext cx="9144000" cy="3093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Microsoft Macintosh PowerPoint</Application>
  <PresentationFormat>On-screen Show (16:9)</PresentationFormat>
  <Paragraphs>62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Helvetica Neue</vt:lpstr>
      <vt:lpstr>Helvetica Neue Medium</vt:lpstr>
      <vt:lpstr>Helvetica Neue Thin</vt:lpstr>
      <vt:lpstr>Roboto Slab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 Academy  Sustainability in Action Florida’s 1st Gold Apple School</vt:lpstr>
      <vt:lpstr>youthpeaceaction.org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Omar Alvarez-Pousa</cp:lastModifiedBy>
  <cp:revision>1</cp:revision>
  <dcterms:modified xsi:type="dcterms:W3CDTF">2022-09-16T20:58:10Z</dcterms:modified>
</cp:coreProperties>
</file>