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7BCC-830E-18D3-1A9D-EC9C5D4E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A4DFC-65D9-51C0-19B0-0D80F3BD4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61D49-C84A-6C98-B371-FEE8F5DE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5EE1-7B6B-72A5-DF70-8EA30882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29B6-738C-A7C8-BE50-515213CE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8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C2FD-2C5D-DEA4-80A9-90C2963E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4F1C7-33A8-941F-AB34-438783407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E646-9CA5-C295-2043-8D2EA450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80055-67A1-307C-4962-FA57CE79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419A2-C40A-6A7E-6CD5-6B319E82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E75FB-680C-91B2-F077-FC355EE7C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D41F5-0D68-7009-52A9-A8AA3C535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743A-94B4-8730-A5AC-55796EB0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64CB-C7AC-E83F-34FE-51FB6423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081D-EF77-2CB1-0E38-AEAC7AE4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0496-976B-C861-AB94-3ADC5979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FDC0-98C6-EF4F-11D0-ADB95C79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18ED-5D7D-AA35-ACDE-DFF8C39B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0FA5A-35C4-8667-4499-FBC6A56C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74EE-3F56-798E-EDEC-947A5F1C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1693-0140-C0F6-E59F-207F307C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F87B-C24D-2143-A3B1-05E40BD77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82F4-C158-0E99-E300-9CA79CA8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93FE-E9EF-7BAD-4ED6-0B609D5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E87E-0A64-11A8-AED8-8D3ADA99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B5E6-D47C-EAEE-1B82-5590B6DA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C652-4B71-5D94-37A7-89D523F51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C5FBD-F8AE-0045-5354-AB95673B6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9F565-88DB-BF46-4AC2-17148A6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099FA-6C03-92E7-783B-6A934B45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960D2-25BA-3195-17E2-31D0A449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D78B-BB20-656B-F783-D4A2C22C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9CF7A-53CA-7B40-4C39-50E9313A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D1EA5-7640-1273-4BE6-4D7841845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69BE1-2D38-77F7-3C50-168A0C8FB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1BF8-EE5D-668F-510B-3C8243C44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AA3B3-0B29-1EA6-AACC-FB9E51E0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39BD0-EFF0-27F6-F8D4-CEC1C20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ABD28-2FDA-97A7-BCDD-F4C00354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CD47-F871-7194-DF6E-BE9C1794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996-4A49-E65E-0788-A7BA9BB3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FE62A-D963-F85B-A526-90584E21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E4773-4A65-38BE-EB1B-68D2E57C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348B5-2021-786C-0C36-F129B390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15437-96D4-4FA6-82C8-77684D67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CC40-7112-71BC-4CCA-426E28D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4394-4A54-C0E4-3C10-A6306E4F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D15C-3C75-67F8-D244-B12E3AAE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B77A7-CCBD-4BB5-1A3D-CDD77C102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78AEF-1B71-2E5B-620D-377E1B3D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824A-12E9-3455-C0D9-8164B854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44727-3E82-0AF2-9FB0-CCE09E4A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6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0D5A-A57A-DEA3-4B5E-7EAAE62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59CF2-76DB-6986-799B-B8A53C595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337A7-73B4-EEDE-4CD0-535C8B8D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EC763-7744-3C24-CF8D-7100E6A4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C3B54-1B30-0DEF-F47A-DEC33133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4B264-7C6D-ECE9-617A-7744589C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B72D9-5B9E-7862-F9D3-4A0021E8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1DCA-B922-953E-5534-7FF53247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7C626-502F-49BE-3553-9940ADD1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9ABA-6ABF-4CD3-B441-6A34AB621D19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F9F94-E84F-C186-97DD-518C7B67B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3102-1014-6467-6959-A0860BD72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A375-F453-4EB1-9C2D-848CA8AD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276FDF6-1A66-AF0C-B471-689D8F080256}"/>
              </a:ext>
            </a:extLst>
          </p:cNvPr>
          <p:cNvSpPr txBox="1"/>
          <p:nvPr/>
        </p:nvSpPr>
        <p:spPr>
          <a:xfrm>
            <a:off x="272473" y="298290"/>
            <a:ext cx="5353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Graciela Robles –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Finance Manager SigniFi Program</a:t>
            </a:r>
            <a:endParaRPr lang="nl-N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DB8F35-6AC3-AD03-F09D-61197121BF55}"/>
              </a:ext>
            </a:extLst>
          </p:cNvPr>
          <p:cNvSpPr txBox="1"/>
          <p:nvPr/>
        </p:nvSpPr>
        <p:spPr>
          <a:xfrm>
            <a:off x="126614" y="1287244"/>
            <a:ext cx="470759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About me: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Originally from Mexico.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Located in Miami, FL.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Family first.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Runner.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Dragon boat rower.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Bench jeweler – as a family tradition.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Wise Wealth Finance Solutions LLC. – Personal Finance services.</a:t>
            </a:r>
          </a:p>
          <a:p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Education: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BBA – Accounting – Tecnologico of Monterrey- Mexico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Finance – Ecole Superiore du Commerce - France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MBA Finance – UTEP - Texas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CMA - Florida</a:t>
            </a:r>
          </a:p>
          <a:p>
            <a:r>
              <a:rPr lang="nl-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400" b="1" dirty="0">
              <a:latin typeface="Trebuchet MS" panose="020B0603020202020204" pitchFamily="34" charset="0"/>
            </a:endParaRPr>
          </a:p>
          <a:p>
            <a:endParaRPr lang="en-US" sz="1400" dirty="0">
              <a:latin typeface="Trebuchet MS" panose="020B06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F4BE21-29CE-E837-0003-01F2EF12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348" y="4404942"/>
            <a:ext cx="1569458" cy="11904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6ABF7E-981A-BAC1-51D5-F6B233142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303" y="1660127"/>
            <a:ext cx="2736304" cy="2744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89D75D-93E3-6383-E4FE-ACAF74ED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325" y="4459553"/>
            <a:ext cx="2199903" cy="21447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A95258-86B8-437D-EEAE-74B384D9D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262" y="4611774"/>
            <a:ext cx="1234599" cy="21447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2B5961-276A-9F44-4A5E-3FC8822EB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5329" y="634094"/>
            <a:ext cx="1560749" cy="1988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EE1BF0-1247-BA36-19B2-38C58E104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514" y="2622934"/>
            <a:ext cx="1712381" cy="199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37ED6A-A71D-1A76-BF12-CD181DF91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455" y="4674321"/>
            <a:ext cx="1955412" cy="1911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7691BC-A12C-9810-999C-1031F9E749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658" y="5531913"/>
            <a:ext cx="1323084" cy="7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8;p27">
            <a:extLst>
              <a:ext uri="{FF2B5EF4-FFF2-40B4-BE49-F238E27FC236}">
                <a16:creationId xmlns:a16="http://schemas.microsoft.com/office/drawing/2014/main" id="{8C4D9A30-284A-AC87-DECD-B1CB43B0DA4D}"/>
              </a:ext>
            </a:extLst>
          </p:cNvPr>
          <p:cNvSpPr txBox="1">
            <a:spLocks/>
          </p:cNvSpPr>
          <p:nvPr/>
        </p:nvSpPr>
        <p:spPr>
          <a:xfrm>
            <a:off x="-2113455" y="75796"/>
            <a:ext cx="7723500" cy="4812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4400" dirty="0"/>
              <a:t>Career Path </a:t>
            </a:r>
          </a:p>
        </p:txBody>
      </p:sp>
      <p:grpSp>
        <p:nvGrpSpPr>
          <p:cNvPr id="5" name="Google Shape;819;p27">
            <a:extLst>
              <a:ext uri="{FF2B5EF4-FFF2-40B4-BE49-F238E27FC236}">
                <a16:creationId xmlns:a16="http://schemas.microsoft.com/office/drawing/2014/main" id="{B0592A4A-9F7C-CB67-4356-C5FFFCE14882}"/>
              </a:ext>
            </a:extLst>
          </p:cNvPr>
          <p:cNvGrpSpPr/>
          <p:nvPr/>
        </p:nvGrpSpPr>
        <p:grpSpPr>
          <a:xfrm>
            <a:off x="4396119" y="649094"/>
            <a:ext cx="3166099" cy="5164072"/>
            <a:chOff x="2966750" y="1165750"/>
            <a:chExt cx="3166099" cy="3977784"/>
          </a:xfrm>
        </p:grpSpPr>
        <p:sp>
          <p:nvSpPr>
            <p:cNvPr id="6" name="Google Shape;820;p27">
              <a:extLst>
                <a:ext uri="{FF2B5EF4-FFF2-40B4-BE49-F238E27FC236}">
                  <a16:creationId xmlns:a16="http://schemas.microsoft.com/office/drawing/2014/main" id="{DF431D0C-253F-358D-618E-19DC6EB1CBBC}"/>
                </a:ext>
              </a:extLst>
            </p:cNvPr>
            <p:cNvSpPr/>
            <p:nvPr/>
          </p:nvSpPr>
          <p:spPr>
            <a:xfrm>
              <a:off x="2966750" y="1165750"/>
              <a:ext cx="3166099" cy="3977784"/>
            </a:xfrm>
            <a:custGeom>
              <a:avLst/>
              <a:gdLst/>
              <a:ahLst/>
              <a:cxnLst/>
              <a:rect l="l" t="t" r="r" b="b"/>
              <a:pathLst>
                <a:path w="114527" h="143888" extrusionOk="0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821;p27">
              <a:extLst>
                <a:ext uri="{FF2B5EF4-FFF2-40B4-BE49-F238E27FC236}">
                  <a16:creationId xmlns:a16="http://schemas.microsoft.com/office/drawing/2014/main" id="{766912EF-5FCF-4475-23C9-D466295C97FE}"/>
                </a:ext>
              </a:extLst>
            </p:cNvPr>
            <p:cNvSpPr/>
            <p:nvPr/>
          </p:nvSpPr>
          <p:spPr>
            <a:xfrm>
              <a:off x="3124740" y="1467244"/>
              <a:ext cx="2847490" cy="3675956"/>
            </a:xfrm>
            <a:custGeom>
              <a:avLst/>
              <a:gdLst/>
              <a:ahLst/>
              <a:cxnLst/>
              <a:rect l="l" t="t" r="r" b="b"/>
              <a:pathLst>
                <a:path w="103002" h="132970" extrusionOk="0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828;p27">
            <a:extLst>
              <a:ext uri="{FF2B5EF4-FFF2-40B4-BE49-F238E27FC236}">
                <a16:creationId xmlns:a16="http://schemas.microsoft.com/office/drawing/2014/main" id="{F6E60200-C9ED-BA23-0D28-A43ECA3F5C44}"/>
              </a:ext>
            </a:extLst>
          </p:cNvPr>
          <p:cNvGrpSpPr/>
          <p:nvPr/>
        </p:nvGrpSpPr>
        <p:grpSpPr>
          <a:xfrm>
            <a:off x="7479829" y="4249015"/>
            <a:ext cx="3111231" cy="983108"/>
            <a:chOff x="5949675" y="3582000"/>
            <a:chExt cx="2560300" cy="881750"/>
          </a:xfrm>
        </p:grpSpPr>
        <p:sp>
          <p:nvSpPr>
            <p:cNvPr id="9" name="Google Shape;829;p27">
              <a:extLst>
                <a:ext uri="{FF2B5EF4-FFF2-40B4-BE49-F238E27FC236}">
                  <a16:creationId xmlns:a16="http://schemas.microsoft.com/office/drawing/2014/main" id="{B1BB1F9E-5137-5E5C-7398-899E2BEBFFD6}"/>
                </a:ext>
              </a:extLst>
            </p:cNvPr>
            <p:cNvSpPr txBox="1"/>
            <p:nvPr/>
          </p:nvSpPr>
          <p:spPr>
            <a:xfrm>
              <a:off x="6625375" y="39288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Financial Analyst</a:t>
              </a:r>
            </a:p>
            <a:p>
              <a:r>
                <a:rPr lang="en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CIPs and Product transfers, Adquisitions,  Mexican Tax Compliance</a:t>
              </a:r>
              <a:endParaRPr sz="105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830;p27">
              <a:extLst>
                <a:ext uri="{FF2B5EF4-FFF2-40B4-BE49-F238E27FC236}">
                  <a16:creationId xmlns:a16="http://schemas.microsoft.com/office/drawing/2014/main" id="{26AD7118-2323-B345-4E7C-6B9EB87A0069}"/>
                </a:ext>
              </a:extLst>
            </p:cNvPr>
            <p:cNvSpPr txBox="1"/>
            <p:nvPr/>
          </p:nvSpPr>
          <p:spPr>
            <a:xfrm>
              <a:off x="6520158" y="3582000"/>
              <a:ext cx="198981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Cordis de Mexico </a:t>
              </a:r>
              <a:r>
                <a:rPr lang="en" sz="1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 yr.</a:t>
              </a:r>
              <a:endParaRPr sz="1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1" name="Google Shape;831;p27">
              <a:extLst>
                <a:ext uri="{FF2B5EF4-FFF2-40B4-BE49-F238E27FC236}">
                  <a16:creationId xmlns:a16="http://schemas.microsoft.com/office/drawing/2014/main" id="{43008FC7-2559-8C03-720D-94FBC2ADE16A}"/>
                </a:ext>
              </a:extLst>
            </p:cNvPr>
            <p:cNvGrpSpPr/>
            <p:nvPr/>
          </p:nvGrpSpPr>
          <p:grpSpPr>
            <a:xfrm>
              <a:off x="5949675" y="3739363"/>
              <a:ext cx="567000" cy="567000"/>
              <a:chOff x="6604775" y="1679913"/>
              <a:chExt cx="567000" cy="567000"/>
            </a:xfrm>
          </p:grpSpPr>
          <p:sp>
            <p:nvSpPr>
              <p:cNvPr id="12" name="Google Shape;832;p27">
                <a:extLst>
                  <a:ext uri="{FF2B5EF4-FFF2-40B4-BE49-F238E27FC236}">
                    <a16:creationId xmlns:a16="http://schemas.microsoft.com/office/drawing/2014/main" id="{1714624C-6FF9-ED13-3E4B-EAB88C1440D7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833;p27">
                <a:extLst>
                  <a:ext uri="{FF2B5EF4-FFF2-40B4-BE49-F238E27FC236}">
                    <a16:creationId xmlns:a16="http://schemas.microsoft.com/office/drawing/2014/main" id="{1535EFBE-8881-7E64-289D-B65BF29C415F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4" name="Google Shape;834;p27">
            <a:extLst>
              <a:ext uri="{FF2B5EF4-FFF2-40B4-BE49-F238E27FC236}">
                <a16:creationId xmlns:a16="http://schemas.microsoft.com/office/drawing/2014/main" id="{1F55F156-D621-6C47-AE08-3C50785E6DF5}"/>
              </a:ext>
            </a:extLst>
          </p:cNvPr>
          <p:cNvGrpSpPr/>
          <p:nvPr/>
        </p:nvGrpSpPr>
        <p:grpSpPr>
          <a:xfrm>
            <a:off x="1713608" y="840915"/>
            <a:ext cx="3132456" cy="881750"/>
            <a:chOff x="2007024" y="1457125"/>
            <a:chExt cx="2444766" cy="881750"/>
          </a:xfrm>
        </p:grpSpPr>
        <p:sp>
          <p:nvSpPr>
            <p:cNvPr id="15" name="Google Shape;835;p27">
              <a:extLst>
                <a:ext uri="{FF2B5EF4-FFF2-40B4-BE49-F238E27FC236}">
                  <a16:creationId xmlns:a16="http://schemas.microsoft.com/office/drawing/2014/main" id="{07A8CE28-D10C-9616-E5D3-71F23B0367A8}"/>
                </a:ext>
              </a:extLst>
            </p:cNvPr>
            <p:cNvSpPr txBox="1"/>
            <p:nvPr/>
          </p:nvSpPr>
          <p:spPr>
            <a:xfrm>
              <a:off x="2007025" y="14571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Cerenovus – 6yr. 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836;p27">
              <a:extLst>
                <a:ext uri="{FF2B5EF4-FFF2-40B4-BE49-F238E27FC236}">
                  <a16:creationId xmlns:a16="http://schemas.microsoft.com/office/drawing/2014/main" id="{315C6EBD-377A-8002-BFD1-97B91EDBF5D2}"/>
                </a:ext>
              </a:extLst>
            </p:cNvPr>
            <p:cNvSpPr txBox="1"/>
            <p:nvPr/>
          </p:nvSpPr>
          <p:spPr>
            <a:xfrm>
              <a:off x="2007024" y="1803975"/>
              <a:ext cx="233307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Mentoring program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Guest Auditor Program PR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Cost Revision for CSS including CIPs, router optimizations, yield and scrap factors, calculation for OVH and Labor rates. Standardize Abs Vs. Non-Abs</a:t>
              </a:r>
              <a:r>
                <a:rPr lang="en-US" sz="1200" b="0" i="0" u="none" strike="noStrike" baseline="0" dirty="0"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Business Plan, Hedging, Inventory, Cost Accounting – </a:t>
              </a:r>
              <a:r>
                <a:rPr lang="en-US" sz="1200" dirty="0" err="1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Alterix</a:t>
              </a:r>
              <a:r>
                <a:rPr lang="en-US" sz="1200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 and Power Bi reporting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Acquisitions, Divestitures. Pulsar-</a:t>
              </a:r>
              <a:r>
                <a:rPr lang="en-US" sz="1200" dirty="0" err="1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Neuravi</a:t>
              </a:r>
              <a:endParaRPr lang="en-US" sz="1200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/>
                  <a:sym typeface="Roboto"/>
                </a:rPr>
                <a:t>ERP Implementation- JDE.</a:t>
              </a:r>
            </a:p>
          </p:txBody>
        </p:sp>
        <p:grpSp>
          <p:nvGrpSpPr>
            <p:cNvPr id="17" name="Google Shape;837;p27">
              <a:extLst>
                <a:ext uri="{FF2B5EF4-FFF2-40B4-BE49-F238E27FC236}">
                  <a16:creationId xmlns:a16="http://schemas.microsoft.com/office/drawing/2014/main" id="{2374BA76-7C01-D653-728C-F8BCED0B9A34}"/>
                </a:ext>
              </a:extLst>
            </p:cNvPr>
            <p:cNvGrpSpPr/>
            <p:nvPr/>
          </p:nvGrpSpPr>
          <p:grpSpPr>
            <a:xfrm rot="10800000">
              <a:off x="4050860" y="1697523"/>
              <a:ext cx="400930" cy="400930"/>
              <a:chOff x="6687810" y="1762948"/>
              <a:chExt cx="400930" cy="400930"/>
            </a:xfrm>
          </p:grpSpPr>
          <p:sp>
            <p:nvSpPr>
              <p:cNvPr id="18" name="Google Shape;838;p27">
                <a:extLst>
                  <a:ext uri="{FF2B5EF4-FFF2-40B4-BE49-F238E27FC236}">
                    <a16:creationId xmlns:a16="http://schemas.microsoft.com/office/drawing/2014/main" id="{3DFB5A6A-7ECF-0EE3-2010-37C8C70EC5DA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839;p27">
                <a:extLst>
                  <a:ext uri="{FF2B5EF4-FFF2-40B4-BE49-F238E27FC236}">
                    <a16:creationId xmlns:a16="http://schemas.microsoft.com/office/drawing/2014/main" id="{C1B5EF77-79BC-BC61-75A6-2837E0F2D81D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" name="Google Shape;840;p27">
            <a:extLst>
              <a:ext uri="{FF2B5EF4-FFF2-40B4-BE49-F238E27FC236}">
                <a16:creationId xmlns:a16="http://schemas.microsoft.com/office/drawing/2014/main" id="{D5063BF1-FF54-35F2-477F-EFD538B79FA8}"/>
              </a:ext>
            </a:extLst>
          </p:cNvPr>
          <p:cNvGrpSpPr/>
          <p:nvPr/>
        </p:nvGrpSpPr>
        <p:grpSpPr>
          <a:xfrm>
            <a:off x="1540016" y="3670762"/>
            <a:ext cx="3084048" cy="881750"/>
            <a:chOff x="634074" y="2819625"/>
            <a:chExt cx="2525776" cy="881750"/>
          </a:xfrm>
        </p:grpSpPr>
        <p:sp>
          <p:nvSpPr>
            <p:cNvPr id="21" name="Google Shape;841;p27">
              <a:extLst>
                <a:ext uri="{FF2B5EF4-FFF2-40B4-BE49-F238E27FC236}">
                  <a16:creationId xmlns:a16="http://schemas.microsoft.com/office/drawing/2014/main" id="{7E523928-D3FA-71F0-303E-7B4C3DB68BFE}"/>
                </a:ext>
              </a:extLst>
            </p:cNvPr>
            <p:cNvSpPr txBox="1"/>
            <p:nvPr/>
          </p:nvSpPr>
          <p:spPr>
            <a:xfrm>
              <a:off x="634074" y="2819625"/>
              <a:ext cx="221003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Cardinal Health – 8 yr.</a:t>
              </a:r>
              <a:endParaRPr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" name="Google Shape;842;p27">
              <a:extLst>
                <a:ext uri="{FF2B5EF4-FFF2-40B4-BE49-F238E27FC236}">
                  <a16:creationId xmlns:a16="http://schemas.microsoft.com/office/drawing/2014/main" id="{DEF4B9DA-0685-1766-C996-DD4E8CD4BD9F}"/>
                </a:ext>
              </a:extLst>
            </p:cNvPr>
            <p:cNvSpPr txBox="1"/>
            <p:nvPr/>
          </p:nvSpPr>
          <p:spPr>
            <a:xfrm>
              <a:off x="634074" y="3166475"/>
              <a:ext cx="2515956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Manufacturing Variance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FDA hold Experience- 1yr.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Managed cost Roll and Financial Plan</a:t>
              </a: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Costing system Maintenance for Mx, DR, Singapore and El Paso Mfg. Sites.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Improvements on Expired components.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Reduce PLT from 120 to 22 days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Lead Kaizen project for cases not scanned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3" name="Google Shape;843;p27">
              <a:extLst>
                <a:ext uri="{FF2B5EF4-FFF2-40B4-BE49-F238E27FC236}">
                  <a16:creationId xmlns:a16="http://schemas.microsoft.com/office/drawing/2014/main" id="{CFFC0089-8CCD-DEB9-93F7-258ADBDAC3EE}"/>
                </a:ext>
              </a:extLst>
            </p:cNvPr>
            <p:cNvGrpSpPr/>
            <p:nvPr/>
          </p:nvGrpSpPr>
          <p:grpSpPr>
            <a:xfrm rot="10800000">
              <a:off x="2592850" y="2977001"/>
              <a:ext cx="567000" cy="567000"/>
              <a:chOff x="6604775" y="1679913"/>
              <a:chExt cx="567000" cy="567000"/>
            </a:xfrm>
          </p:grpSpPr>
          <p:sp>
            <p:nvSpPr>
              <p:cNvPr id="24" name="Google Shape;844;p27">
                <a:extLst>
                  <a:ext uri="{FF2B5EF4-FFF2-40B4-BE49-F238E27FC236}">
                    <a16:creationId xmlns:a16="http://schemas.microsoft.com/office/drawing/2014/main" id="{F119FAA4-A99F-7BE8-5D38-5171B719841F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845;p27">
                <a:extLst>
                  <a:ext uri="{FF2B5EF4-FFF2-40B4-BE49-F238E27FC236}">
                    <a16:creationId xmlns:a16="http://schemas.microsoft.com/office/drawing/2014/main" id="{FDDC7CD1-D195-1951-15E9-FB350951C729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6" name="Google Shape;840;p27">
            <a:extLst>
              <a:ext uri="{FF2B5EF4-FFF2-40B4-BE49-F238E27FC236}">
                <a16:creationId xmlns:a16="http://schemas.microsoft.com/office/drawing/2014/main" id="{3EB3B059-087D-F5FD-0212-0197EA8F04D2}"/>
              </a:ext>
            </a:extLst>
          </p:cNvPr>
          <p:cNvGrpSpPr/>
          <p:nvPr/>
        </p:nvGrpSpPr>
        <p:grpSpPr>
          <a:xfrm>
            <a:off x="3287773" y="5447316"/>
            <a:ext cx="2386297" cy="1043751"/>
            <a:chOff x="773553" y="2977001"/>
            <a:chExt cx="2386297" cy="1043751"/>
          </a:xfrm>
        </p:grpSpPr>
        <p:sp>
          <p:nvSpPr>
            <p:cNvPr id="27" name="Google Shape;841;p27">
              <a:extLst>
                <a:ext uri="{FF2B5EF4-FFF2-40B4-BE49-F238E27FC236}">
                  <a16:creationId xmlns:a16="http://schemas.microsoft.com/office/drawing/2014/main" id="{28820C1B-2A16-21F7-A6D5-32993A46962D}"/>
                </a:ext>
              </a:extLst>
            </p:cNvPr>
            <p:cNvSpPr txBox="1"/>
            <p:nvPr/>
          </p:nvSpPr>
          <p:spPr>
            <a:xfrm>
              <a:off x="773553" y="3098746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Deloitte.- 3yr.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" name="Google Shape;842;p27">
              <a:extLst>
                <a:ext uri="{FF2B5EF4-FFF2-40B4-BE49-F238E27FC236}">
                  <a16:creationId xmlns:a16="http://schemas.microsoft.com/office/drawing/2014/main" id="{B2E61E3B-7B48-41D5-1621-AF95C1D52F5C}"/>
                </a:ext>
              </a:extLst>
            </p:cNvPr>
            <p:cNvSpPr txBox="1"/>
            <p:nvPr/>
          </p:nvSpPr>
          <p:spPr>
            <a:xfrm>
              <a:off x="991746" y="348585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/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Audit Consultant.</a:t>
              </a:r>
            </a:p>
            <a:p>
              <a:pPr algn="r"/>
              <a:r>
                <a:rPr lang="en" sz="11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Automotive companies, General Electric, Electrolux </a:t>
              </a:r>
              <a:endParaRPr sz="11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9" name="Google Shape;843;p27">
              <a:extLst>
                <a:ext uri="{FF2B5EF4-FFF2-40B4-BE49-F238E27FC236}">
                  <a16:creationId xmlns:a16="http://schemas.microsoft.com/office/drawing/2014/main" id="{577C2FC4-BC13-12A3-9EC0-99E112975AB1}"/>
                </a:ext>
              </a:extLst>
            </p:cNvPr>
            <p:cNvGrpSpPr/>
            <p:nvPr/>
          </p:nvGrpSpPr>
          <p:grpSpPr>
            <a:xfrm rot="10800000">
              <a:off x="2592850" y="2977001"/>
              <a:ext cx="567000" cy="567000"/>
              <a:chOff x="6604775" y="1679913"/>
              <a:chExt cx="567000" cy="567000"/>
            </a:xfrm>
          </p:grpSpPr>
          <p:sp>
            <p:nvSpPr>
              <p:cNvPr id="30" name="Google Shape;844;p27">
                <a:extLst>
                  <a:ext uri="{FF2B5EF4-FFF2-40B4-BE49-F238E27FC236}">
                    <a16:creationId xmlns:a16="http://schemas.microsoft.com/office/drawing/2014/main" id="{C660C27C-4095-4D7C-7D6E-0E277D2E9E42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845;p27">
                <a:extLst>
                  <a:ext uri="{FF2B5EF4-FFF2-40B4-BE49-F238E27FC236}">
                    <a16:creationId xmlns:a16="http://schemas.microsoft.com/office/drawing/2014/main" id="{00C8CAEA-F100-7AEA-138D-A6E1E3B54F12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2" name="Google Shape;828;p27">
            <a:extLst>
              <a:ext uri="{FF2B5EF4-FFF2-40B4-BE49-F238E27FC236}">
                <a16:creationId xmlns:a16="http://schemas.microsoft.com/office/drawing/2014/main" id="{E3E9261F-5D02-443D-B4E3-037333F53B53}"/>
              </a:ext>
            </a:extLst>
          </p:cNvPr>
          <p:cNvGrpSpPr/>
          <p:nvPr/>
        </p:nvGrpSpPr>
        <p:grpSpPr>
          <a:xfrm>
            <a:off x="7632946" y="1790545"/>
            <a:ext cx="2959384" cy="1001118"/>
            <a:chOff x="5949675" y="3582000"/>
            <a:chExt cx="2959384" cy="897903"/>
          </a:xfrm>
        </p:grpSpPr>
        <p:sp>
          <p:nvSpPr>
            <p:cNvPr id="33" name="Google Shape;829;p27">
              <a:extLst>
                <a:ext uri="{FF2B5EF4-FFF2-40B4-BE49-F238E27FC236}">
                  <a16:creationId xmlns:a16="http://schemas.microsoft.com/office/drawing/2014/main" id="{5413C988-282A-6546-1F8C-D3067E5E62AA}"/>
                </a:ext>
              </a:extLst>
            </p:cNvPr>
            <p:cNvSpPr txBox="1"/>
            <p:nvPr/>
          </p:nvSpPr>
          <p:spPr>
            <a:xfrm>
              <a:off x="6625375" y="3945003"/>
              <a:ext cx="228368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12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Senior Accountant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Create and performs internal controls for AP, Payroll and P card.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Financial records for 42 medical Centers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BVAs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Analyze and record Revenue and COGS base in MRA rates.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Capital Lease amortization</a:t>
              </a:r>
            </a:p>
          </p:txBody>
        </p:sp>
        <p:sp>
          <p:nvSpPr>
            <p:cNvPr id="34" name="Google Shape;830;p27">
              <a:extLst>
                <a:ext uri="{FF2B5EF4-FFF2-40B4-BE49-F238E27FC236}">
                  <a16:creationId xmlns:a16="http://schemas.microsoft.com/office/drawing/2014/main" id="{7636F2F0-D001-0920-9F1A-A043AA992925}"/>
                </a:ext>
              </a:extLst>
            </p:cNvPr>
            <p:cNvSpPr txBox="1"/>
            <p:nvPr/>
          </p:nvSpPr>
          <p:spPr>
            <a:xfrm>
              <a:off x="6625375" y="35820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Chen Med - 2 yr.</a:t>
              </a:r>
              <a:endParaRPr sz="17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5" name="Google Shape;831;p27">
              <a:extLst>
                <a:ext uri="{FF2B5EF4-FFF2-40B4-BE49-F238E27FC236}">
                  <a16:creationId xmlns:a16="http://schemas.microsoft.com/office/drawing/2014/main" id="{1F71F71E-1201-E8D0-CBF9-90EF4911BBBD}"/>
                </a:ext>
              </a:extLst>
            </p:cNvPr>
            <p:cNvGrpSpPr/>
            <p:nvPr/>
          </p:nvGrpSpPr>
          <p:grpSpPr>
            <a:xfrm>
              <a:off x="5949675" y="3739363"/>
              <a:ext cx="567000" cy="567000"/>
              <a:chOff x="6604775" y="1679913"/>
              <a:chExt cx="567000" cy="567000"/>
            </a:xfrm>
          </p:grpSpPr>
          <p:sp>
            <p:nvSpPr>
              <p:cNvPr id="36" name="Google Shape;832;p27">
                <a:extLst>
                  <a:ext uri="{FF2B5EF4-FFF2-40B4-BE49-F238E27FC236}">
                    <a16:creationId xmlns:a16="http://schemas.microsoft.com/office/drawing/2014/main" id="{A51C5070-120C-063E-CD2F-0A7FE834ACED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833;p27">
                <a:extLst>
                  <a:ext uri="{FF2B5EF4-FFF2-40B4-BE49-F238E27FC236}">
                    <a16:creationId xmlns:a16="http://schemas.microsoft.com/office/drawing/2014/main" id="{2ABC5A26-C7E1-169D-FCE4-CE9E9265201A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8" name="Google Shape;834;p27">
            <a:extLst>
              <a:ext uri="{FF2B5EF4-FFF2-40B4-BE49-F238E27FC236}">
                <a16:creationId xmlns:a16="http://schemas.microsoft.com/office/drawing/2014/main" id="{31939DF7-BB3C-C134-B77A-6283CEFAA468}"/>
              </a:ext>
            </a:extLst>
          </p:cNvPr>
          <p:cNvGrpSpPr/>
          <p:nvPr/>
        </p:nvGrpSpPr>
        <p:grpSpPr>
          <a:xfrm>
            <a:off x="6456288" y="166482"/>
            <a:ext cx="3704716" cy="881750"/>
            <a:chOff x="2007025" y="1457125"/>
            <a:chExt cx="2527800" cy="881750"/>
          </a:xfrm>
        </p:grpSpPr>
        <p:sp>
          <p:nvSpPr>
            <p:cNvPr id="39" name="Google Shape;835;p27">
              <a:extLst>
                <a:ext uri="{FF2B5EF4-FFF2-40B4-BE49-F238E27FC236}">
                  <a16:creationId xmlns:a16="http://schemas.microsoft.com/office/drawing/2014/main" id="{F28E20D9-370D-ED08-6B07-C7133715561E}"/>
                </a:ext>
              </a:extLst>
            </p:cNvPr>
            <p:cNvSpPr txBox="1"/>
            <p:nvPr/>
          </p:nvSpPr>
          <p:spPr>
            <a:xfrm>
              <a:off x="2007025" y="1457125"/>
              <a:ext cx="205887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JnJ SigniFi Program – 2022-2023</a:t>
              </a:r>
              <a:endParaRPr sz="16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836;p27">
              <a:extLst>
                <a:ext uri="{FF2B5EF4-FFF2-40B4-BE49-F238E27FC236}">
                  <a16:creationId xmlns:a16="http://schemas.microsoft.com/office/drawing/2014/main" id="{B96813ED-49A3-542C-B354-2E60734DD3E8}"/>
                </a:ext>
              </a:extLst>
            </p:cNvPr>
            <p:cNvSpPr txBox="1"/>
            <p:nvPr/>
          </p:nvSpPr>
          <p:spPr>
            <a:xfrm>
              <a:off x="2007025" y="18039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0" i="0" dirty="0">
                  <a:solidFill>
                    <a:srgbClr val="212121"/>
                  </a:solidFill>
                  <a:effectLst/>
                  <a:latin typeface="Arial" panose="020B0604020202020204" pitchFamily="34" charset="0"/>
                </a:rPr>
                <a:t>GPO Squad Member that serves as the lead in generation of the Detailed Design execution and outputs. Financial systems design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1" name="Google Shape;837;p27">
              <a:extLst>
                <a:ext uri="{FF2B5EF4-FFF2-40B4-BE49-F238E27FC236}">
                  <a16:creationId xmlns:a16="http://schemas.microsoft.com/office/drawing/2014/main" id="{A64DBC4A-0977-FF58-803E-7508DBBFF9E7}"/>
                </a:ext>
              </a:extLst>
            </p:cNvPr>
            <p:cNvGrpSpPr/>
            <p:nvPr/>
          </p:nvGrpSpPr>
          <p:grpSpPr>
            <a:xfrm rot="10800000">
              <a:off x="3967825" y="1614488"/>
              <a:ext cx="567000" cy="567000"/>
              <a:chOff x="6604775" y="1679913"/>
              <a:chExt cx="567000" cy="567000"/>
            </a:xfrm>
          </p:grpSpPr>
          <p:sp>
            <p:nvSpPr>
              <p:cNvPr id="42" name="Google Shape;838;p27">
                <a:extLst>
                  <a:ext uri="{FF2B5EF4-FFF2-40B4-BE49-F238E27FC236}">
                    <a16:creationId xmlns:a16="http://schemas.microsoft.com/office/drawing/2014/main" id="{5E332099-C76D-E3C5-9214-17C8FDA3A7A0}"/>
                  </a:ext>
                </a:extLst>
              </p:cNvPr>
              <p:cNvSpPr/>
              <p:nvPr/>
            </p:nvSpPr>
            <p:spPr>
              <a:xfrm rot="2700000">
                <a:off x="6687810" y="1762948"/>
                <a:ext cx="400930" cy="400930"/>
              </a:xfrm>
              <a:prstGeom prst="teardrop">
                <a:avLst>
                  <a:gd name="adj" fmla="val 10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839;p27">
                <a:extLst>
                  <a:ext uri="{FF2B5EF4-FFF2-40B4-BE49-F238E27FC236}">
                    <a16:creationId xmlns:a16="http://schemas.microsoft.com/office/drawing/2014/main" id="{EC1A3C10-378A-A6D1-9C61-CD1892A7023D}"/>
                  </a:ext>
                </a:extLst>
              </p:cNvPr>
              <p:cNvSpPr/>
              <p:nvPr/>
            </p:nvSpPr>
            <p:spPr>
              <a:xfrm>
                <a:off x="6762521" y="1837683"/>
                <a:ext cx="251514" cy="251487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9097" extrusionOk="0">
                    <a:moveTo>
                      <a:pt x="4549" y="0"/>
                    </a:moveTo>
                    <a:cubicBezTo>
                      <a:pt x="2037" y="0"/>
                      <a:pt x="1" y="2036"/>
                      <a:pt x="1" y="4548"/>
                    </a:cubicBezTo>
                    <a:cubicBezTo>
                      <a:pt x="1" y="7060"/>
                      <a:pt x="2037" y="9096"/>
                      <a:pt x="4549" y="9096"/>
                    </a:cubicBezTo>
                    <a:cubicBezTo>
                      <a:pt x="7061" y="9096"/>
                      <a:pt x="9097" y="7060"/>
                      <a:pt x="9097" y="4548"/>
                    </a:cubicBezTo>
                    <a:cubicBezTo>
                      <a:pt x="9097" y="2036"/>
                      <a:pt x="7061" y="0"/>
                      <a:pt x="45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298E1E8-5BF2-7117-EE28-3D0F52A7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9" y="745608"/>
            <a:ext cx="1747524" cy="5591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FA7DCF-04EF-6827-535D-20D9CF099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06" y="3959301"/>
            <a:ext cx="1289223" cy="7191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082D3D2-14ED-F203-B99A-C2E08CC4F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109" y="1470034"/>
            <a:ext cx="1277737" cy="7233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3F51227-6C0B-D869-452D-01B521E32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357" y="5624712"/>
            <a:ext cx="1089670" cy="3182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F662E80-52E1-71F2-6609-B7B3482E8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862" y="3482973"/>
            <a:ext cx="1722884" cy="5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296</Words>
  <Application>Microsoft Office PowerPoint</Application>
  <PresentationFormat>Widescreen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Fira Sans Extra Condensed Medium</vt:lpstr>
      <vt:lpstr>Roboto</vt:lpstr>
      <vt:lpstr>Trebuchet MS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Graciela Robles [DPYUS]</dc:creator>
  <cp:lastModifiedBy>Graciela Robles [DPYUS]</cp:lastModifiedBy>
  <cp:revision>2</cp:revision>
  <dcterms:created xsi:type="dcterms:W3CDTF">2023-04-06T13:52:01Z</dcterms:created>
  <dcterms:modified xsi:type="dcterms:W3CDTF">2023-04-06T13:58:38Z</dcterms:modified>
</cp:coreProperties>
</file>