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 id="2147483676" r:id="rId6"/>
    <p:sldMasterId id="2147483698" r:id="rId7"/>
  </p:sldMasterIdLst>
  <p:notesMasterIdLst>
    <p:notesMasterId r:id="rId28"/>
  </p:notesMasterIdLst>
  <p:handoutMasterIdLst>
    <p:handoutMasterId r:id="rId29"/>
  </p:handoutMasterIdLst>
  <p:sldIdLst>
    <p:sldId id="436" r:id="rId8"/>
    <p:sldId id="435" r:id="rId9"/>
    <p:sldId id="409" r:id="rId10"/>
    <p:sldId id="344" r:id="rId11"/>
    <p:sldId id="345" r:id="rId12"/>
    <p:sldId id="351" r:id="rId13"/>
    <p:sldId id="354" r:id="rId14"/>
    <p:sldId id="427" r:id="rId15"/>
    <p:sldId id="357" r:id="rId16"/>
    <p:sldId id="430" r:id="rId17"/>
    <p:sldId id="432" r:id="rId18"/>
    <p:sldId id="393" r:id="rId19"/>
    <p:sldId id="394" r:id="rId20"/>
    <p:sldId id="380" r:id="rId21"/>
    <p:sldId id="405" r:id="rId22"/>
    <p:sldId id="381" r:id="rId23"/>
    <p:sldId id="382" r:id="rId24"/>
    <p:sldId id="383" r:id="rId25"/>
    <p:sldId id="413" r:id="rId26"/>
    <p:sldId id="385"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D3EF7F-9F16-096D-14F8-B25A66FD6D94}" name="Liu, Qiqi" initials="LQ" userId="S::Qiqi.Liu@wellsfargoadvisors.com::a3cc19cc-395f-4729-adf6-e48f23bc4ce2" providerId="AD"/>
  <p188:author id="{E6ACFBB3-7F28-EB05-04EA-78C285CB5F3A}" name="Veronica Willis" initials="VW" userId="S::Veronica.K.Willis@wellsfargo.com::2d920d82-c9c5-4b3e-b87f-2b9a77c6269b" providerId="AD"/>
  <p188:author id="{7D43E3B6-0262-E200-E3BE-CFF1348EE8BE}" name="Wan, Michelle X." initials="WMX" userId="S::Michelle.X.Wan@wellsfargo.com::740f5051-5294-4ddd-84b7-6a946640f32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Veronica Willis" initials="VW" lastIdx="383" clrIdx="0">
    <p:extLst>
      <p:ext uri="{19B8F6BF-5375-455C-9EA6-DF929625EA0E}">
        <p15:presenceInfo xmlns:p15="http://schemas.microsoft.com/office/powerpoint/2012/main" userId="S-1-5-21-1123561945-1708537768-1801674531-3955566" providerId="AD"/>
      </p:ext>
    </p:extLst>
  </p:cmAuthor>
  <p:cmAuthor id="2" name="Chris Haverland" initials="CH" lastIdx="97" clrIdx="1">
    <p:extLst>
      <p:ext uri="{19B8F6BF-5375-455C-9EA6-DF929625EA0E}">
        <p15:presenceInfo xmlns:p15="http://schemas.microsoft.com/office/powerpoint/2012/main" userId="Chris Haverland" providerId="None"/>
      </p:ext>
    </p:extLst>
  </p:cmAuthor>
  <p:cmAuthor id="3" name="Taylor, Michael D." initials="TMD" lastIdx="48" clrIdx="2">
    <p:extLst>
      <p:ext uri="{19B8F6BF-5375-455C-9EA6-DF929625EA0E}">
        <p15:presenceInfo xmlns:p15="http://schemas.microsoft.com/office/powerpoint/2012/main" userId="Taylor, Michael D." providerId="None"/>
      </p:ext>
    </p:extLst>
  </p:cmAuthor>
  <p:cmAuthor id="4" name="Otto, Gregory P." initials="OGP" lastIdx="3" clrIdx="3">
    <p:extLst>
      <p:ext uri="{19B8F6BF-5375-455C-9EA6-DF929625EA0E}">
        <p15:presenceInfo xmlns:p15="http://schemas.microsoft.com/office/powerpoint/2012/main" userId="Otto, Gregory P." providerId="None"/>
      </p:ext>
    </p:extLst>
  </p:cmAuthor>
  <p:cmAuthor id="5" name="Catherine White" initials="CW" lastIdx="14" clrIdx="4">
    <p:extLst>
      <p:ext uri="{19B8F6BF-5375-455C-9EA6-DF929625EA0E}">
        <p15:presenceInfo xmlns:p15="http://schemas.microsoft.com/office/powerpoint/2012/main" userId="S-1-5-21-1123561945-1708537768-1801674531-5412164" providerId="AD"/>
      </p:ext>
    </p:extLst>
  </p:cmAuthor>
  <p:cmAuthor id="6" name="Kenneth Abels" initials="KA" lastIdx="3" clrIdx="5">
    <p:extLst>
      <p:ext uri="{19B8F6BF-5375-455C-9EA6-DF929625EA0E}">
        <p15:presenceInfo xmlns:p15="http://schemas.microsoft.com/office/powerpoint/2012/main" userId="S-1-5-21-1123561945-1708537768-1801674531-5998601" providerId="AD"/>
      </p:ext>
    </p:extLst>
  </p:cmAuthor>
  <p:cmAuthor id="7" name="Gandikota, Krishna" initials="GK" lastIdx="462" clrIdx="6">
    <p:extLst>
      <p:ext uri="{19B8F6BF-5375-455C-9EA6-DF929625EA0E}">
        <p15:presenceInfo xmlns:p15="http://schemas.microsoft.com/office/powerpoint/2012/main" userId="S-1-5-21-1123561945-1708537768-1801674531-7529587" providerId="AD"/>
      </p:ext>
    </p:extLst>
  </p:cmAuthor>
  <p:cmAuthor id="8" name="Samantha King" initials="SK" lastIdx="10" clrIdx="7">
    <p:extLst>
      <p:ext uri="{19B8F6BF-5375-455C-9EA6-DF929625EA0E}">
        <p15:presenceInfo xmlns:p15="http://schemas.microsoft.com/office/powerpoint/2012/main" userId="S-1-5-21-1123561945-1708537768-1801674531-2068665" providerId="AD"/>
      </p:ext>
    </p:extLst>
  </p:cmAuthor>
  <p:cmAuthor id="9" name="Veronica Willis" initials="VW [2]" lastIdx="163" clrIdx="8">
    <p:extLst>
      <p:ext uri="{19B8F6BF-5375-455C-9EA6-DF929625EA0E}">
        <p15:presenceInfo xmlns:p15="http://schemas.microsoft.com/office/powerpoint/2012/main" userId="Veronica Willis" providerId="None"/>
      </p:ext>
    </p:extLst>
  </p:cmAuthor>
  <p:cmAuthor id="10" name="Blount, Todd W." initials="BTW" lastIdx="1" clrIdx="9">
    <p:extLst>
      <p:ext uri="{19B8F6BF-5375-455C-9EA6-DF929625EA0E}">
        <p15:presenceInfo xmlns:p15="http://schemas.microsoft.com/office/powerpoint/2012/main" userId="Blount, Todd W." providerId="None"/>
      </p:ext>
    </p:extLst>
  </p:cmAuthor>
  <p:cmAuthor id="11" name="Gandikota, Krishna" initials="GK [2]" lastIdx="130" clrIdx="10">
    <p:extLst>
      <p:ext uri="{19B8F6BF-5375-455C-9EA6-DF929625EA0E}">
        <p15:presenceInfo xmlns:p15="http://schemas.microsoft.com/office/powerpoint/2012/main" userId="Gandikota, Krishna" providerId="None"/>
      </p:ext>
    </p:extLst>
  </p:cmAuthor>
  <p:cmAuthor id="12" name="Ken Abels" initials="KSA" lastIdx="6" clrIdx="11">
    <p:extLst>
      <p:ext uri="{19B8F6BF-5375-455C-9EA6-DF929625EA0E}">
        <p15:presenceInfo xmlns:p15="http://schemas.microsoft.com/office/powerpoint/2012/main" userId="Ken Abels" providerId="None"/>
      </p:ext>
    </p:extLst>
  </p:cmAuthor>
  <p:cmAuthor id="13" name="Miller, Laura" initials="ML" lastIdx="1" clrIdx="12">
    <p:extLst>
      <p:ext uri="{19B8F6BF-5375-455C-9EA6-DF929625EA0E}">
        <p15:presenceInfo xmlns:p15="http://schemas.microsoft.com/office/powerpoint/2012/main" userId="Miller, Laura" providerId="None"/>
      </p:ext>
    </p:extLst>
  </p:cmAuthor>
  <p:cmAuthor id="14" name="Michelle Wan" initials="M.W." lastIdx="4" clrIdx="13">
    <p:extLst>
      <p:ext uri="{19B8F6BF-5375-455C-9EA6-DF929625EA0E}">
        <p15:presenceInfo xmlns:p15="http://schemas.microsoft.com/office/powerpoint/2012/main" userId="Michelle Wan" providerId="None"/>
      </p:ext>
    </p:extLst>
  </p:cmAuthor>
  <p:cmAuthor id="15" name="Willis, Veronica K. [WFII INVEST STRATEGY ANALYST]" initials="WVK[ISA" lastIdx="9" clrIdx="14">
    <p:extLst>
      <p:ext uri="{19B8F6BF-5375-455C-9EA6-DF929625EA0E}">
        <p15:presenceInfo xmlns:p15="http://schemas.microsoft.com/office/powerpoint/2012/main" userId="Willis, Veronica K. [WFII INVEST STRATEGY ANALYST]" providerId="None"/>
      </p:ext>
    </p:extLst>
  </p:cmAuthor>
  <p:cmAuthor id="16" name="Davis, Tina (Corporate Comm)" initials="DT(C" lastIdx="16" clrIdx="15">
    <p:extLst>
      <p:ext uri="{19B8F6BF-5375-455C-9EA6-DF929625EA0E}">
        <p15:presenceInfo xmlns:p15="http://schemas.microsoft.com/office/powerpoint/2012/main" userId="S-1-5-21-1123561945-1708537768-1801674531-2084427" providerId="AD"/>
      </p:ext>
    </p:extLst>
  </p:cmAuthor>
  <p:cmAuthor id="17" name="King, Samantha M. [COMPLIANCE SR ASSOC]" initials="KSM[SA" lastIdx="1" clrIdx="16">
    <p:extLst>
      <p:ext uri="{19B8F6BF-5375-455C-9EA6-DF929625EA0E}">
        <p15:presenceInfo xmlns:p15="http://schemas.microsoft.com/office/powerpoint/2012/main" userId="S::samantha.king@wellsfargoadvisors.com::e65bc15a-bd67-4ca0-840d-403e12e259a8" providerId="AD"/>
      </p:ext>
    </p:extLst>
  </p:cmAuthor>
  <p:cmAuthor id="18" name="Hillberg, Gage [WFII INVEST STRATEGY ANALYST]" initials="HG[ISA" lastIdx="166" clrIdx="17">
    <p:extLst>
      <p:ext uri="{19B8F6BF-5375-455C-9EA6-DF929625EA0E}">
        <p15:presenceInfo xmlns:p15="http://schemas.microsoft.com/office/powerpoint/2012/main" userId="S-1-5-21-1123561945-1708537768-1801674531-8116300" providerId="AD"/>
      </p:ext>
    </p:extLst>
  </p:cmAuthor>
  <p:cmAuthor id="19" name="Otto, Gregory P." initials="OGP [2]" lastIdx="1" clrIdx="18">
    <p:extLst>
      <p:ext uri="{19B8F6BF-5375-455C-9EA6-DF929625EA0E}">
        <p15:presenceInfo xmlns:p15="http://schemas.microsoft.com/office/powerpoint/2012/main" userId="S-1-5-21-1123561945-1708537768-1801674531-2074216" providerId="AD"/>
      </p:ext>
    </p:extLst>
  </p:cmAuthor>
  <p:cmAuthor id="20" name="Miller, Laura" initials="ML [2]" lastIdx="2" clrIdx="19">
    <p:extLst>
      <p:ext uri="{19B8F6BF-5375-455C-9EA6-DF929625EA0E}">
        <p15:presenceInfo xmlns:p15="http://schemas.microsoft.com/office/powerpoint/2012/main" userId="S-1-5-21-1123561945-1708537768-1801674531-5402902" providerId="AD"/>
      </p:ext>
    </p:extLst>
  </p:cmAuthor>
  <p:cmAuthor id="21" name="Taylor, Michael D." initials="TMD [2]" lastIdx="8" clrIdx="20">
    <p:extLst>
      <p:ext uri="{19B8F6BF-5375-455C-9EA6-DF929625EA0E}">
        <p15:presenceInfo xmlns:p15="http://schemas.microsoft.com/office/powerpoint/2012/main" userId="S-1-5-21-1123561945-1708537768-1801674531-781547" providerId="AD"/>
      </p:ext>
    </p:extLst>
  </p:cmAuthor>
  <p:cmAuthor id="22" name="Hillberg, Gage" initials="HG" lastIdx="69" clrIdx="21">
    <p:extLst>
      <p:ext uri="{19B8F6BF-5375-455C-9EA6-DF929625EA0E}">
        <p15:presenceInfo xmlns:p15="http://schemas.microsoft.com/office/powerpoint/2012/main" userId="S::Gage.Hillberg@wellsfargo.com::6f115f2d-4464-479b-8bc3-a079cf6a25bf" providerId="AD"/>
      </p:ext>
    </p:extLst>
  </p:cmAuthor>
  <p:cmAuthor id="23" name="Wan, Michelle X." initials="WMX" lastIdx="3" clrIdx="22">
    <p:extLst>
      <p:ext uri="{19B8F6BF-5375-455C-9EA6-DF929625EA0E}">
        <p15:presenceInfo xmlns:p15="http://schemas.microsoft.com/office/powerpoint/2012/main" userId="S-1-5-21-1123561945-1708537768-1801674531-5153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6E3A"/>
    <a:srgbClr val="5A469B"/>
    <a:srgbClr val="8686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A2FFF61B-D25C-49D6-9A28-29191314A49D}">
  <a:tblStyle styleId="{A2FFF61B-D25C-49D6-9A28-29191314A49D}" styleName="Wells Fargo Table 01">
    <a:wholeTbl>
      <a:tcTxStyle>
        <a:fontRef idx="minor"/>
        <a:schemeClr val="dk1"/>
      </a:tcTxStyle>
      <a:tcStyle>
        <a:tcBdr>
          <a:left>
            <a:ln>
              <a:noFill/>
            </a:ln>
          </a:left>
          <a:right>
            <a:ln>
              <a:noFill/>
            </a:ln>
          </a:right>
          <a:top>
            <a:ln w="6350">
              <a:solidFill>
                <a:schemeClr val="dk1"/>
              </a:solidFill>
            </a:ln>
          </a:top>
          <a:bottom>
            <a:ln w="6350">
              <a:solidFill>
                <a:schemeClr val="dk1"/>
              </a:solidFill>
            </a:ln>
          </a:bottom>
          <a:insideH>
            <a:ln w="6350">
              <a:solidFill>
                <a:schemeClr val="dk1"/>
              </a:solidFill>
            </a:ln>
          </a:insideH>
          <a:insideV>
            <a:ln>
              <a:noFill/>
            </a:ln>
          </a:insideV>
        </a:tcBdr>
        <a:fill>
          <a:noFill/>
        </a:fill>
      </a:tcStyle>
    </a:wholeTbl>
    <a:band1H>
      <a:tcStyle>
        <a:tcBdr/>
        <a:fill>
          <a:noFill/>
        </a:fill>
      </a:tcStyle>
    </a:band1H>
    <a:band2H>
      <a:tcStyle>
        <a:tcBdr/>
        <a:fill>
          <a:solidFill>
            <a:schemeClr val="lt2"/>
          </a:solidFill>
        </a:fill>
      </a:tcStyle>
    </a:band2H>
    <a:lastRow>
      <a:tcTxStyle b="on">
        <a:fontRef idx="minor"/>
        <a:schemeClr val="dk1"/>
      </a:tcTxStyle>
      <a:tcStyle>
        <a:tcBdr>
          <a:top>
            <a:ln w="19050">
              <a:solidFill>
                <a:schemeClr val="dk1"/>
              </a:solidFill>
            </a:ln>
          </a:top>
          <a:bottom>
            <a:ln>
              <a:noFill/>
            </a:ln>
          </a:bottom>
        </a:tcBdr>
        <a:fill>
          <a:noFill/>
        </a:fill>
      </a:tcStyle>
    </a:lastRow>
    <a:firstRow>
      <a:tcTxStyle>
        <a:fontRef idx="minor"/>
        <a:schemeClr val="lt1"/>
      </a:tcTxStyle>
      <a:tcStyle>
        <a:tcBdr>
          <a:top>
            <a:ln>
              <a:noFill/>
            </a:ln>
          </a:top>
          <a:bottom>
            <a:ln>
              <a:no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82927" autoAdjust="0"/>
  </p:normalViewPr>
  <p:slideViewPr>
    <p:cSldViewPr showGuides="1">
      <p:cViewPr varScale="1">
        <p:scale>
          <a:sx n="94" d="100"/>
          <a:sy n="94" d="100"/>
        </p:scale>
        <p:origin x="2160" y="90"/>
      </p:cViewPr>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125" d="100"/>
          <a:sy n="125" d="100"/>
        </p:scale>
        <p:origin x="4929"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commentAuthors" Target="commentAuthors.xml"/><Relationship Id="rId35" Type="http://schemas.microsoft.com/office/2018/10/relationships/authors" Target="authors.xml"/><Relationship Id="rId8"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20E776E-58AC-EA47-948C-28ACB05C000F}"/>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8CE183DC-5BD7-FB40-BCC8-4D283B2BAAFE}"/>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2BB04F4-C842-4944-BB52-25F717F249E0}" type="datetimeFigureOut">
              <a:rPr lang="en-US" smtClean="0"/>
              <a:t>2/14/2023</a:t>
            </a:fld>
            <a:endParaRPr lang="en-US" dirty="0"/>
          </a:p>
        </p:txBody>
      </p:sp>
      <p:sp>
        <p:nvSpPr>
          <p:cNvPr id="4" name="Footer Placeholder 3">
            <a:extLst>
              <a:ext uri="{FF2B5EF4-FFF2-40B4-BE49-F238E27FC236}">
                <a16:creationId xmlns:a16="http://schemas.microsoft.com/office/drawing/2014/main" id="{9B6CC68A-51A6-A942-94B5-D9C64A8DAA06}"/>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0AE6CB8E-A16E-3C45-8DCF-0C93D263409C}"/>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044EF68-7CC1-1340-B300-DF14A44D033B}" type="slidenum">
              <a:rPr lang="en-US" smtClean="0"/>
              <a:t>‹#›</a:t>
            </a:fld>
            <a:endParaRPr lang="en-US" dirty="0"/>
          </a:p>
        </p:txBody>
      </p:sp>
    </p:spTree>
    <p:extLst>
      <p:ext uri="{BB962C8B-B14F-4D97-AF65-F5344CB8AC3E}">
        <p14:creationId xmlns:p14="http://schemas.microsoft.com/office/powerpoint/2010/main" val="3692813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7CC35CE-8C34-6944-B9CA-59AB7C150D91}" type="datetimeFigureOut">
              <a:rPr lang="en-US" smtClean="0"/>
              <a:t>2/14/2023</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0" tIns="0" rIns="0" bIns="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38FE8C6-40C5-3A47-B40B-BF6D66835AAD}" type="slidenum">
              <a:rPr lang="en-US" smtClean="0"/>
              <a:t>‹#›</a:t>
            </a:fld>
            <a:endParaRPr lang="en-US" dirty="0"/>
          </a:p>
        </p:txBody>
      </p:sp>
    </p:spTree>
    <p:extLst>
      <p:ext uri="{BB962C8B-B14F-4D97-AF65-F5344CB8AC3E}">
        <p14:creationId xmlns:p14="http://schemas.microsoft.com/office/powerpoint/2010/main" val="3634172678"/>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1pPr>
    <a:lvl2pPr marL="6286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2pPr>
    <a:lvl3pPr marL="10858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5pPr>
    <a:lvl6pPr marL="24574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6pPr>
    <a:lvl7pPr marL="29146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7pPr>
    <a:lvl8pPr marL="33718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8pPr>
    <a:lvl9pPr marL="38290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8FE8C6-40C5-3A47-B40B-BF6D66835AAD}" type="slidenum">
              <a:rPr kumimoji="0" lang="en-US" sz="1200" b="0" i="0" u="none" strike="noStrike" kern="1200" cap="none" spc="0" normalizeH="0" baseline="0" noProof="0" smtClean="0">
                <a:ln>
                  <a:noFill/>
                </a:ln>
                <a:solidFill>
                  <a:srgbClr val="141414"/>
                </a:solidFill>
                <a:effectLst/>
                <a:uLnTx/>
                <a:uFillTx/>
                <a:latin typeface="Wells Fargo Sans" panose="020B05030202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srgbClr val="141414"/>
              </a:solidFill>
              <a:effectLst/>
              <a:uLnTx/>
              <a:uFillTx/>
              <a:latin typeface="Wells Fargo Sans" panose="020B0503020203020204" pitchFamily="34" charset="0"/>
              <a:ea typeface="+mn-ea"/>
              <a:cs typeface="+mn-cs"/>
            </a:endParaRPr>
          </a:p>
        </p:txBody>
      </p:sp>
    </p:spTree>
    <p:extLst>
      <p:ext uri="{BB962C8B-B14F-4D97-AF65-F5344CB8AC3E}">
        <p14:creationId xmlns:p14="http://schemas.microsoft.com/office/powerpoint/2010/main" val="613512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r>
              <a:rPr lang="en-US" sz="1800" dirty="0">
                <a:solidFill>
                  <a:srgbClr val="1C1C1C"/>
                </a:solidFill>
                <a:effectLst/>
                <a:latin typeface="Times New Roman" panose="02020603050405020304" pitchFamily="18" charset="0"/>
                <a:ea typeface="Times New Roman" panose="02020603050405020304" pitchFamily="18" charset="0"/>
              </a:rPr>
              <a:t>After peaking </a:t>
            </a:r>
            <a:r>
              <a:rPr lang="en-US" sz="1800" dirty="0">
                <a:solidFill>
                  <a:srgbClr val="2D2D2D"/>
                </a:solidFill>
                <a:effectLst/>
                <a:latin typeface="Times New Roman" panose="02020603050405020304" pitchFamily="18" charset="0"/>
                <a:ea typeface="Times New Roman" panose="02020603050405020304" pitchFamily="18" charset="0"/>
              </a:rPr>
              <a:t>on </a:t>
            </a:r>
            <a:r>
              <a:rPr lang="en-US" sz="1800" dirty="0">
                <a:solidFill>
                  <a:srgbClr val="1C1C1C"/>
                </a:solidFill>
                <a:effectLst/>
                <a:latin typeface="Times New Roman" panose="02020603050405020304" pitchFamily="18" charset="0"/>
                <a:ea typeface="Times New Roman" panose="02020603050405020304" pitchFamily="18" charset="0"/>
              </a:rPr>
              <a:t>January </a:t>
            </a:r>
            <a:r>
              <a:rPr lang="en-US" sz="1800" dirty="0">
                <a:solidFill>
                  <a:srgbClr val="2D2D2D"/>
                </a:solidFill>
                <a:effectLst/>
                <a:latin typeface="Times New Roman" panose="02020603050405020304" pitchFamily="18" charset="0"/>
                <a:ea typeface="Times New Roman" panose="02020603050405020304" pitchFamily="18" charset="0"/>
              </a:rPr>
              <a:t>3, </a:t>
            </a:r>
            <a:r>
              <a:rPr lang="en-US" sz="1800" dirty="0">
                <a:solidFill>
                  <a:srgbClr val="1C1C1C"/>
                </a:solidFill>
                <a:effectLst/>
                <a:latin typeface="Times New Roman" panose="02020603050405020304" pitchFamily="18" charset="0"/>
                <a:ea typeface="Times New Roman" panose="02020603050405020304" pitchFamily="18" charset="0"/>
              </a:rPr>
              <a:t>2022, the S&amp;P </a:t>
            </a:r>
            <a:r>
              <a:rPr lang="en-US" sz="1800" dirty="0">
                <a:solidFill>
                  <a:srgbClr val="2D2D2D"/>
                </a:solidFill>
                <a:effectLst/>
                <a:latin typeface="Times New Roman" panose="02020603050405020304" pitchFamily="18" charset="0"/>
                <a:ea typeface="Times New Roman" panose="02020603050405020304" pitchFamily="18" charset="0"/>
              </a:rPr>
              <a:t>500 </a:t>
            </a:r>
            <a:r>
              <a:rPr lang="en-US" sz="1800" dirty="0">
                <a:solidFill>
                  <a:srgbClr val="1C1C1C"/>
                </a:solidFill>
                <a:effectLst/>
                <a:latin typeface="Times New Roman" panose="02020603050405020304" pitchFamily="18" charset="0"/>
                <a:ea typeface="Times New Roman" panose="02020603050405020304" pitchFamily="18" charset="0"/>
              </a:rPr>
              <a:t>Index entered</a:t>
            </a:r>
            <a:r>
              <a:rPr lang="en-US" sz="1800" baseline="0" dirty="0">
                <a:solidFill>
                  <a:srgbClr val="1C1C1C"/>
                </a:solidFill>
                <a:effectLst/>
                <a:latin typeface="Times New Roman" panose="02020603050405020304" pitchFamily="18" charset="0"/>
                <a:ea typeface="Times New Roman" panose="02020603050405020304" pitchFamily="18" charset="0"/>
              </a:rPr>
              <a:t> a bear market on June 13, 2022. The S&amp;P 500 Index </a:t>
            </a:r>
            <a:r>
              <a:rPr lang="en-US" sz="1800" dirty="0">
                <a:solidFill>
                  <a:srgbClr val="1C1C1C"/>
                </a:solidFill>
                <a:effectLst/>
                <a:latin typeface="Times New Roman" panose="02020603050405020304" pitchFamily="18" charset="0"/>
                <a:ea typeface="Times New Roman" panose="02020603050405020304" pitchFamily="18" charset="0"/>
              </a:rPr>
              <a:t>has fallen over 25% from peak to trough (October 12, 2022) during the current bear market</a:t>
            </a:r>
            <a:r>
              <a:rPr lang="en-US" sz="1800" dirty="0">
                <a:solidFill>
                  <a:srgbClr val="2D2D2D"/>
                </a:solidFill>
                <a:effectLst/>
                <a:latin typeface="Times New Roman" panose="02020603050405020304" pitchFamily="18" charset="0"/>
                <a:ea typeface="Times New Roman" panose="02020603050405020304" pitchFamily="18" charset="0"/>
              </a:rPr>
              <a:t>. </a:t>
            </a:r>
          </a:p>
          <a:p>
            <a:pPr marL="171450" indent="-171450"/>
            <a:r>
              <a:rPr lang="en-US" sz="1800" dirty="0">
                <a:solidFill>
                  <a:srgbClr val="1C1C1C"/>
                </a:solidFill>
                <a:effectLst/>
                <a:latin typeface="Times New Roman" panose="02020603050405020304" pitchFamily="18" charset="0"/>
                <a:ea typeface="Times New Roman" panose="02020603050405020304" pitchFamily="18" charset="0"/>
              </a:rPr>
              <a:t>The average bear market has lasted about 15 months and has a drawdown of near 34%; 6 months after the average bear market has ended it has</a:t>
            </a:r>
            <a:r>
              <a:rPr lang="en-US" sz="1800" baseline="0" dirty="0">
                <a:solidFill>
                  <a:srgbClr val="1C1C1C"/>
                </a:solidFill>
                <a:effectLst/>
                <a:latin typeface="Times New Roman" panose="02020603050405020304" pitchFamily="18" charset="0"/>
                <a:ea typeface="Times New Roman" panose="02020603050405020304" pitchFamily="18" charset="0"/>
              </a:rPr>
              <a:t> </a:t>
            </a:r>
            <a:r>
              <a:rPr lang="en-US" sz="1800" dirty="0">
                <a:solidFill>
                  <a:srgbClr val="1C1C1C"/>
                </a:solidFill>
                <a:effectLst/>
                <a:latin typeface="Times New Roman" panose="02020603050405020304" pitchFamily="18" charset="0"/>
                <a:ea typeface="Times New Roman" panose="02020603050405020304" pitchFamily="18" charset="0"/>
              </a:rPr>
              <a:t>returned 27.4% and returned 42.2% 12 months after.</a:t>
            </a:r>
          </a:p>
          <a:p>
            <a:r>
              <a:rPr lang="en-US" sz="1200" dirty="0">
                <a:solidFill>
                  <a:srgbClr val="141414"/>
                </a:solidFill>
                <a:latin typeface="Wells Fargo Serif SemiBold" panose="02040703040405020204" pitchFamily="18" charset="0"/>
                <a:ea typeface="ＭＳ Ｐゴシック" pitchFamily="34" charset="-128"/>
                <a:cs typeface="+mn-cs"/>
              </a:rPr>
              <a:t>While bear markets have not always accompanied a recession, they have tended to begin before recessions–but not always.</a:t>
            </a:r>
          </a:p>
          <a:p>
            <a:r>
              <a:rPr lang="en-US" sz="1200" dirty="0">
                <a:solidFill>
                  <a:srgbClr val="141414"/>
                </a:solidFill>
                <a:latin typeface="Wells Fargo Serif SemiBold" panose="02040703040405020204" pitchFamily="18" charset="0"/>
                <a:ea typeface="ＭＳ Ｐゴシック" pitchFamily="34" charset="-128"/>
                <a:cs typeface="+mn-cs"/>
              </a:rPr>
              <a:t>We expect the</a:t>
            </a:r>
            <a:r>
              <a:rPr lang="en-US" sz="1200" baseline="0" dirty="0">
                <a:solidFill>
                  <a:srgbClr val="141414"/>
                </a:solidFill>
                <a:latin typeface="Wells Fargo Serif SemiBold" panose="02040703040405020204" pitchFamily="18" charset="0"/>
                <a:ea typeface="ＭＳ Ｐゴシック" pitchFamily="34" charset="-128"/>
                <a:cs typeface="+mn-cs"/>
              </a:rPr>
              <a:t> U.S. to enter a moderate recession last through mid-2023.</a:t>
            </a:r>
            <a:endParaRPr lang="en-US" dirty="0"/>
          </a:p>
          <a:p>
            <a:pPr marL="0" indent="0">
              <a:buNone/>
            </a:pP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8FE8C6-40C5-3A47-B40B-BF6D66835AAD}" type="slidenum">
              <a:rPr kumimoji="0" lang="en-US" sz="1200" b="0" i="0" u="none" strike="noStrike" kern="1200" cap="none" spc="0" normalizeH="0" baseline="0" noProof="0" smtClean="0">
                <a:ln>
                  <a:noFill/>
                </a:ln>
                <a:solidFill>
                  <a:srgbClr val="141414"/>
                </a:solidFill>
                <a:effectLst/>
                <a:uLnTx/>
                <a:uFillTx/>
                <a:latin typeface="Wells Fargo Sans" panose="020B05030202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141414"/>
              </a:solidFill>
              <a:effectLst/>
              <a:uLnTx/>
              <a:uFillTx/>
              <a:latin typeface="Wells Fargo Sans" panose="020B0503020203020204" pitchFamily="34" charset="0"/>
              <a:ea typeface="+mn-ea"/>
              <a:cs typeface="+mn-cs"/>
            </a:endParaRPr>
          </a:p>
        </p:txBody>
      </p:sp>
    </p:spTree>
    <p:extLst>
      <p:ext uri="{BB962C8B-B14F-4D97-AF65-F5344CB8AC3E}">
        <p14:creationId xmlns:p14="http://schemas.microsoft.com/office/powerpoint/2010/main" val="3771495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ells Fargo Sans" panose="020B0503020203020204" pitchFamily="34" charset="0"/>
              <a:buChar char="•"/>
              <a:tabLst/>
              <a:defRPr/>
            </a:pPr>
            <a:r>
              <a:rPr lang="en-US" sz="1200" baseline="0" dirty="0">
                <a:solidFill>
                  <a:srgbClr val="141414"/>
                </a:solidFill>
                <a:latin typeface="Wells Fargo Serif SemiBold" panose="02040703040405020204" pitchFamily="18" charset="0"/>
                <a:ea typeface="ＭＳ Ｐゴシック" pitchFamily="34" charset="-128"/>
                <a:cs typeface="+mn-cs"/>
              </a:rPr>
              <a:t>Attempting to time the market during volatile times can impact long-term performance as many of the market’s best days have occurred during bear markets and recessions.</a:t>
            </a:r>
            <a:endParaRPr lang="en-US" dirty="0"/>
          </a:p>
          <a:p>
            <a:r>
              <a:rPr lang="en-US" altLang="en-US" sz="1200" dirty="0">
                <a:solidFill>
                  <a:srgbClr val="141414"/>
                </a:solidFill>
                <a:latin typeface="Wells Fargo Serif SemiBold" panose="02040703040405020204" pitchFamily="18" charset="0"/>
                <a:ea typeface="ＭＳ Ｐゴシック" pitchFamily="34" charset="-128"/>
                <a:cs typeface="+mn-cs"/>
              </a:rPr>
              <a:t>Both the best and worst days based on the S&amp;P 500 Index’s daily returns have tended to happen during times of high volatility, like bear markets and recessions. Over the past 30 years, the two previous bear markets contributed almost all of the worst 20 days and half of the 20 best days. And all of the 10 best days</a:t>
            </a:r>
            <a:r>
              <a:rPr lang="en-US" altLang="en-US" sz="1200" baseline="0" dirty="0">
                <a:solidFill>
                  <a:srgbClr val="141414"/>
                </a:solidFill>
                <a:latin typeface="Wells Fargo Serif SemiBold" panose="02040703040405020204" pitchFamily="18" charset="0"/>
                <a:ea typeface="ＭＳ Ｐゴシック" pitchFamily="34" charset="-128"/>
                <a:cs typeface="+mn-cs"/>
              </a:rPr>
              <a:t> occurred during the Great Recession of 2007-2009 or the COVID-19 2020 recession.</a:t>
            </a:r>
            <a:endParaRPr lang="en-US" altLang="en-US" sz="1200" dirty="0">
              <a:solidFill>
                <a:srgbClr val="141414"/>
              </a:solidFill>
              <a:latin typeface="Wells Fargo Serif SemiBold" panose="02040703040405020204" pitchFamily="18" charset="0"/>
              <a:ea typeface="ＭＳ Ｐゴシック" pitchFamily="34"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ells Fargo Sans" panose="020B0503020203020204" pitchFamily="34" charset="0"/>
              <a:buChar char="•"/>
              <a:tabLst/>
              <a:defRPr/>
            </a:pPr>
            <a:r>
              <a:rPr lang="en-US" sz="1200" dirty="0">
                <a:solidFill>
                  <a:srgbClr val="141414"/>
                </a:solidFill>
                <a:latin typeface="Wells Fargo Serif SemiBold" panose="02040703040405020204" pitchFamily="18" charset="0"/>
                <a:ea typeface="ＭＳ Ｐゴシック" pitchFamily="34" charset="-128"/>
                <a:cs typeface="+mn-cs"/>
              </a:rPr>
              <a:t>Additionally,</a:t>
            </a:r>
            <a:r>
              <a:rPr lang="en-US" sz="1200" baseline="0" dirty="0">
                <a:solidFill>
                  <a:srgbClr val="141414"/>
                </a:solidFill>
                <a:latin typeface="Wells Fargo Serif SemiBold" panose="02040703040405020204" pitchFamily="18" charset="0"/>
                <a:ea typeface="ＭＳ Ｐゴシック" pitchFamily="34" charset="-128"/>
                <a:cs typeface="+mn-cs"/>
              </a:rPr>
              <a:t> the best and worst days </a:t>
            </a:r>
            <a:r>
              <a:rPr lang="en-US" sz="1200" baseline="0" dirty="0">
                <a:solidFill>
                  <a:srgbClr val="FF0000"/>
                </a:solidFill>
                <a:latin typeface="Wells Fargo Serif SemiBold" panose="02040703040405020204" pitchFamily="18" charset="0"/>
                <a:ea typeface="ＭＳ Ｐゴシック" pitchFamily="34" charset="-128"/>
                <a:cs typeface="+mn-cs"/>
              </a:rPr>
              <a:t>have often been </a:t>
            </a:r>
            <a:r>
              <a:rPr lang="en-US" sz="1200" baseline="0" dirty="0">
                <a:solidFill>
                  <a:srgbClr val="141414"/>
                </a:solidFill>
                <a:latin typeface="Wells Fargo Serif SemiBold" panose="02040703040405020204" pitchFamily="18" charset="0"/>
                <a:ea typeface="ＭＳ Ｐゴシック" pitchFamily="34" charset="-128"/>
                <a:cs typeface="+mn-cs"/>
              </a:rPr>
              <a:t>clustered together. For example, two of the 20 best days and four of the 20 worst days occurred during the 8 trading days between March 9 and March 18, 2020.</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8FE8C6-40C5-3A47-B40B-BF6D66835AAD}" type="slidenum">
              <a:rPr kumimoji="0" lang="en-US" sz="1200" b="0" i="0" u="none" strike="noStrike" kern="1200" cap="none" spc="0" normalizeH="0" baseline="0" noProof="0" smtClean="0">
                <a:ln>
                  <a:noFill/>
                </a:ln>
                <a:solidFill>
                  <a:srgbClr val="141414"/>
                </a:solidFill>
                <a:effectLst/>
                <a:uLnTx/>
                <a:uFillTx/>
                <a:latin typeface="Wells Fargo Sans" panose="020B05030202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srgbClr val="141414"/>
              </a:solidFill>
              <a:effectLst/>
              <a:uLnTx/>
              <a:uFillTx/>
              <a:latin typeface="Wells Fargo Sans" panose="020B0503020203020204" pitchFamily="34" charset="0"/>
              <a:ea typeface="+mn-ea"/>
              <a:cs typeface="+mn-cs"/>
            </a:endParaRPr>
          </a:p>
        </p:txBody>
      </p:sp>
    </p:spTree>
    <p:extLst>
      <p:ext uri="{BB962C8B-B14F-4D97-AF65-F5344CB8AC3E}">
        <p14:creationId xmlns:p14="http://schemas.microsoft.com/office/powerpoint/2010/main" val="4160641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000" u="sng" kern="1200" dirty="0">
                <a:solidFill>
                  <a:schemeClr val="tx1"/>
                </a:solidFill>
                <a:effectLst/>
                <a:latin typeface="+mn-lt"/>
                <a:ea typeface="+mn-ea"/>
                <a:cs typeface="+mn-cs"/>
              </a:rPr>
              <a:t>GDP:</a:t>
            </a:r>
          </a:p>
          <a:p>
            <a:r>
              <a:rPr lang="en-US" sz="1800" b="0" i="0" u="none" strike="noStrike" baseline="0" dirty="0">
                <a:solidFill>
                  <a:srgbClr val="000000"/>
                </a:solidFill>
                <a:latin typeface="Wells Fargo Serif Light" panose="02040403040405020204" pitchFamily="18" charset="0"/>
              </a:rPr>
              <a:t>Yellow flags are out for a recession this year, despite the global economy’s resilience late last year. Among the signposts of an approaching slowdown:</a:t>
            </a:r>
          </a:p>
          <a:p>
            <a:pPr marL="628650" lvl="1" indent="-171450"/>
            <a:r>
              <a:rPr lang="en-US" sz="1800" b="0" i="0" u="none" strike="noStrike" baseline="0" dirty="0">
                <a:solidFill>
                  <a:srgbClr val="000000"/>
                </a:solidFill>
                <a:latin typeface="Wells Fargo Serif Light" panose="02040403040405020204" pitchFamily="18" charset="0"/>
              </a:rPr>
              <a:t>Steepening declines in the U.S. index of leading indicators, well beyond the threshold invariably tied to a recession,</a:t>
            </a:r>
          </a:p>
          <a:p>
            <a:pPr marL="628650" lvl="1" indent="-171450"/>
            <a:r>
              <a:rPr lang="en-US" sz="1800" b="0" i="0" u="none" strike="noStrike" baseline="0" dirty="0">
                <a:solidFill>
                  <a:srgbClr val="000000"/>
                </a:solidFill>
                <a:latin typeface="Wells Fargo Serif Light" panose="02040403040405020204" pitchFamily="18" charset="0"/>
              </a:rPr>
              <a:t>The large number of U.S. states still suffering declines in the Philadelphia Fed’s coincident indicators through November, </a:t>
            </a:r>
          </a:p>
          <a:p>
            <a:pPr marL="628650" lvl="1" indent="-171450"/>
            <a:r>
              <a:rPr lang="en-US" sz="1800" b="0" i="0" u="none" strike="noStrike" baseline="0" dirty="0">
                <a:solidFill>
                  <a:srgbClr val="000000"/>
                </a:solidFill>
                <a:latin typeface="Wells Fargo Serif Light" panose="02040403040405020204" pitchFamily="18" charset="0"/>
              </a:rPr>
              <a:t>A materially inverted yield curve, despite expectations for a modest flattening late in the year, </a:t>
            </a:r>
          </a:p>
          <a:p>
            <a:pPr marL="628650" lvl="1" indent="-171450"/>
            <a:r>
              <a:rPr lang="en-US" sz="1800" b="0" i="0" u="none" strike="noStrike" baseline="0" dirty="0">
                <a:solidFill>
                  <a:srgbClr val="000000"/>
                </a:solidFill>
                <a:latin typeface="Wells Fargo Serif Light" panose="02040403040405020204" pitchFamily="18" charset="0"/>
              </a:rPr>
              <a:t>Worsening economic-surprise indexes (comparing actual data with expectations) globally, with the important exception of the eurozone, and</a:t>
            </a:r>
          </a:p>
          <a:p>
            <a:pPr marL="628650" lvl="1" indent="-171450"/>
            <a:r>
              <a:rPr lang="en-US" sz="1800" b="0" i="0" u="none" strike="noStrike" baseline="0" dirty="0">
                <a:solidFill>
                  <a:srgbClr val="000000"/>
                </a:solidFill>
                <a:latin typeface="Wells Fargo Serif Light" panose="02040403040405020204" pitchFamily="18" charset="0"/>
              </a:rPr>
              <a:t>A fourth-quarter survey of professional forecasters by the Philadelphia Fed showing the highest probability of a recession since the end of 2008 in this year’s second quarter.</a:t>
            </a:r>
          </a:p>
          <a:p>
            <a:r>
              <a:rPr lang="en-US" sz="1800" b="0" i="0" u="none" strike="noStrike" baseline="0" dirty="0">
                <a:solidFill>
                  <a:srgbClr val="000000"/>
                </a:solidFill>
                <a:latin typeface="Wells Fargo Serif Light" panose="02040403040405020204" pitchFamily="18" charset="0"/>
              </a:rPr>
              <a:t>Outlook crosscurrents make the depth of any future slowdown in the U.S. and global economies unclear at the start of 2023. China’s economic reopening, tied to a policy U-turn on COVID-19 lockdowns, likely means short-term pain from the reopening’s disruptive impact followed by long-term gains from the release of pent-up travel and other consumer demand supported by increased monetary and fiscal stimulus. Here in the U.S., the face-off is between the lagged effect of past interest-rate hikes, with more from the Fed likely to come during the first half of this year, against support from a resilient labor market and from lower inflation. Last year’s fiscal stimulus will add to that support, as appropriated funds are disbursed. Investment will get a boost from CHIPS Act incentives for semiconductor and other high-tech investment. </a:t>
            </a:r>
          </a:p>
          <a:p>
            <a:pPr marL="0" indent="0">
              <a:buNone/>
            </a:pPr>
            <a:endParaRPr lang="en-US" sz="1200" b="0" i="0" u="none" strike="noStrike" kern="1200" baseline="0" dirty="0">
              <a:solidFill>
                <a:srgbClr val="000000"/>
              </a:solidFill>
              <a:effectLst/>
              <a:latin typeface="Wells Fargo Serif Light" panose="02040403040405020204" pitchFamily="18" charset="0"/>
              <a:ea typeface="+mn-ea"/>
              <a:cs typeface="+mn-cs"/>
            </a:endParaRPr>
          </a:p>
          <a:p>
            <a:pPr marL="0" indent="0">
              <a:buNone/>
            </a:pPr>
            <a:r>
              <a:rPr lang="en-US" sz="1000" u="sng" kern="1200" baseline="0" dirty="0">
                <a:solidFill>
                  <a:schemeClr val="tx1"/>
                </a:solidFill>
                <a:effectLst/>
                <a:latin typeface="+mn-lt"/>
                <a:ea typeface="+mn-ea"/>
                <a:cs typeface="+mn-cs"/>
              </a:rPr>
              <a:t>Inflation:</a:t>
            </a:r>
          </a:p>
          <a:p>
            <a:pPr marL="171450" marR="0" lvl="0" indent="-171450" algn="l" defTabSz="914400" rtl="0" eaLnBrk="1" fontAlgn="auto" latinLnBrk="0" hangingPunct="1">
              <a:lnSpc>
                <a:spcPct val="100000"/>
              </a:lnSpc>
              <a:spcBef>
                <a:spcPts val="0"/>
              </a:spcBef>
              <a:spcAft>
                <a:spcPts val="0"/>
              </a:spcAft>
              <a:buClrTx/>
              <a:buSzTx/>
              <a:tabLst/>
              <a:defRPr/>
            </a:pPr>
            <a:r>
              <a:rPr lang="en-US" sz="1800" b="0" i="0" u="none" strike="noStrike" baseline="0" dirty="0">
                <a:solidFill>
                  <a:srgbClr val="000000"/>
                </a:solidFill>
                <a:latin typeface="Wells Fargo Serif Light" panose="02040403040405020204" pitchFamily="18" charset="0"/>
              </a:rPr>
              <a:t>The real test of inflation’s “stickiness” will not come until the economy’s slowdown is well underway. Labor-intensive travel, entertainment, and other economically sensitive services prices — the CPI’s most visible hot spot — are as sensitive to cost pressures in a tight job market as they are to demand. We believe that unions, being weaker now than when wage pressures were last this strong in the 1970s, make wages more sensitive to softening labor demand as the economy slides into a recession. Our forecasted decline for inflation, to a 2.2% rate at the end of this year, is aggressive, but still consistent with investor expectations in parts of the financial market. At the end of last year, for example, expectations drawn from an inflation swaps curve included a 2.3% inflation rate for this November, in line with our year-end forecast. </a:t>
            </a:r>
          </a:p>
          <a:p>
            <a:pPr marL="0" marR="0" lvl="0" indent="0" algn="l" defTabSz="914400" rtl="0" eaLnBrk="1" fontAlgn="auto" latinLnBrk="0" hangingPunct="1">
              <a:lnSpc>
                <a:spcPct val="100000"/>
              </a:lnSpc>
              <a:spcBef>
                <a:spcPts val="0"/>
              </a:spcBef>
              <a:spcAft>
                <a:spcPts val="0"/>
              </a:spcAft>
              <a:buClrTx/>
              <a:buSzTx/>
              <a:buNone/>
              <a:tabLst/>
              <a:defRPr/>
            </a:pPr>
            <a:endParaRPr lang="en-US" sz="1800" b="0" i="0" u="none" strike="noStrike" baseline="0" dirty="0">
              <a:solidFill>
                <a:srgbClr val="000000"/>
              </a:solidFill>
              <a:latin typeface="Wells Fargo Serif Light" panose="02040403040405020204" pitchFamily="18" charset="0"/>
            </a:endParaRPr>
          </a:p>
          <a:p>
            <a:pPr marL="0" marR="0" lvl="0" indent="0" algn="l" defTabSz="914400" rtl="0" eaLnBrk="1" fontAlgn="auto" latinLnBrk="0" hangingPunct="1">
              <a:lnSpc>
                <a:spcPct val="100000"/>
              </a:lnSpc>
              <a:spcBef>
                <a:spcPts val="0"/>
              </a:spcBef>
              <a:spcAft>
                <a:spcPts val="0"/>
              </a:spcAft>
              <a:buClrTx/>
              <a:buSzTx/>
              <a:buNone/>
              <a:tabLst/>
              <a:defRPr/>
            </a:pPr>
            <a:r>
              <a:rPr lang="en-US" sz="1000" u="sng" kern="1200" dirty="0">
                <a:solidFill>
                  <a:schemeClr val="tx1"/>
                </a:solidFill>
                <a:effectLst/>
                <a:latin typeface="+mn-lt"/>
                <a:ea typeface="+mn-ea"/>
                <a:cs typeface="+mn-cs"/>
              </a:rPr>
              <a:t>Large Cap equities:</a:t>
            </a:r>
          </a:p>
          <a:p>
            <a:pPr lvl="0"/>
            <a:r>
              <a:rPr lang="en-US" sz="1200" b="0" i="0" u="none" strike="noStrike" baseline="0" dirty="0">
                <a:solidFill>
                  <a:srgbClr val="000000"/>
                </a:solidFill>
                <a:latin typeface="Wells Fargo Serif Light" panose="02040403040405020204" pitchFamily="18" charset="0"/>
              </a:rPr>
              <a:t>We expect profits to continue to roll over as the economy weakens, revenue growth stalls, and costs remain elevated. Aggressive Fed tightening, stubbornly high inflation, and a likely U.S. recession should weigh on business investment and consumer spending, suggesting downside risk to earnings in 2023, in our view. Our forecast is for the equity markets to rebound in the second half of 2023 (driven by multiple expansion) as investors anticipate a recovery in 2024.</a:t>
            </a:r>
          </a:p>
          <a:p>
            <a:pPr lvl="0"/>
            <a:r>
              <a:rPr lang="en-US" sz="1200" b="0" i="0" u="none" strike="noStrike" baseline="0" dirty="0">
                <a:solidFill>
                  <a:srgbClr val="000000"/>
                </a:solidFill>
                <a:latin typeface="Wells Fargo Serif Light" panose="02040403040405020204" pitchFamily="18" charset="0"/>
              </a:rPr>
              <a:t>Our 2023 year-end price target midpoint for the S&amp;P 500 Index is 4400. We expect earnings per share (EPS) for the S&amp;P 500 Index to decline to $205 for 2023. </a:t>
            </a:r>
          </a:p>
          <a:p>
            <a:pPr lvl="0"/>
            <a:endParaRPr lang="en-US" sz="1200" b="0" i="0" u="none" strike="noStrike" baseline="0" dirty="0">
              <a:solidFill>
                <a:srgbClr val="000000"/>
              </a:solidFill>
              <a:latin typeface="Wells Fargo Serif Light" panose="02040403040405020204" pitchFamily="18" charset="0"/>
            </a:endParaRPr>
          </a:p>
          <a:p>
            <a:pPr marL="0" lvl="0" indent="0" algn="l" defTabSz="914400" rtl="0" eaLnBrk="1" latinLnBrk="0" hangingPunct="1">
              <a:buFont typeface="Wells Fargo Sans" panose="020B0503020203020204" pitchFamily="34" charset="0"/>
              <a:buNone/>
            </a:pPr>
            <a:r>
              <a:rPr lang="en-US" sz="1000" u="sng" kern="1200" dirty="0">
                <a:solidFill>
                  <a:schemeClr val="tx1"/>
                </a:solidFill>
                <a:effectLst/>
                <a:latin typeface="+mn-lt"/>
                <a:ea typeface="+mn-ea"/>
                <a:cs typeface="+mn-cs"/>
              </a:rPr>
              <a:t>Treasury yields:</a:t>
            </a:r>
          </a:p>
          <a:p>
            <a:r>
              <a:rPr lang="en-US" sz="1200" b="0" i="0" u="none" strike="noStrike" kern="1200" baseline="0" dirty="0">
                <a:solidFill>
                  <a:schemeClr val="tx1"/>
                </a:solidFill>
                <a:latin typeface="+mn-lt"/>
                <a:ea typeface="+mn-ea"/>
                <a:cs typeface="+mn-cs"/>
              </a:rPr>
              <a:t>We believe the Fed will pivot away from raising borrowing costs early in 2023 after signs that inflation is waning, and a recession has taken hold. We expect the Fed to play a key role as it begins to cut policy rates toward the end of the year to aid the economic recovery. Although the Fed plans to continue with balance-sheet reduction, potentially tight credit conditions in the broader financial system could cause the Fed to inject cash in markets where buyers or sellers suddenly disappear. </a:t>
            </a:r>
          </a:p>
          <a:p>
            <a:r>
              <a:rPr lang="en-US" sz="1200" b="0" i="0" u="none" strike="noStrike" kern="1200" baseline="0" dirty="0">
                <a:solidFill>
                  <a:schemeClr val="tx1"/>
                </a:solidFill>
                <a:latin typeface="+mn-lt"/>
                <a:ea typeface="+mn-ea"/>
                <a:cs typeface="+mn-cs"/>
              </a:rPr>
              <a:t>Our year-end 2023 federal funds rate target of 3.50%–3.75% implies 100 basis points (1%) of easing from the terminal federal funds rate. As a result, we also see long-term rates falling slightly and place our year-end 2023 10-year and 30-year rate targets at 3.50%–4.00%.</a:t>
            </a:r>
          </a:p>
          <a:p>
            <a:pPr marL="0" indent="0">
              <a:buNone/>
            </a:pPr>
            <a:endParaRPr lang="en-US" sz="1200" b="0" i="0" u="none" strike="noStrike" baseline="0" dirty="0">
              <a:solidFill>
                <a:srgbClr val="000000"/>
              </a:solidFill>
              <a:latin typeface="Wells Fargo Serif Light" panose="02040403040405020204" pitchFamily="18" charset="0"/>
            </a:endParaRPr>
          </a:p>
          <a:p>
            <a:pPr marL="0" lvl="0" indent="0">
              <a:buNone/>
            </a:pPr>
            <a:r>
              <a:rPr lang="en-US" sz="1000" u="sng" kern="1200" dirty="0">
                <a:solidFill>
                  <a:schemeClr val="tx1"/>
                </a:solidFill>
                <a:effectLst/>
                <a:latin typeface="+mn-lt"/>
                <a:ea typeface="+mn-ea"/>
                <a:cs typeface="+mn-cs"/>
              </a:rPr>
              <a:t>Commodities: </a:t>
            </a:r>
          </a:p>
          <a:p>
            <a:pPr lvl="0"/>
            <a:r>
              <a:rPr lang="en-US" sz="1800" b="0" i="0" u="none" strike="noStrike" baseline="0" dirty="0">
                <a:solidFill>
                  <a:srgbClr val="000000"/>
                </a:solidFill>
                <a:latin typeface="Wells Fargo Serif Light" panose="02040403040405020204" pitchFamily="18" charset="0"/>
              </a:rPr>
              <a:t>Commodities were the best-performing major asset class in 2022, bolstered by high inflation and supply disruptions. Heading into 2023, we expect strong commodity performance to continue as many commodities remain undersupplied — further driving the bull super-cycle. We caution investors though, as Commodity price gains may be back-end loaded in 2023. As recession fears cool in the second half of the year, we anticipate that demand will rise along with commodity prices. Our 2023 year-end target ranges are $100 to $120 per barrel for West Texas Intermediate (WTI), and $105 to $125 per barrel for Brent oil. For gold, our 2023 year-end target range is $1,900-$2,000. </a:t>
            </a:r>
          </a:p>
        </p:txBody>
      </p:sp>
      <p:sp>
        <p:nvSpPr>
          <p:cNvPr id="4" name="Slide Number Placeholder 3"/>
          <p:cNvSpPr>
            <a:spLocks noGrp="1"/>
          </p:cNvSpPr>
          <p:nvPr>
            <p:ph type="sldNum" sz="quarter" idx="10"/>
          </p:nvPr>
        </p:nvSpPr>
        <p:spPr/>
        <p:txBody>
          <a:bodyPr/>
          <a:lstStyle/>
          <a:p>
            <a:fld id="{A38FE8C6-40C5-3A47-B40B-BF6D66835AAD}" type="slidenum">
              <a:rPr lang="en-US" smtClean="0"/>
              <a:t>12</a:t>
            </a:fld>
            <a:endParaRPr lang="en-US" dirty="0"/>
          </a:p>
        </p:txBody>
      </p:sp>
    </p:spTree>
    <p:extLst>
      <p:ext uri="{BB962C8B-B14F-4D97-AF65-F5344CB8AC3E}">
        <p14:creationId xmlns:p14="http://schemas.microsoft.com/office/powerpoint/2010/main" val="1451581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endParaRPr lang="en-US" dirty="0"/>
          </a:p>
        </p:txBody>
      </p:sp>
      <p:sp>
        <p:nvSpPr>
          <p:cNvPr id="4" name="Slide Number Placeholder 3"/>
          <p:cNvSpPr>
            <a:spLocks noGrp="1"/>
          </p:cNvSpPr>
          <p:nvPr>
            <p:ph type="sldNum" sz="quarter" idx="10"/>
          </p:nvPr>
        </p:nvSpPr>
        <p:spPr/>
        <p:txBody>
          <a:bodyPr/>
          <a:lstStyle/>
          <a:p>
            <a:fld id="{A38FE8C6-40C5-3A47-B40B-BF6D66835AAD}" type="slidenum">
              <a:rPr lang="en-US" smtClean="0"/>
              <a:t>13</a:t>
            </a:fld>
            <a:endParaRPr lang="en-US" dirty="0"/>
          </a:p>
        </p:txBody>
      </p:sp>
    </p:spTree>
    <p:extLst>
      <p:ext uri="{BB962C8B-B14F-4D97-AF65-F5344CB8AC3E}">
        <p14:creationId xmlns:p14="http://schemas.microsoft.com/office/powerpoint/2010/main" val="2797275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of inflation’s buildup in this cycle compared to elevated inflation in the late 1970s has been due to more easily reversible parts of the CPI, dubbed “flexible” inflation. </a:t>
            </a:r>
          </a:p>
          <a:p>
            <a:r>
              <a:rPr lang="en-US" dirty="0"/>
              <a:t>However, that may mean nothing more than a quick decline from peak inflation to a still unacceptable rate for the Federal Reserve (Fed). That’s because the Atlanta Fed’s “sticky” CPI index, keyed to the least economically sensitive components of the CPI, accelerated to a 1991 high of 6.6% in December from below 2% in early 2021. </a:t>
            </a:r>
          </a:p>
          <a:p>
            <a:endParaRPr lang="en-US" dirty="0"/>
          </a:p>
        </p:txBody>
      </p:sp>
      <p:sp>
        <p:nvSpPr>
          <p:cNvPr id="4" name="Slide Number Placeholder 3"/>
          <p:cNvSpPr>
            <a:spLocks noGrp="1"/>
          </p:cNvSpPr>
          <p:nvPr>
            <p:ph type="sldNum" sz="quarter" idx="10"/>
          </p:nvPr>
        </p:nvSpPr>
        <p:spPr/>
        <p:txBody>
          <a:bodyPr/>
          <a:lstStyle/>
          <a:p>
            <a:fld id="{A38FE8C6-40C5-3A47-B40B-BF6D66835AAD}" type="slidenum">
              <a:rPr lang="en-US" smtClean="0"/>
              <a:t>2</a:t>
            </a:fld>
            <a:endParaRPr lang="en-US" dirty="0"/>
          </a:p>
        </p:txBody>
      </p:sp>
    </p:spTree>
    <p:extLst>
      <p:ext uri="{BB962C8B-B14F-4D97-AF65-F5344CB8AC3E}">
        <p14:creationId xmlns:p14="http://schemas.microsoft.com/office/powerpoint/2010/main" val="2699982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r>
              <a:rPr lang="en-US" dirty="0"/>
              <a:t>The </a:t>
            </a:r>
            <a:r>
              <a:rPr lang="en-US" baseline="0" dirty="0"/>
              <a:t>Fed</a:t>
            </a:r>
            <a:r>
              <a:rPr lang="en-US" dirty="0"/>
              <a:t> officially began its policy tightening cycle in March 2022. We expect further rate hikes and for the Fed to continue shrinking its balance sheet. </a:t>
            </a:r>
          </a:p>
          <a:p>
            <a:pPr marL="171450" indent="-171450"/>
            <a:r>
              <a:rPr lang="en-US" dirty="0"/>
              <a:t>Action by the Fed typically has a lagged effect on the economy. Therefore, the initial rate increases in 2022 may not have a meaningful impact until later into 2023. </a:t>
            </a:r>
          </a:p>
          <a:p>
            <a:pPr marL="171450" indent="-171450"/>
            <a:endParaRPr lang="en-US" dirty="0"/>
          </a:p>
        </p:txBody>
      </p:sp>
      <p:sp>
        <p:nvSpPr>
          <p:cNvPr id="4" name="Slide Number Placeholder 3"/>
          <p:cNvSpPr>
            <a:spLocks noGrp="1"/>
          </p:cNvSpPr>
          <p:nvPr>
            <p:ph type="sldNum" sz="quarter" idx="10"/>
          </p:nvPr>
        </p:nvSpPr>
        <p:spPr/>
        <p:txBody>
          <a:bodyPr/>
          <a:lstStyle/>
          <a:p>
            <a:fld id="{A38FE8C6-40C5-3A47-B40B-BF6D66835AAD}" type="slidenum">
              <a:rPr lang="en-US" smtClean="0"/>
              <a:t>3</a:t>
            </a:fld>
            <a:endParaRPr lang="en-US" dirty="0"/>
          </a:p>
        </p:txBody>
      </p:sp>
    </p:spTree>
    <p:extLst>
      <p:ext uri="{BB962C8B-B14F-4D97-AF65-F5344CB8AC3E}">
        <p14:creationId xmlns:p14="http://schemas.microsoft.com/office/powerpoint/2010/main" val="2279782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r>
              <a:rPr lang="en-US" baseline="0" dirty="0"/>
              <a:t>Commodities was the only asset class to post a positive return for 2022, after a volatile down market for both stocks and bonds in 2022.</a:t>
            </a:r>
          </a:p>
          <a:p>
            <a:pPr marL="171450" indent="-171450"/>
            <a:r>
              <a:rPr lang="en-US" baseline="0" dirty="0"/>
              <a:t>U.S. assets outperformed their international counterparts as the U.S. dollar strengthened through 2022 despite some weakness in the fourth quarter.</a:t>
            </a:r>
          </a:p>
        </p:txBody>
      </p:sp>
      <p:sp>
        <p:nvSpPr>
          <p:cNvPr id="4" name="Slide Number Placeholder 3"/>
          <p:cNvSpPr>
            <a:spLocks noGrp="1"/>
          </p:cNvSpPr>
          <p:nvPr>
            <p:ph type="sldNum" sz="quarter" idx="10"/>
          </p:nvPr>
        </p:nvSpPr>
        <p:spPr/>
        <p:txBody>
          <a:bodyPr/>
          <a:lstStyle/>
          <a:p>
            <a:fld id="{A38FE8C6-40C5-3A47-B40B-BF6D66835AAD}" type="slidenum">
              <a:rPr lang="en-US" smtClean="0"/>
              <a:t>4</a:t>
            </a:fld>
            <a:endParaRPr lang="en-US" dirty="0"/>
          </a:p>
        </p:txBody>
      </p:sp>
    </p:spTree>
    <p:extLst>
      <p:ext uri="{BB962C8B-B14F-4D97-AF65-F5344CB8AC3E}">
        <p14:creationId xmlns:p14="http://schemas.microsoft.com/office/powerpoint/2010/main" val="874626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ells Fargo Sans" panose="020B0503020203020204" pitchFamily="34" charset="0"/>
              <a:buChar char="•"/>
              <a:tabLst/>
              <a:defRPr/>
            </a:pPr>
            <a:r>
              <a:rPr lang="en-US" sz="1200" kern="1200" dirty="0">
                <a:solidFill>
                  <a:schemeClr val="tx1"/>
                </a:solidFill>
                <a:effectLst/>
                <a:latin typeface="+mn-lt"/>
                <a:ea typeface="+mn-ea"/>
                <a:cs typeface="+mn-cs"/>
              </a:rPr>
              <a:t>U.S. equities held up better than</a:t>
            </a:r>
            <a:r>
              <a:rPr lang="en-US" sz="1200" kern="1200" baseline="0" dirty="0">
                <a:solidFill>
                  <a:schemeClr val="tx1"/>
                </a:solidFill>
                <a:effectLst/>
                <a:latin typeface="+mn-lt"/>
                <a:ea typeface="+mn-ea"/>
                <a:cs typeface="+mn-cs"/>
              </a:rPr>
              <a:t> international equities in 2022. We expect U.S. equities to continue outperforming international equities while U.S. growth outpaces growth overseas. </a:t>
            </a:r>
          </a:p>
          <a:p>
            <a:pPr marL="171450" marR="0" lvl="0" indent="-171450" algn="l" defTabSz="914400" rtl="0" eaLnBrk="1" fontAlgn="auto" latinLnBrk="0" hangingPunct="1">
              <a:lnSpc>
                <a:spcPct val="100000"/>
              </a:lnSpc>
              <a:spcBef>
                <a:spcPts val="0"/>
              </a:spcBef>
              <a:spcAft>
                <a:spcPts val="0"/>
              </a:spcAft>
              <a:buClrTx/>
              <a:buSzTx/>
              <a:tabLst/>
              <a:defRPr/>
            </a:pPr>
            <a:r>
              <a:rPr lang="en-US" sz="1200" kern="1200" baseline="0" dirty="0">
                <a:solidFill>
                  <a:schemeClr val="tx1"/>
                </a:solidFill>
                <a:effectLst/>
                <a:latin typeface="+mn-lt"/>
                <a:ea typeface="+mn-ea"/>
                <a:cs typeface="+mn-cs"/>
              </a:rPr>
              <a:t>We expect higher quality equities like large and mid caps, that have stronger company balance sheets compared to other equity classes, to be better positioned for an economic slowdown.</a:t>
            </a:r>
          </a:p>
        </p:txBody>
      </p:sp>
      <p:sp>
        <p:nvSpPr>
          <p:cNvPr id="4" name="Slide Number Placeholder 3"/>
          <p:cNvSpPr>
            <a:spLocks noGrp="1"/>
          </p:cNvSpPr>
          <p:nvPr>
            <p:ph type="sldNum" sz="quarter" idx="10"/>
          </p:nvPr>
        </p:nvSpPr>
        <p:spPr/>
        <p:txBody>
          <a:bodyPr/>
          <a:lstStyle/>
          <a:p>
            <a:fld id="{A38FE8C6-40C5-3A47-B40B-BF6D66835AAD}" type="slidenum">
              <a:rPr lang="en-US" smtClean="0"/>
              <a:t>5</a:t>
            </a:fld>
            <a:endParaRPr lang="en-US" dirty="0"/>
          </a:p>
        </p:txBody>
      </p:sp>
    </p:spTree>
    <p:extLst>
      <p:ext uri="{BB962C8B-B14F-4D97-AF65-F5344CB8AC3E}">
        <p14:creationId xmlns:p14="http://schemas.microsoft.com/office/powerpoint/2010/main" val="1421802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tabLst/>
              <a:defRPr/>
            </a:pPr>
            <a:r>
              <a:rPr lang="en-US" sz="1200" kern="1200" dirty="0">
                <a:solidFill>
                  <a:schemeClr val="tx1"/>
                </a:solidFill>
                <a:effectLst/>
                <a:latin typeface="+mn-lt"/>
                <a:ea typeface="+mn-ea"/>
                <a:cs typeface="+mn-cs"/>
              </a:rPr>
              <a:t>Fixed income markets have been experiencing</a:t>
            </a:r>
            <a:r>
              <a:rPr lang="en-US" sz="1200" kern="1200" baseline="0" dirty="0">
                <a:solidFill>
                  <a:schemeClr val="tx1"/>
                </a:solidFill>
                <a:effectLst/>
                <a:latin typeface="+mn-lt"/>
                <a:ea typeface="+mn-ea"/>
                <a:cs typeface="+mn-cs"/>
              </a:rPr>
              <a:t> their worst returns in decades as the Fed raises interest rates in an effort to combat high inflation. We expect increased volatility in the fixed income space in the near term.</a:t>
            </a:r>
          </a:p>
        </p:txBody>
      </p:sp>
      <p:sp>
        <p:nvSpPr>
          <p:cNvPr id="4" name="Slide Number Placeholder 3"/>
          <p:cNvSpPr>
            <a:spLocks noGrp="1"/>
          </p:cNvSpPr>
          <p:nvPr>
            <p:ph type="sldNum" sz="quarter" idx="10"/>
          </p:nvPr>
        </p:nvSpPr>
        <p:spPr/>
        <p:txBody>
          <a:bodyPr/>
          <a:lstStyle/>
          <a:p>
            <a:fld id="{A38FE8C6-40C5-3A47-B40B-BF6D66835AAD}" type="slidenum">
              <a:rPr lang="en-US" smtClean="0"/>
              <a:t>6</a:t>
            </a:fld>
            <a:endParaRPr lang="en-US" dirty="0"/>
          </a:p>
        </p:txBody>
      </p:sp>
    </p:spTree>
    <p:extLst>
      <p:ext uri="{BB962C8B-B14F-4D97-AF65-F5344CB8AC3E}">
        <p14:creationId xmlns:p14="http://schemas.microsoft.com/office/powerpoint/2010/main" val="1271808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0" fontAlgn="base" hangingPunct="0"/>
            <a:r>
              <a:rPr lang="en-US" dirty="0">
                <a:latin typeface="Arial" charset="0"/>
                <a:ea typeface="ＭＳ Ｐゴシック" charset="-128"/>
                <a:cs typeface="ＭＳ Ｐゴシック" charset="-128"/>
              </a:rPr>
              <a:t>With</a:t>
            </a:r>
            <a:r>
              <a:rPr lang="en-US" baseline="0" dirty="0">
                <a:latin typeface="Arial" charset="0"/>
                <a:ea typeface="ＭＳ Ｐゴシック" charset="-128"/>
                <a:cs typeface="ＭＳ Ｐゴシック" charset="-128"/>
              </a:rPr>
              <a:t> inflation at high levels, real assets like MLPs could provide an attractive yield as a hedge. Oil’s run higher was a major tailwind for MLPs throughout 2022.</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A38FE8C6-40C5-3A47-B40B-BF6D66835AAD}" type="slidenum">
              <a:rPr lang="en-US" smtClean="0"/>
              <a:t>7</a:t>
            </a:fld>
            <a:endParaRPr lang="en-US" dirty="0"/>
          </a:p>
        </p:txBody>
      </p:sp>
    </p:spTree>
    <p:extLst>
      <p:ext uri="{BB962C8B-B14F-4D97-AF65-F5344CB8AC3E}">
        <p14:creationId xmlns:p14="http://schemas.microsoft.com/office/powerpoint/2010/main" val="2488899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r>
              <a:rPr lang="en-US" dirty="0"/>
              <a:t>Energy commodities led the way</a:t>
            </a:r>
            <a:r>
              <a:rPr lang="en-US" baseline="0" dirty="0"/>
              <a:t> for commodity performance in 2022, with agricultural commodities also being positive contributors.</a:t>
            </a:r>
          </a:p>
          <a:p>
            <a:pPr marL="171450" indent="-171450"/>
            <a:r>
              <a:rPr lang="en-US" baseline="0" dirty="0"/>
              <a:t>In November, near term dollar softness contributed to higher base and precious metals prices.</a:t>
            </a:r>
          </a:p>
          <a:p>
            <a:pPr marL="171450" indent="-171450"/>
            <a:r>
              <a:rPr lang="en-US" baseline="0" dirty="0"/>
              <a:t>A stronger dollar and concerns of weakening global economic growth have depressed precious metals and base metals prices.</a:t>
            </a:r>
          </a:p>
          <a:p>
            <a:pPr marL="171450" indent="-171450"/>
            <a:endParaRPr lang="en-US" dirty="0"/>
          </a:p>
        </p:txBody>
      </p:sp>
      <p:sp>
        <p:nvSpPr>
          <p:cNvPr id="4" name="Slide Number Placeholder 3"/>
          <p:cNvSpPr>
            <a:spLocks noGrp="1"/>
          </p:cNvSpPr>
          <p:nvPr>
            <p:ph type="sldNum" sz="quarter" idx="10"/>
          </p:nvPr>
        </p:nvSpPr>
        <p:spPr/>
        <p:txBody>
          <a:bodyPr/>
          <a:lstStyle/>
          <a:p>
            <a:fld id="{A38FE8C6-40C5-3A47-B40B-BF6D66835AAD}" type="slidenum">
              <a:rPr lang="en-US" smtClean="0"/>
              <a:t>8</a:t>
            </a:fld>
            <a:endParaRPr lang="en-US" dirty="0"/>
          </a:p>
        </p:txBody>
      </p:sp>
    </p:spTree>
    <p:extLst>
      <p:ext uri="{BB962C8B-B14F-4D97-AF65-F5344CB8AC3E}">
        <p14:creationId xmlns:p14="http://schemas.microsoft.com/office/powerpoint/2010/main" val="538338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tabLst/>
              <a:defRPr/>
            </a:pPr>
            <a:r>
              <a:rPr lang="en-US" sz="1200" kern="1200" dirty="0">
                <a:solidFill>
                  <a:schemeClr val="tx1"/>
                </a:solidFill>
                <a:effectLst/>
                <a:latin typeface="+mn-lt"/>
                <a:ea typeface="+mn-ea"/>
                <a:cs typeface="+mn-cs"/>
              </a:rPr>
              <a:t>Hedge</a:t>
            </a:r>
            <a:r>
              <a:rPr lang="en-US" sz="1200" kern="1200" baseline="0" dirty="0">
                <a:solidFill>
                  <a:schemeClr val="tx1"/>
                </a:solidFill>
                <a:effectLst/>
                <a:latin typeface="+mn-lt"/>
                <a:ea typeface="+mn-ea"/>
                <a:cs typeface="+mn-cs"/>
              </a:rPr>
              <a:t> funds were one of the top performers in 2022, while most asset classes, with the exception of Commodities, are experiencing sharp losses. </a:t>
            </a:r>
          </a:p>
          <a:p>
            <a:pPr marL="171450" marR="0" lvl="0" indent="-171450" algn="l" defTabSz="914400" rtl="0" eaLnBrk="1" fontAlgn="auto" latinLnBrk="0" hangingPunct="1">
              <a:lnSpc>
                <a:spcPct val="100000"/>
              </a:lnSpc>
              <a:spcBef>
                <a:spcPts val="0"/>
              </a:spcBef>
              <a:spcAft>
                <a:spcPts val="0"/>
              </a:spcAft>
              <a:buClrTx/>
              <a:buSzTx/>
              <a:tabLst/>
              <a:defRPr/>
            </a:pPr>
            <a:r>
              <a:rPr lang="en-US" sz="1200" kern="1200" baseline="0" dirty="0">
                <a:solidFill>
                  <a:schemeClr val="tx1"/>
                </a:solidFill>
                <a:effectLst/>
                <a:latin typeface="+mn-lt"/>
                <a:ea typeface="+mn-ea"/>
                <a:cs typeface="+mn-cs"/>
              </a:rPr>
              <a:t>Macro strategies have been the top performer. We expect trends in Commodities, currencies, and interest rates to continue to contribute to strong returns for Macro strategies.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38FE8C6-40C5-3A47-B40B-BF6D66835AAD}" type="slidenum">
              <a:rPr lang="en-US" smtClean="0"/>
              <a:t>9</a:t>
            </a:fld>
            <a:endParaRPr lang="en-US" dirty="0"/>
          </a:p>
        </p:txBody>
      </p:sp>
    </p:spTree>
    <p:extLst>
      <p:ext uri="{BB962C8B-B14F-4D97-AF65-F5344CB8AC3E}">
        <p14:creationId xmlns:p14="http://schemas.microsoft.com/office/powerpoint/2010/main" val="31508384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5BF1F789-5F18-4A39-AD7A-F27D50655E13}"/>
              </a:ext>
            </a:extLst>
          </p:cNvPr>
          <p:cNvSpPr>
            <a:spLocks noGrp="1"/>
          </p:cNvSpPr>
          <p:nvPr>
            <p:ph type="ctrTitle" hasCustomPrompt="1"/>
          </p:nvPr>
        </p:nvSpPr>
        <p:spPr>
          <a:xfrm>
            <a:off x="365125" y="1600210"/>
            <a:ext cx="5852796" cy="1779684"/>
          </a:xfrm>
        </p:spPr>
        <p:txBody>
          <a:bodyPr anchor="b"/>
          <a:lstStyle>
            <a:lvl1pPr algn="l">
              <a:defRPr sz="3200" b="0" i="0">
                <a:solidFill>
                  <a:schemeClr val="tx2"/>
                </a:solidFill>
                <a:latin typeface="Wells Fargo Serif Display" panose="02040403040405020204" pitchFamily="18" charset="0"/>
              </a:defRPr>
            </a:lvl1pPr>
          </a:lstStyle>
          <a:p>
            <a:r>
              <a:rPr lang="en-US" dirty="0"/>
              <a:t>[Presentation title]</a:t>
            </a:r>
          </a:p>
        </p:txBody>
      </p:sp>
      <p:sp>
        <p:nvSpPr>
          <p:cNvPr id="3" name="Subtitle">
            <a:extLst>
              <a:ext uri="{FF2B5EF4-FFF2-40B4-BE49-F238E27FC236}">
                <a16:creationId xmlns:a16="http://schemas.microsoft.com/office/drawing/2014/main" id="{DCD36CB7-C5B7-427E-B007-04E7C37DC940}"/>
              </a:ext>
            </a:extLst>
          </p:cNvPr>
          <p:cNvSpPr>
            <a:spLocks noGrp="1"/>
          </p:cNvSpPr>
          <p:nvPr>
            <p:ph type="subTitle" idx="1" hasCustomPrompt="1"/>
          </p:nvPr>
        </p:nvSpPr>
        <p:spPr>
          <a:xfrm>
            <a:off x="365125" y="3520440"/>
            <a:ext cx="4023996" cy="594355"/>
          </a:xfrm>
        </p:spPr>
        <p:txBody>
          <a:bodyPr>
            <a:noAutofit/>
          </a:bodyPr>
          <a:lstStyle>
            <a:lvl1pPr marL="0" indent="0" algn="l">
              <a:spcBef>
                <a:spcPts val="0"/>
              </a:spcBef>
              <a:spcAft>
                <a:spcPts val="0"/>
              </a:spcAft>
              <a:buNone/>
              <a:defRPr sz="1200" b="0" i="0">
                <a:latin typeface="Wells Fargo Serif Light" panose="02040403040405020204" pitchFamily="18" charset="0"/>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a:t>[Month 00, 0000]</a:t>
            </a:r>
            <a:br>
              <a:rPr lang="en-US" dirty="0"/>
            </a:br>
            <a:r>
              <a:rPr lang="en-US" dirty="0"/>
              <a:t>[Presenter Name]</a:t>
            </a:r>
            <a:br>
              <a:rPr lang="en-US" dirty="0"/>
            </a:br>
            <a:r>
              <a:rPr lang="en-US" dirty="0"/>
              <a:t>[Presenter Title]</a:t>
            </a:r>
          </a:p>
        </p:txBody>
      </p:sp>
      <p:pic>
        <p:nvPicPr>
          <p:cNvPr id="5" name="Stagecoach" descr="A close up of a logo&#10;&#10;Description automatically generated">
            <a:extLst>
              <a:ext uri="{FF2B5EF4-FFF2-40B4-BE49-F238E27FC236}">
                <a16:creationId xmlns:a16="http://schemas.microsoft.com/office/drawing/2014/main" id="{A9BA93AE-BE5D-1646-B465-B42B1A6FA570}"/>
              </a:ext>
            </a:extLst>
          </p:cNvPr>
          <p:cNvPicPr>
            <a:picLocks noChangeAspect="1"/>
          </p:cNvPicPr>
          <p:nvPr userDrawn="1"/>
        </p:nvPicPr>
        <p:blipFill rotWithShape="1">
          <a:blip r:embed="rId2"/>
          <a:srcRect r="17424"/>
          <a:stretch/>
        </p:blipFill>
        <p:spPr>
          <a:xfrm>
            <a:off x="2413000" y="4255341"/>
            <a:ext cx="6731000" cy="1856232"/>
          </a:xfrm>
          <a:prstGeom prst="rect">
            <a:avLst/>
          </a:prstGeom>
        </p:spPr>
      </p:pic>
      <p:pic>
        <p:nvPicPr>
          <p:cNvPr id="8" name="Wells Fargo" descr="A close up of a sign&#10;&#10;Description automatically generated">
            <a:extLst>
              <a:ext uri="{FF2B5EF4-FFF2-40B4-BE49-F238E27FC236}">
                <a16:creationId xmlns:a16="http://schemas.microsoft.com/office/drawing/2014/main" id="{98544139-FD4F-364E-81A3-0BB5291D19AC}"/>
              </a:ext>
            </a:extLst>
          </p:cNvPr>
          <p:cNvPicPr>
            <a:picLocks noChangeAspect="1"/>
          </p:cNvPicPr>
          <p:nvPr userDrawn="1"/>
        </p:nvPicPr>
        <p:blipFill>
          <a:blip r:embed="rId3"/>
          <a:stretch>
            <a:fillRect/>
          </a:stretch>
        </p:blipFill>
        <p:spPr>
          <a:xfrm>
            <a:off x="365125" y="457200"/>
            <a:ext cx="2542992" cy="576072"/>
          </a:xfrm>
          <a:prstGeom prst="rect">
            <a:avLst/>
          </a:prstGeom>
        </p:spPr>
      </p:pic>
    </p:spTree>
    <p:extLst>
      <p:ext uri="{BB962C8B-B14F-4D97-AF65-F5344CB8AC3E}">
        <p14:creationId xmlns:p14="http://schemas.microsoft.com/office/powerpoint/2010/main" val="831143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x Charts">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C0E22618-D046-4A43-A145-B5CC229DCC9E}"/>
              </a:ext>
            </a:extLst>
          </p:cNvPr>
          <p:cNvSpPr>
            <a:spLocks noGrp="1"/>
          </p:cNvSpPr>
          <p:nvPr>
            <p:ph type="title" hasCustomPrompt="1"/>
          </p:nvPr>
        </p:nvSpPr>
        <p:spPr>
          <a:xfrm>
            <a:off x="365760" y="457200"/>
            <a:ext cx="8412480" cy="1005840"/>
          </a:xfrm>
        </p:spPr>
        <p:txBody>
          <a:bodyPr/>
          <a:lstStyle>
            <a:lvl1pPr>
              <a:defRPr b="0" i="0">
                <a:latin typeface="Wells Fargo Serif Display" panose="02040403040405020204" pitchFamily="18" charset="0"/>
              </a:defRPr>
            </a:lvl1pPr>
          </a:lstStyle>
          <a:p>
            <a:r>
              <a:rPr lang="en-US" dirty="0"/>
              <a:t>[Slide title]</a:t>
            </a:r>
          </a:p>
        </p:txBody>
      </p:sp>
      <p:sp>
        <p:nvSpPr>
          <p:cNvPr id="5" name="Chart Placeholder 1">
            <a:extLst>
              <a:ext uri="{FF2B5EF4-FFF2-40B4-BE49-F238E27FC236}">
                <a16:creationId xmlns:a16="http://schemas.microsoft.com/office/drawing/2014/main" id="{1739FB7C-9269-7342-8648-01158E245B2B}"/>
              </a:ext>
            </a:extLst>
          </p:cNvPr>
          <p:cNvSpPr>
            <a:spLocks noGrp="1"/>
          </p:cNvSpPr>
          <p:nvPr>
            <p:ph type="chart" sz="quarter" idx="11"/>
          </p:nvPr>
        </p:nvSpPr>
        <p:spPr>
          <a:xfrm>
            <a:off x="365760" y="1600200"/>
            <a:ext cx="2560320" cy="2057400"/>
          </a:xfrm>
        </p:spPr>
        <p:txBody>
          <a:bodyPr anchor="ctr" anchorCtr="0">
            <a:normAutofit/>
          </a:bodyPr>
          <a:lstStyle>
            <a:lvl1pPr marL="0" indent="0" algn="ctr">
              <a:buFontTx/>
              <a:buNone/>
              <a:defRPr sz="900"/>
            </a:lvl1pPr>
          </a:lstStyle>
          <a:p>
            <a:r>
              <a:rPr lang="en-US"/>
              <a:t>Click icon to add chart</a:t>
            </a:r>
            <a:endParaRPr lang="en-US" dirty="0"/>
          </a:p>
        </p:txBody>
      </p:sp>
      <p:sp>
        <p:nvSpPr>
          <p:cNvPr id="6" name="Chart Placeholder 2">
            <a:extLst>
              <a:ext uri="{FF2B5EF4-FFF2-40B4-BE49-F238E27FC236}">
                <a16:creationId xmlns:a16="http://schemas.microsoft.com/office/drawing/2014/main" id="{A9A5DDBF-F036-D247-8214-85BE84E1C4F7}"/>
              </a:ext>
            </a:extLst>
          </p:cNvPr>
          <p:cNvSpPr>
            <a:spLocks noGrp="1"/>
          </p:cNvSpPr>
          <p:nvPr>
            <p:ph type="chart" sz="quarter" idx="12"/>
          </p:nvPr>
        </p:nvSpPr>
        <p:spPr>
          <a:xfrm>
            <a:off x="3291840" y="1600200"/>
            <a:ext cx="2560320" cy="2057400"/>
          </a:xfrm>
        </p:spPr>
        <p:txBody>
          <a:bodyPr anchor="ctr" anchorCtr="0">
            <a:normAutofit/>
          </a:bodyPr>
          <a:lstStyle>
            <a:lvl1pPr marL="0" indent="0" algn="ctr">
              <a:buFontTx/>
              <a:buNone/>
              <a:defRPr sz="900"/>
            </a:lvl1pPr>
          </a:lstStyle>
          <a:p>
            <a:r>
              <a:rPr lang="en-US"/>
              <a:t>Click icon to add chart</a:t>
            </a:r>
            <a:endParaRPr lang="en-US" dirty="0"/>
          </a:p>
        </p:txBody>
      </p:sp>
      <p:sp>
        <p:nvSpPr>
          <p:cNvPr id="7" name="Chart Placeholder 3">
            <a:extLst>
              <a:ext uri="{FF2B5EF4-FFF2-40B4-BE49-F238E27FC236}">
                <a16:creationId xmlns:a16="http://schemas.microsoft.com/office/drawing/2014/main" id="{67E53449-679B-CC46-BF8F-F1C105ECD917}"/>
              </a:ext>
            </a:extLst>
          </p:cNvPr>
          <p:cNvSpPr>
            <a:spLocks noGrp="1"/>
          </p:cNvSpPr>
          <p:nvPr>
            <p:ph type="chart" sz="quarter" idx="13"/>
          </p:nvPr>
        </p:nvSpPr>
        <p:spPr>
          <a:xfrm>
            <a:off x="6217920" y="1600200"/>
            <a:ext cx="2560320" cy="2057400"/>
          </a:xfrm>
        </p:spPr>
        <p:txBody>
          <a:bodyPr anchor="ctr" anchorCtr="0">
            <a:normAutofit/>
          </a:bodyPr>
          <a:lstStyle>
            <a:lvl1pPr marL="0" indent="0" algn="ctr">
              <a:buFontTx/>
              <a:buNone/>
              <a:defRPr sz="900"/>
            </a:lvl1pPr>
          </a:lstStyle>
          <a:p>
            <a:r>
              <a:rPr lang="en-US"/>
              <a:t>Click icon to add chart</a:t>
            </a:r>
            <a:endParaRPr lang="en-US" dirty="0"/>
          </a:p>
        </p:txBody>
      </p:sp>
      <p:sp>
        <p:nvSpPr>
          <p:cNvPr id="8" name="Chart Placeholder 4">
            <a:extLst>
              <a:ext uri="{FF2B5EF4-FFF2-40B4-BE49-F238E27FC236}">
                <a16:creationId xmlns:a16="http://schemas.microsoft.com/office/drawing/2014/main" id="{964DD178-5836-D24D-9CF5-2E0FDE4934E6}"/>
              </a:ext>
            </a:extLst>
          </p:cNvPr>
          <p:cNvSpPr>
            <a:spLocks noGrp="1"/>
          </p:cNvSpPr>
          <p:nvPr>
            <p:ph type="chart" sz="quarter" idx="14"/>
          </p:nvPr>
        </p:nvSpPr>
        <p:spPr>
          <a:xfrm>
            <a:off x="365760" y="4114800"/>
            <a:ext cx="2560320" cy="2057400"/>
          </a:xfrm>
        </p:spPr>
        <p:txBody>
          <a:bodyPr anchor="ctr" anchorCtr="0">
            <a:normAutofit/>
          </a:bodyPr>
          <a:lstStyle>
            <a:lvl1pPr marL="0" indent="0" algn="ctr">
              <a:buFontTx/>
              <a:buNone/>
              <a:defRPr sz="900"/>
            </a:lvl1pPr>
          </a:lstStyle>
          <a:p>
            <a:r>
              <a:rPr lang="en-US"/>
              <a:t>Click icon to add chart</a:t>
            </a:r>
            <a:endParaRPr lang="en-US" dirty="0"/>
          </a:p>
        </p:txBody>
      </p:sp>
      <p:sp>
        <p:nvSpPr>
          <p:cNvPr id="9" name="Chart Placeholder 5">
            <a:extLst>
              <a:ext uri="{FF2B5EF4-FFF2-40B4-BE49-F238E27FC236}">
                <a16:creationId xmlns:a16="http://schemas.microsoft.com/office/drawing/2014/main" id="{CB0AE243-8D47-2941-B6AB-7A7BFCBEE1B2}"/>
              </a:ext>
            </a:extLst>
          </p:cNvPr>
          <p:cNvSpPr>
            <a:spLocks noGrp="1"/>
          </p:cNvSpPr>
          <p:nvPr>
            <p:ph type="chart" sz="quarter" idx="15"/>
          </p:nvPr>
        </p:nvSpPr>
        <p:spPr>
          <a:xfrm>
            <a:off x="3291840" y="4114800"/>
            <a:ext cx="2560320" cy="2057400"/>
          </a:xfrm>
        </p:spPr>
        <p:txBody>
          <a:bodyPr anchor="ctr" anchorCtr="0">
            <a:normAutofit/>
          </a:bodyPr>
          <a:lstStyle>
            <a:lvl1pPr marL="0" indent="0" algn="ctr">
              <a:buFontTx/>
              <a:buNone/>
              <a:defRPr sz="900"/>
            </a:lvl1pPr>
          </a:lstStyle>
          <a:p>
            <a:r>
              <a:rPr lang="en-US"/>
              <a:t>Click icon to add chart</a:t>
            </a:r>
            <a:endParaRPr lang="en-US" dirty="0"/>
          </a:p>
        </p:txBody>
      </p:sp>
      <p:sp>
        <p:nvSpPr>
          <p:cNvPr id="10" name="Chart Placeholder 6">
            <a:extLst>
              <a:ext uri="{FF2B5EF4-FFF2-40B4-BE49-F238E27FC236}">
                <a16:creationId xmlns:a16="http://schemas.microsoft.com/office/drawing/2014/main" id="{C99EE39F-D270-8347-9E90-33ACBAEA0719}"/>
              </a:ext>
            </a:extLst>
          </p:cNvPr>
          <p:cNvSpPr>
            <a:spLocks noGrp="1"/>
          </p:cNvSpPr>
          <p:nvPr>
            <p:ph type="chart" sz="quarter" idx="16"/>
          </p:nvPr>
        </p:nvSpPr>
        <p:spPr>
          <a:xfrm>
            <a:off x="6217920" y="4114800"/>
            <a:ext cx="2560320" cy="2057400"/>
          </a:xfrm>
        </p:spPr>
        <p:txBody>
          <a:bodyPr anchor="ctr" anchorCtr="0">
            <a:normAutofit/>
          </a:bodyPr>
          <a:lstStyle>
            <a:lvl1pPr marL="0" indent="0" algn="ctr">
              <a:buFontTx/>
              <a:buNone/>
              <a:defRPr sz="900"/>
            </a:lvl1pPr>
          </a:lstStyle>
          <a:p>
            <a:r>
              <a:rPr lang="en-US"/>
              <a:t>Click icon to add chart</a:t>
            </a:r>
            <a:endParaRPr lang="en-US" dirty="0"/>
          </a:p>
        </p:txBody>
      </p:sp>
      <p:sp>
        <p:nvSpPr>
          <p:cNvPr id="3" name="Slide Number">
            <a:extLst>
              <a:ext uri="{FF2B5EF4-FFF2-40B4-BE49-F238E27FC236}">
                <a16:creationId xmlns:a16="http://schemas.microsoft.com/office/drawing/2014/main" id="{99DBD1E6-5A74-274B-8433-97A77208CD68}"/>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161802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bg2"/>
        </a:solidFill>
        <a:effectLst/>
      </p:bgPr>
    </p:bg>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5433CB49-42F4-4BEC-BD47-AAACD63E2CF3}"/>
              </a:ext>
            </a:extLst>
          </p:cNvPr>
          <p:cNvSpPr>
            <a:spLocks noGrp="1"/>
          </p:cNvSpPr>
          <p:nvPr>
            <p:ph type="body" idx="1" hasCustomPrompt="1"/>
          </p:nvPr>
        </p:nvSpPr>
        <p:spPr>
          <a:xfrm>
            <a:off x="365124" y="457201"/>
            <a:ext cx="5487035" cy="5714999"/>
          </a:xfrm>
        </p:spPr>
        <p:txBody>
          <a:bodyPr/>
          <a:lstStyle>
            <a:lvl1pPr marL="0" indent="0">
              <a:lnSpc>
                <a:spcPct val="90000"/>
              </a:lnSpc>
              <a:spcBef>
                <a:spcPts val="0"/>
              </a:spcBef>
              <a:buNone/>
              <a:defRPr sz="3600" b="0" i="0">
                <a:solidFill>
                  <a:schemeClr val="tx1"/>
                </a:solidFill>
                <a:latin typeface="Wells Fargo Serif Display" panose="02040403040405020204" pitchFamily="18" charset="0"/>
              </a:defRPr>
            </a:lvl1pPr>
            <a:lvl2pPr marL="0" indent="0">
              <a:spcBef>
                <a:spcPts val="900"/>
              </a:spcBef>
              <a:buNone/>
              <a:defRPr sz="1200">
                <a:solidFill>
                  <a:schemeClr val="tx1"/>
                </a:solidFill>
              </a:defRPr>
            </a:lvl2pPr>
            <a:lvl3pPr marL="171450" indent="-171450">
              <a:spcBef>
                <a:spcPts val="900"/>
              </a:spcBef>
              <a:buFont typeface="Wells Fargo Sans" panose="020B0503020203020204" pitchFamily="34" charset="0"/>
              <a:buChar char="•"/>
              <a:defRPr sz="1200">
                <a:solidFill>
                  <a:schemeClr val="tx1"/>
                </a:solidFill>
              </a:defRPr>
            </a:lvl3pPr>
            <a:lvl4pPr marL="342900" indent="-171450">
              <a:spcBef>
                <a:spcPts val="300"/>
              </a:spcBef>
              <a:buFont typeface="Wells Fargo Sans" panose="020B0503020203020204" pitchFamily="34" charset="0"/>
              <a:buChar char="–"/>
              <a:defRPr sz="1200">
                <a:solidFill>
                  <a:schemeClr val="tx1"/>
                </a:solidFill>
              </a:defRPr>
            </a:lvl4pPr>
            <a:lvl5pPr marL="514350" indent="-171450">
              <a:spcBef>
                <a:spcPts val="300"/>
              </a:spcBef>
              <a:buFont typeface="Wells Fargo Sans" panose="020B0503020203020204" pitchFamily="34" charset="0"/>
              <a:buChar char="–"/>
              <a:defRPr sz="1200">
                <a:solidFill>
                  <a:schemeClr val="tx1"/>
                </a:solidFill>
              </a:defRPr>
            </a:lvl5pPr>
            <a:lvl6pPr marL="685800" indent="-171450">
              <a:spcBef>
                <a:spcPts val="300"/>
              </a:spcBef>
              <a:buFont typeface="Wells Fargo Sans" panose="020B0503020203020204" pitchFamily="34" charset="0"/>
              <a:buChar char="–"/>
              <a:defRPr sz="1200">
                <a:solidFill>
                  <a:schemeClr val="tx1"/>
                </a:solidFill>
              </a:defRPr>
            </a:lvl6pPr>
            <a:lvl7pPr marL="857250" indent="-171450">
              <a:spcBef>
                <a:spcPts val="300"/>
              </a:spcBef>
              <a:buFont typeface="Wells Fargo Sans" panose="020B0503020203020204" pitchFamily="34" charset="0"/>
              <a:buChar char="–"/>
              <a:defRPr sz="1200">
                <a:solidFill>
                  <a:schemeClr val="tx1"/>
                </a:solidFill>
              </a:defRPr>
            </a:lvl7pPr>
            <a:lvl8pPr marL="1028700" indent="-171450">
              <a:spcBef>
                <a:spcPts val="300"/>
              </a:spcBef>
              <a:buFont typeface="Wells Fargo Sans" panose="020B0503020203020204" pitchFamily="34" charset="0"/>
              <a:buChar char="–"/>
              <a:defRPr sz="1200">
                <a:solidFill>
                  <a:schemeClr val="tx1"/>
                </a:solidFill>
              </a:defRPr>
            </a:lvl8pPr>
            <a:lvl9pPr marL="1200150" indent="-171450">
              <a:spcBef>
                <a:spcPts val="300"/>
              </a:spcBef>
              <a:buFont typeface="Wells Fargo Sans" panose="020B0503020203020204" pitchFamily="34" charset="0"/>
              <a:buChar char="–"/>
              <a:defRPr sz="1200">
                <a:solidFill>
                  <a:schemeClr val="tx1"/>
                </a:solidFill>
              </a:defRPr>
            </a:lvl9pPr>
          </a:lstStyle>
          <a:p>
            <a:pPr lvl="0"/>
            <a:r>
              <a:rPr lang="en-US" dirty="0"/>
              <a:t>[Section header title or quote]</a:t>
            </a:r>
          </a:p>
          <a:p>
            <a:pPr lvl="1"/>
            <a:r>
              <a:rPr lang="en-US" dirty="0"/>
              <a:t>Additional information, if needed</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Slide Number">
            <a:extLst>
              <a:ext uri="{FF2B5EF4-FFF2-40B4-BE49-F238E27FC236}">
                <a16:creationId xmlns:a16="http://schemas.microsoft.com/office/drawing/2014/main" id="{17EF2A7E-ED94-E540-9CF4-B56F980A38D7}"/>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1560499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 Light Gold">
    <p:bg>
      <p:bgPr>
        <a:solidFill>
          <a:schemeClr val="accent3"/>
        </a:solidFill>
        <a:effectLst/>
      </p:bgPr>
    </p:bg>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5433CB49-42F4-4BEC-BD47-AAACD63E2CF3}"/>
              </a:ext>
            </a:extLst>
          </p:cNvPr>
          <p:cNvSpPr>
            <a:spLocks noGrp="1"/>
          </p:cNvSpPr>
          <p:nvPr>
            <p:ph type="body" idx="1" hasCustomPrompt="1"/>
          </p:nvPr>
        </p:nvSpPr>
        <p:spPr>
          <a:xfrm>
            <a:off x="365125" y="457201"/>
            <a:ext cx="5487035" cy="5714999"/>
          </a:xfrm>
        </p:spPr>
        <p:txBody>
          <a:bodyPr/>
          <a:lstStyle>
            <a:lvl1pPr marL="0" indent="0">
              <a:lnSpc>
                <a:spcPct val="90000"/>
              </a:lnSpc>
              <a:spcBef>
                <a:spcPts val="0"/>
              </a:spcBef>
              <a:buNone/>
              <a:defRPr sz="3600" b="0" i="0">
                <a:solidFill>
                  <a:schemeClr val="tx1"/>
                </a:solidFill>
                <a:latin typeface="Wells Fargo Serif Display" panose="02040403040405020204" pitchFamily="18" charset="0"/>
              </a:defRPr>
            </a:lvl1pPr>
            <a:lvl2pPr marL="0" indent="0">
              <a:spcBef>
                <a:spcPts val="900"/>
              </a:spcBef>
              <a:buNone/>
              <a:defRPr sz="1200">
                <a:solidFill>
                  <a:schemeClr val="tx1"/>
                </a:solidFill>
              </a:defRPr>
            </a:lvl2pPr>
            <a:lvl3pPr marL="171450" indent="-171450">
              <a:spcBef>
                <a:spcPts val="900"/>
              </a:spcBef>
              <a:buFont typeface="Wells Fargo Sans" panose="020B0503020203020204" pitchFamily="34" charset="0"/>
              <a:buChar char="•"/>
              <a:defRPr sz="1200">
                <a:solidFill>
                  <a:schemeClr val="tx1"/>
                </a:solidFill>
              </a:defRPr>
            </a:lvl3pPr>
            <a:lvl4pPr marL="342900" indent="-171450">
              <a:spcBef>
                <a:spcPts val="300"/>
              </a:spcBef>
              <a:buFont typeface="Wells Fargo Sans" panose="020B0503020203020204" pitchFamily="34" charset="0"/>
              <a:buChar char="–"/>
              <a:defRPr sz="1200">
                <a:solidFill>
                  <a:schemeClr val="tx1"/>
                </a:solidFill>
              </a:defRPr>
            </a:lvl4pPr>
            <a:lvl5pPr marL="514350" indent="-171450">
              <a:spcBef>
                <a:spcPts val="300"/>
              </a:spcBef>
              <a:buFont typeface="Wells Fargo Sans" panose="020B0503020203020204" pitchFamily="34" charset="0"/>
              <a:buChar char="–"/>
              <a:defRPr sz="1200">
                <a:solidFill>
                  <a:schemeClr val="tx1"/>
                </a:solidFill>
              </a:defRPr>
            </a:lvl5pPr>
            <a:lvl6pPr marL="685800" indent="-171450">
              <a:spcBef>
                <a:spcPts val="300"/>
              </a:spcBef>
              <a:buFont typeface="Wells Fargo Sans" panose="020B0503020203020204" pitchFamily="34" charset="0"/>
              <a:buChar char="–"/>
              <a:defRPr sz="1200">
                <a:solidFill>
                  <a:schemeClr val="tx1"/>
                </a:solidFill>
              </a:defRPr>
            </a:lvl6pPr>
            <a:lvl7pPr marL="857250" indent="-171450">
              <a:spcBef>
                <a:spcPts val="300"/>
              </a:spcBef>
              <a:buFont typeface="Wells Fargo Sans" panose="020B0503020203020204" pitchFamily="34" charset="0"/>
              <a:buChar char="–"/>
              <a:defRPr sz="1200">
                <a:solidFill>
                  <a:schemeClr val="tx1"/>
                </a:solidFill>
              </a:defRPr>
            </a:lvl7pPr>
            <a:lvl8pPr marL="1028700" indent="-171450">
              <a:spcBef>
                <a:spcPts val="300"/>
              </a:spcBef>
              <a:buFont typeface="Wells Fargo Sans" panose="020B0503020203020204" pitchFamily="34" charset="0"/>
              <a:buChar char="–"/>
              <a:defRPr sz="1200">
                <a:solidFill>
                  <a:schemeClr val="tx1"/>
                </a:solidFill>
              </a:defRPr>
            </a:lvl8pPr>
            <a:lvl9pPr marL="1200150" indent="-171450">
              <a:spcBef>
                <a:spcPts val="300"/>
              </a:spcBef>
              <a:buFont typeface="Wells Fargo Sans" panose="020B0503020203020204" pitchFamily="34" charset="0"/>
              <a:buChar char="–"/>
              <a:defRPr sz="1200">
                <a:solidFill>
                  <a:schemeClr val="tx1"/>
                </a:solidFill>
              </a:defRPr>
            </a:lvl9pPr>
          </a:lstStyle>
          <a:p>
            <a:pPr lvl="0"/>
            <a:r>
              <a:rPr lang="en-US" dirty="0"/>
              <a:t>[Section header title or quote]</a:t>
            </a:r>
          </a:p>
          <a:p>
            <a:pPr lvl="1"/>
            <a:r>
              <a:rPr lang="en-US" dirty="0"/>
              <a:t>Additional information, if needed</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Slide Number">
            <a:extLst>
              <a:ext uri="{FF2B5EF4-FFF2-40B4-BE49-F238E27FC236}">
                <a16:creationId xmlns:a16="http://schemas.microsoft.com/office/drawing/2014/main" id="{4E969CF6-897C-2A47-AFD1-3CED01FF01E5}"/>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21327073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 Lightest Gold">
    <p:bg>
      <p:bgPr>
        <a:solidFill>
          <a:schemeClr val="accent4"/>
        </a:solidFill>
        <a:effectLst/>
      </p:bgPr>
    </p:bg>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5433CB49-42F4-4BEC-BD47-AAACD63E2CF3}"/>
              </a:ext>
            </a:extLst>
          </p:cNvPr>
          <p:cNvSpPr>
            <a:spLocks noGrp="1"/>
          </p:cNvSpPr>
          <p:nvPr>
            <p:ph type="body" idx="1" hasCustomPrompt="1"/>
          </p:nvPr>
        </p:nvSpPr>
        <p:spPr>
          <a:xfrm>
            <a:off x="365125" y="457201"/>
            <a:ext cx="5487036" cy="5714999"/>
          </a:xfrm>
        </p:spPr>
        <p:txBody>
          <a:bodyPr/>
          <a:lstStyle>
            <a:lvl1pPr marL="0" indent="0">
              <a:lnSpc>
                <a:spcPct val="90000"/>
              </a:lnSpc>
              <a:spcBef>
                <a:spcPts val="0"/>
              </a:spcBef>
              <a:buNone/>
              <a:defRPr sz="3600" b="0" i="0">
                <a:solidFill>
                  <a:schemeClr val="tx2"/>
                </a:solidFill>
                <a:latin typeface="Wells Fargo Serif Display" panose="02040403040405020204" pitchFamily="18" charset="0"/>
              </a:defRPr>
            </a:lvl1pPr>
            <a:lvl2pPr marL="0" indent="0">
              <a:spcBef>
                <a:spcPts val="900"/>
              </a:spcBef>
              <a:buNone/>
              <a:defRPr sz="1200">
                <a:solidFill>
                  <a:schemeClr val="tx1"/>
                </a:solidFill>
              </a:defRPr>
            </a:lvl2pPr>
            <a:lvl3pPr marL="171450" indent="-171450">
              <a:spcBef>
                <a:spcPts val="900"/>
              </a:spcBef>
              <a:buFont typeface="Wells Fargo Sans" panose="020B0503020203020204" pitchFamily="34" charset="0"/>
              <a:buChar char="•"/>
              <a:defRPr sz="1200">
                <a:solidFill>
                  <a:schemeClr val="tx1"/>
                </a:solidFill>
              </a:defRPr>
            </a:lvl3pPr>
            <a:lvl4pPr marL="342900" indent="-171450">
              <a:spcBef>
                <a:spcPts val="300"/>
              </a:spcBef>
              <a:buFont typeface="Wells Fargo Sans" panose="020B0503020203020204" pitchFamily="34" charset="0"/>
              <a:buChar char="–"/>
              <a:defRPr sz="1200">
                <a:solidFill>
                  <a:schemeClr val="tx1"/>
                </a:solidFill>
              </a:defRPr>
            </a:lvl4pPr>
            <a:lvl5pPr marL="514350" indent="-171450">
              <a:spcBef>
                <a:spcPts val="300"/>
              </a:spcBef>
              <a:buFont typeface="Wells Fargo Sans" panose="020B0503020203020204" pitchFamily="34" charset="0"/>
              <a:buChar char="–"/>
              <a:defRPr sz="1200">
                <a:solidFill>
                  <a:schemeClr val="tx1"/>
                </a:solidFill>
              </a:defRPr>
            </a:lvl5pPr>
            <a:lvl6pPr marL="685800" indent="-171450">
              <a:spcBef>
                <a:spcPts val="300"/>
              </a:spcBef>
              <a:buFont typeface="Wells Fargo Sans" panose="020B0503020203020204" pitchFamily="34" charset="0"/>
              <a:buChar char="–"/>
              <a:defRPr sz="1200">
                <a:solidFill>
                  <a:schemeClr val="tx1"/>
                </a:solidFill>
              </a:defRPr>
            </a:lvl6pPr>
            <a:lvl7pPr marL="857250" indent="-171450">
              <a:spcBef>
                <a:spcPts val="300"/>
              </a:spcBef>
              <a:buFont typeface="Wells Fargo Sans" panose="020B0503020203020204" pitchFamily="34" charset="0"/>
              <a:buChar char="–"/>
              <a:defRPr sz="1200">
                <a:solidFill>
                  <a:schemeClr val="tx1"/>
                </a:solidFill>
              </a:defRPr>
            </a:lvl7pPr>
            <a:lvl8pPr marL="1028700" indent="-171450">
              <a:spcBef>
                <a:spcPts val="300"/>
              </a:spcBef>
              <a:buFont typeface="Wells Fargo Sans" panose="020B0503020203020204" pitchFamily="34" charset="0"/>
              <a:buChar char="–"/>
              <a:defRPr sz="1200">
                <a:solidFill>
                  <a:schemeClr val="tx1"/>
                </a:solidFill>
              </a:defRPr>
            </a:lvl8pPr>
            <a:lvl9pPr marL="1200150" indent="-171450">
              <a:spcBef>
                <a:spcPts val="300"/>
              </a:spcBef>
              <a:buFont typeface="Wells Fargo Sans" panose="020B0503020203020204" pitchFamily="34" charset="0"/>
              <a:buChar char="–"/>
              <a:defRPr sz="1200">
                <a:solidFill>
                  <a:schemeClr val="tx1"/>
                </a:solidFill>
              </a:defRPr>
            </a:lvl9pPr>
          </a:lstStyle>
          <a:p>
            <a:pPr lvl="0"/>
            <a:r>
              <a:rPr lang="en-US" dirty="0"/>
              <a:t>[Section header title or quote]</a:t>
            </a:r>
          </a:p>
          <a:p>
            <a:pPr lvl="1"/>
            <a:r>
              <a:rPr lang="en-US" dirty="0"/>
              <a:t>Additional information, if needed</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Slide Number">
            <a:extLst>
              <a:ext uri="{FF2B5EF4-FFF2-40B4-BE49-F238E27FC236}">
                <a16:creationId xmlns:a16="http://schemas.microsoft.com/office/drawing/2014/main" id="{7A37D924-28E5-5843-9BA3-6C88EE563D26}"/>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86929008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 White">
    <p:bg>
      <p:bgRef idx="1001">
        <a:schemeClr val="bg1"/>
      </p:bgRef>
    </p:bg>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5433CB49-42F4-4BEC-BD47-AAACD63E2CF3}"/>
              </a:ext>
            </a:extLst>
          </p:cNvPr>
          <p:cNvSpPr>
            <a:spLocks noGrp="1"/>
          </p:cNvSpPr>
          <p:nvPr>
            <p:ph type="body" idx="1" hasCustomPrompt="1"/>
          </p:nvPr>
        </p:nvSpPr>
        <p:spPr>
          <a:xfrm>
            <a:off x="365125" y="457201"/>
            <a:ext cx="5487036" cy="5714999"/>
          </a:xfrm>
        </p:spPr>
        <p:txBody>
          <a:bodyPr/>
          <a:lstStyle>
            <a:lvl1pPr marL="0" indent="0">
              <a:lnSpc>
                <a:spcPct val="90000"/>
              </a:lnSpc>
              <a:spcBef>
                <a:spcPts val="0"/>
              </a:spcBef>
              <a:buNone/>
              <a:defRPr sz="3600" b="0" i="0">
                <a:solidFill>
                  <a:schemeClr val="tx2"/>
                </a:solidFill>
                <a:latin typeface="Wells Fargo Serif Display" panose="02040403040405020204" pitchFamily="18" charset="0"/>
              </a:defRPr>
            </a:lvl1pPr>
            <a:lvl2pPr marL="0" indent="0">
              <a:spcBef>
                <a:spcPts val="900"/>
              </a:spcBef>
              <a:buNone/>
              <a:defRPr sz="1200">
                <a:solidFill>
                  <a:schemeClr val="tx1"/>
                </a:solidFill>
              </a:defRPr>
            </a:lvl2pPr>
            <a:lvl3pPr marL="171450" indent="-171450">
              <a:spcBef>
                <a:spcPts val="900"/>
              </a:spcBef>
              <a:buFont typeface="Wells Fargo Sans" panose="020B0503020203020204" pitchFamily="34" charset="0"/>
              <a:buChar char="•"/>
              <a:defRPr sz="1200">
                <a:solidFill>
                  <a:schemeClr val="tx1"/>
                </a:solidFill>
              </a:defRPr>
            </a:lvl3pPr>
            <a:lvl4pPr marL="342900" indent="-171450">
              <a:spcBef>
                <a:spcPts val="300"/>
              </a:spcBef>
              <a:buFont typeface="Wells Fargo Sans" panose="020B0503020203020204" pitchFamily="34" charset="0"/>
              <a:buChar char="–"/>
              <a:defRPr sz="1200">
                <a:solidFill>
                  <a:schemeClr val="tx1"/>
                </a:solidFill>
              </a:defRPr>
            </a:lvl4pPr>
            <a:lvl5pPr marL="514350" indent="-171450">
              <a:spcBef>
                <a:spcPts val="300"/>
              </a:spcBef>
              <a:buFont typeface="Wells Fargo Sans" panose="020B0503020203020204" pitchFamily="34" charset="0"/>
              <a:buChar char="–"/>
              <a:defRPr sz="1200">
                <a:solidFill>
                  <a:schemeClr val="tx1"/>
                </a:solidFill>
              </a:defRPr>
            </a:lvl5pPr>
            <a:lvl6pPr marL="685800" indent="-171450">
              <a:spcBef>
                <a:spcPts val="300"/>
              </a:spcBef>
              <a:buFont typeface="Wells Fargo Sans" panose="020B0503020203020204" pitchFamily="34" charset="0"/>
              <a:buChar char="–"/>
              <a:defRPr sz="1200">
                <a:solidFill>
                  <a:schemeClr val="tx1"/>
                </a:solidFill>
              </a:defRPr>
            </a:lvl6pPr>
            <a:lvl7pPr marL="857250" indent="-171450">
              <a:spcBef>
                <a:spcPts val="300"/>
              </a:spcBef>
              <a:buFont typeface="Wells Fargo Sans" panose="020B0503020203020204" pitchFamily="34" charset="0"/>
              <a:buChar char="–"/>
              <a:defRPr sz="1200">
                <a:solidFill>
                  <a:schemeClr val="tx1"/>
                </a:solidFill>
              </a:defRPr>
            </a:lvl7pPr>
            <a:lvl8pPr marL="1028700" indent="-171450">
              <a:spcBef>
                <a:spcPts val="300"/>
              </a:spcBef>
              <a:buFont typeface="Wells Fargo Sans" panose="020B0503020203020204" pitchFamily="34" charset="0"/>
              <a:buChar char="–"/>
              <a:defRPr sz="1200">
                <a:solidFill>
                  <a:schemeClr val="tx1"/>
                </a:solidFill>
              </a:defRPr>
            </a:lvl8pPr>
            <a:lvl9pPr marL="1200150" indent="-171450">
              <a:spcBef>
                <a:spcPts val="300"/>
              </a:spcBef>
              <a:buFont typeface="Wells Fargo Sans" panose="020B0503020203020204" pitchFamily="34" charset="0"/>
              <a:buChar char="–"/>
              <a:defRPr sz="1200">
                <a:solidFill>
                  <a:schemeClr val="tx1"/>
                </a:solidFill>
              </a:defRPr>
            </a:lvl9pPr>
          </a:lstStyle>
          <a:p>
            <a:pPr lvl="0"/>
            <a:r>
              <a:rPr lang="en-US" dirty="0"/>
              <a:t>[Section header title or quote]</a:t>
            </a:r>
          </a:p>
          <a:p>
            <a:pPr lvl="1"/>
            <a:r>
              <a:rPr lang="en-US" dirty="0"/>
              <a:t>Additional information, if needed</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Slide Number">
            <a:extLst>
              <a:ext uri="{FF2B5EF4-FFF2-40B4-BE49-F238E27FC236}">
                <a16:creationId xmlns:a16="http://schemas.microsoft.com/office/drawing/2014/main" id="{56A6D6C7-DEED-604E-9F87-29E1838E56B3}"/>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268922704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and Photo">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ECD4D62C-8EA9-44FC-83B2-701A7A41EF41}"/>
              </a:ext>
            </a:extLst>
          </p:cNvPr>
          <p:cNvSpPr>
            <a:spLocks noGrp="1"/>
          </p:cNvSpPr>
          <p:nvPr>
            <p:ph type="title" hasCustomPrompt="1"/>
          </p:nvPr>
        </p:nvSpPr>
        <p:spPr>
          <a:xfrm>
            <a:off x="365125" y="457200"/>
            <a:ext cx="5487035" cy="1005840"/>
          </a:xfrm>
        </p:spPr>
        <p:txBody>
          <a:bodyPr/>
          <a:lstStyle>
            <a:lvl1pPr>
              <a:defRPr b="0" i="0">
                <a:latin typeface="Wells Fargo Serif Display" panose="02040403040405020204" pitchFamily="18" charset="0"/>
              </a:defRPr>
            </a:lvl1pPr>
          </a:lstStyle>
          <a:p>
            <a:r>
              <a:rPr lang="en-US" dirty="0"/>
              <a:t>[Slide title]</a:t>
            </a:r>
          </a:p>
        </p:txBody>
      </p:sp>
      <p:sp>
        <p:nvSpPr>
          <p:cNvPr id="8" name="Content Placeholder 1">
            <a:extLst>
              <a:ext uri="{FF2B5EF4-FFF2-40B4-BE49-F238E27FC236}">
                <a16:creationId xmlns:a16="http://schemas.microsoft.com/office/drawing/2014/main" id="{3E076051-AE4B-CF44-AB12-A6CC31DC24E8}"/>
              </a:ext>
            </a:extLst>
          </p:cNvPr>
          <p:cNvSpPr>
            <a:spLocks noGrp="1"/>
          </p:cNvSpPr>
          <p:nvPr>
            <p:ph sz="quarter" idx="11"/>
          </p:nvPr>
        </p:nvSpPr>
        <p:spPr>
          <a:xfrm>
            <a:off x="365125" y="1600200"/>
            <a:ext cx="5487035"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Picture Placeholder 1">
            <a:extLst>
              <a:ext uri="{FF2B5EF4-FFF2-40B4-BE49-F238E27FC236}">
                <a16:creationId xmlns:a16="http://schemas.microsoft.com/office/drawing/2014/main" id="{F62EF48E-356C-2242-ADD1-8AEA6280E3AF}"/>
              </a:ext>
            </a:extLst>
          </p:cNvPr>
          <p:cNvSpPr>
            <a:spLocks noGrp="1"/>
          </p:cNvSpPr>
          <p:nvPr>
            <p:ph type="pic" sz="quarter" idx="10"/>
          </p:nvPr>
        </p:nvSpPr>
        <p:spPr>
          <a:xfrm>
            <a:off x="6217920" y="0"/>
            <a:ext cx="2926080" cy="6858000"/>
          </a:xfrm>
          <a:noFill/>
        </p:spPr>
        <p:txBody>
          <a:bodyPr anchor="ctr" anchorCtr="0">
            <a:noAutofit/>
          </a:bodyPr>
          <a:lstStyle>
            <a:lvl1pPr marL="0" indent="0" algn="ctr">
              <a:spcBef>
                <a:spcPts val="0"/>
              </a:spcBef>
              <a:buNone/>
              <a:defRPr sz="1000"/>
            </a:lvl1pPr>
          </a:lstStyle>
          <a:p>
            <a:r>
              <a:rPr lang="en-US"/>
              <a:t>Click icon to add picture</a:t>
            </a:r>
            <a:endParaRPr lang="en-US" dirty="0"/>
          </a:p>
        </p:txBody>
      </p:sp>
      <p:sp>
        <p:nvSpPr>
          <p:cNvPr id="3" name="Slide Number">
            <a:extLst>
              <a:ext uri="{FF2B5EF4-FFF2-40B4-BE49-F238E27FC236}">
                <a16:creationId xmlns:a16="http://schemas.microsoft.com/office/drawing/2014/main" id="{7042F1D1-52E8-5643-866B-0EB322CE1B03}"/>
              </a:ext>
            </a:extLst>
          </p:cNvPr>
          <p:cNvSpPr>
            <a:spLocks noGrp="1"/>
          </p:cNvSpPr>
          <p:nvPr>
            <p:ph type="sldNum" sz="quarter" idx="12"/>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2282044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One Photo and Caption">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ECD4D62C-8EA9-44FC-83B2-701A7A41EF41}"/>
              </a:ext>
            </a:extLst>
          </p:cNvPr>
          <p:cNvSpPr>
            <a:spLocks noGrp="1"/>
          </p:cNvSpPr>
          <p:nvPr>
            <p:ph type="title" hasCustomPrompt="1"/>
          </p:nvPr>
        </p:nvSpPr>
        <p:spPr/>
        <p:txBody>
          <a:bodyPr/>
          <a:lstStyle>
            <a:lvl1pPr>
              <a:defRPr b="0" i="0">
                <a:latin typeface="Wells Fargo Serif Display" panose="02040403040405020204" pitchFamily="18" charset="0"/>
              </a:defRPr>
            </a:lvl1pPr>
          </a:lstStyle>
          <a:p>
            <a:r>
              <a:rPr lang="en-US" dirty="0"/>
              <a:t>[Slide title]</a:t>
            </a:r>
          </a:p>
        </p:txBody>
      </p:sp>
      <p:sp>
        <p:nvSpPr>
          <p:cNvPr id="6" name="Text Placeholder 1">
            <a:extLst>
              <a:ext uri="{FF2B5EF4-FFF2-40B4-BE49-F238E27FC236}">
                <a16:creationId xmlns:a16="http://schemas.microsoft.com/office/drawing/2014/main" id="{80D26346-61C4-6C44-B93D-0EBC0C5CAE3D}"/>
              </a:ext>
            </a:extLst>
          </p:cNvPr>
          <p:cNvSpPr>
            <a:spLocks noGrp="1"/>
          </p:cNvSpPr>
          <p:nvPr>
            <p:ph type="body" sz="quarter" idx="11" hasCustomPrompt="1"/>
          </p:nvPr>
        </p:nvSpPr>
        <p:spPr>
          <a:xfrm>
            <a:off x="365760" y="1600200"/>
            <a:ext cx="8412480" cy="411480"/>
          </a:xfrm>
        </p:spPr>
        <p:txBody>
          <a:bodyPr anchor="b" anchorCtr="0">
            <a:noAutofit/>
          </a:bodyPr>
          <a:lstStyle>
            <a:lvl1pPr marL="0" indent="0">
              <a:spcBef>
                <a:spcPts val="0"/>
              </a:spcBef>
              <a:buNone/>
              <a:defRPr sz="1000"/>
            </a:lvl1pPr>
            <a:lvl2pPr marL="0" indent="0">
              <a:spcBef>
                <a:spcPts val="0"/>
              </a:spcBef>
              <a:buNone/>
              <a:defRPr sz="1000"/>
            </a:lvl2pPr>
            <a:lvl3pPr marL="0" indent="0">
              <a:spcBef>
                <a:spcPts val="0"/>
              </a:spcBef>
              <a:buNone/>
              <a:defRPr sz="1000"/>
            </a:lvl3pPr>
            <a:lvl4pPr marL="0" indent="0">
              <a:spcBef>
                <a:spcPts val="0"/>
              </a:spcBef>
              <a:buNone/>
              <a:defRPr sz="1000"/>
            </a:lvl4pPr>
            <a:lvl5pPr marL="0" indent="0">
              <a:spcBef>
                <a:spcPts val="0"/>
              </a:spcBef>
              <a:buNone/>
              <a:defRPr sz="1000"/>
            </a:lvl5pPr>
            <a:lvl6pPr marL="0" indent="0">
              <a:spcBef>
                <a:spcPts val="0"/>
              </a:spcBef>
              <a:buNone/>
              <a:defRPr sz="1000"/>
            </a:lvl6pPr>
            <a:lvl7pPr marL="0" indent="0">
              <a:spcBef>
                <a:spcPts val="0"/>
              </a:spcBef>
              <a:buNone/>
              <a:defRPr sz="1000"/>
            </a:lvl7pPr>
            <a:lvl8pPr marL="0" indent="0">
              <a:spcBef>
                <a:spcPts val="0"/>
              </a:spcBef>
              <a:buNone/>
              <a:defRPr sz="1000"/>
            </a:lvl8pPr>
            <a:lvl9pPr marL="0" indent="0">
              <a:spcBef>
                <a:spcPts val="0"/>
              </a:spcBef>
              <a:buNone/>
              <a:defRPr sz="1000"/>
            </a:lvl9pPr>
          </a:lstStyle>
          <a:p>
            <a:pPr lvl="0"/>
            <a:r>
              <a:rPr lang="en-US" dirty="0"/>
              <a:t>[Optional photo caption]</a:t>
            </a:r>
          </a:p>
        </p:txBody>
      </p:sp>
      <p:sp>
        <p:nvSpPr>
          <p:cNvPr id="4" name="Picture Placeholder 1">
            <a:extLst>
              <a:ext uri="{FF2B5EF4-FFF2-40B4-BE49-F238E27FC236}">
                <a16:creationId xmlns:a16="http://schemas.microsoft.com/office/drawing/2014/main" id="{F62EF48E-356C-2242-ADD1-8AEA6280E3AF}"/>
              </a:ext>
            </a:extLst>
          </p:cNvPr>
          <p:cNvSpPr>
            <a:spLocks noGrp="1"/>
          </p:cNvSpPr>
          <p:nvPr>
            <p:ph type="pic" sz="quarter" idx="10"/>
          </p:nvPr>
        </p:nvSpPr>
        <p:spPr>
          <a:xfrm>
            <a:off x="0" y="2103120"/>
            <a:ext cx="9144000" cy="4754880"/>
          </a:xfrm>
          <a:noFill/>
        </p:spPr>
        <p:txBody>
          <a:bodyPr anchor="ctr" anchorCtr="0">
            <a:noAutofit/>
          </a:bodyPr>
          <a:lstStyle>
            <a:lvl1pPr marL="0" indent="0" algn="ctr">
              <a:spcBef>
                <a:spcPts val="0"/>
              </a:spcBef>
              <a:buNone/>
              <a:defRPr sz="1000"/>
            </a:lvl1pPr>
          </a:lstStyle>
          <a:p>
            <a:r>
              <a:rPr lang="en-US"/>
              <a:t>Click icon to add picture</a:t>
            </a:r>
            <a:endParaRPr lang="en-US" dirty="0"/>
          </a:p>
        </p:txBody>
      </p:sp>
      <p:sp>
        <p:nvSpPr>
          <p:cNvPr id="3" name="Slide Number">
            <a:extLst>
              <a:ext uri="{FF2B5EF4-FFF2-40B4-BE49-F238E27FC236}">
                <a16:creationId xmlns:a16="http://schemas.microsoft.com/office/drawing/2014/main" id="{6C7E36A9-B84B-7E40-9E84-C82B263BF8F4}"/>
              </a:ext>
            </a:extLst>
          </p:cNvPr>
          <p:cNvSpPr>
            <a:spLocks noGrp="1"/>
          </p:cNvSpPr>
          <p:nvPr>
            <p:ph type="sldNum" sz="quarter" idx="12"/>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577215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wo Photos and Captions">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ECD4D62C-8EA9-44FC-83B2-701A7A41EF41}"/>
              </a:ext>
            </a:extLst>
          </p:cNvPr>
          <p:cNvSpPr>
            <a:spLocks noGrp="1"/>
          </p:cNvSpPr>
          <p:nvPr>
            <p:ph type="title" hasCustomPrompt="1"/>
          </p:nvPr>
        </p:nvSpPr>
        <p:spPr/>
        <p:txBody>
          <a:bodyPr/>
          <a:lstStyle>
            <a:lvl1pPr>
              <a:defRPr b="0" i="0">
                <a:latin typeface="Wells Fargo Serif Display" panose="02040403040405020204" pitchFamily="18" charset="0"/>
              </a:defRPr>
            </a:lvl1pPr>
          </a:lstStyle>
          <a:p>
            <a:r>
              <a:rPr lang="en-US" dirty="0"/>
              <a:t>[Slide title]</a:t>
            </a:r>
          </a:p>
        </p:txBody>
      </p:sp>
      <p:sp>
        <p:nvSpPr>
          <p:cNvPr id="6" name="Text Placeholder 1">
            <a:extLst>
              <a:ext uri="{FF2B5EF4-FFF2-40B4-BE49-F238E27FC236}">
                <a16:creationId xmlns:a16="http://schemas.microsoft.com/office/drawing/2014/main" id="{80D26346-61C4-6C44-B93D-0EBC0C5CAE3D}"/>
              </a:ext>
            </a:extLst>
          </p:cNvPr>
          <p:cNvSpPr>
            <a:spLocks noGrp="1"/>
          </p:cNvSpPr>
          <p:nvPr>
            <p:ph type="body" sz="quarter" idx="11" hasCustomPrompt="1"/>
          </p:nvPr>
        </p:nvSpPr>
        <p:spPr>
          <a:xfrm>
            <a:off x="365759" y="1600200"/>
            <a:ext cx="5486401" cy="411480"/>
          </a:xfrm>
        </p:spPr>
        <p:txBody>
          <a:bodyPr anchor="b" anchorCtr="0">
            <a:noAutofit/>
          </a:bodyPr>
          <a:lstStyle>
            <a:lvl1pPr marL="0" indent="0">
              <a:spcBef>
                <a:spcPts val="0"/>
              </a:spcBef>
              <a:buNone/>
              <a:defRPr sz="1000"/>
            </a:lvl1pPr>
            <a:lvl2pPr marL="0" indent="0">
              <a:spcBef>
                <a:spcPts val="0"/>
              </a:spcBef>
              <a:buNone/>
              <a:defRPr sz="1000"/>
            </a:lvl2pPr>
            <a:lvl3pPr marL="0" indent="0">
              <a:spcBef>
                <a:spcPts val="0"/>
              </a:spcBef>
              <a:buNone/>
              <a:defRPr sz="1000"/>
            </a:lvl3pPr>
            <a:lvl4pPr marL="0" indent="0">
              <a:spcBef>
                <a:spcPts val="0"/>
              </a:spcBef>
              <a:buNone/>
              <a:defRPr sz="1000"/>
            </a:lvl4pPr>
            <a:lvl5pPr marL="0" indent="0">
              <a:spcBef>
                <a:spcPts val="0"/>
              </a:spcBef>
              <a:buNone/>
              <a:defRPr sz="1000"/>
            </a:lvl5pPr>
            <a:lvl6pPr marL="0" indent="0">
              <a:spcBef>
                <a:spcPts val="0"/>
              </a:spcBef>
              <a:buNone/>
              <a:defRPr sz="1000"/>
            </a:lvl6pPr>
            <a:lvl7pPr marL="0" indent="0">
              <a:spcBef>
                <a:spcPts val="0"/>
              </a:spcBef>
              <a:buNone/>
              <a:defRPr sz="1000"/>
            </a:lvl7pPr>
            <a:lvl8pPr marL="0" indent="0">
              <a:spcBef>
                <a:spcPts val="0"/>
              </a:spcBef>
              <a:buNone/>
              <a:defRPr sz="1000"/>
            </a:lvl8pPr>
            <a:lvl9pPr marL="0" indent="0">
              <a:spcBef>
                <a:spcPts val="0"/>
              </a:spcBef>
              <a:buNone/>
              <a:defRPr sz="1000"/>
            </a:lvl9pPr>
          </a:lstStyle>
          <a:p>
            <a:pPr lvl="0"/>
            <a:r>
              <a:rPr lang="en-US" dirty="0"/>
              <a:t>[Optional photo caption]</a:t>
            </a:r>
          </a:p>
        </p:txBody>
      </p:sp>
      <p:sp>
        <p:nvSpPr>
          <p:cNvPr id="4" name="Picture Placeholder 1">
            <a:extLst>
              <a:ext uri="{FF2B5EF4-FFF2-40B4-BE49-F238E27FC236}">
                <a16:creationId xmlns:a16="http://schemas.microsoft.com/office/drawing/2014/main" id="{F62EF48E-356C-2242-ADD1-8AEA6280E3AF}"/>
              </a:ext>
            </a:extLst>
          </p:cNvPr>
          <p:cNvSpPr>
            <a:spLocks noGrp="1"/>
          </p:cNvSpPr>
          <p:nvPr>
            <p:ph type="pic" sz="quarter" idx="10"/>
          </p:nvPr>
        </p:nvSpPr>
        <p:spPr>
          <a:xfrm>
            <a:off x="0" y="2103120"/>
            <a:ext cx="6217920" cy="4754880"/>
          </a:xfrm>
          <a:noFill/>
        </p:spPr>
        <p:txBody>
          <a:bodyPr anchor="ctr" anchorCtr="0">
            <a:noAutofit/>
          </a:bodyPr>
          <a:lstStyle>
            <a:lvl1pPr marL="0" indent="0" algn="ctr">
              <a:spcBef>
                <a:spcPts val="0"/>
              </a:spcBef>
              <a:buNone/>
              <a:defRPr sz="1000"/>
            </a:lvl1pPr>
          </a:lstStyle>
          <a:p>
            <a:r>
              <a:rPr lang="en-US"/>
              <a:t>Click icon to add picture</a:t>
            </a:r>
            <a:endParaRPr lang="en-US" dirty="0"/>
          </a:p>
        </p:txBody>
      </p:sp>
      <p:sp>
        <p:nvSpPr>
          <p:cNvPr id="7" name="Text Placeholder 2">
            <a:extLst>
              <a:ext uri="{FF2B5EF4-FFF2-40B4-BE49-F238E27FC236}">
                <a16:creationId xmlns:a16="http://schemas.microsoft.com/office/drawing/2014/main" id="{044CA248-D2A9-BE4C-8A71-862CADED0244}"/>
              </a:ext>
            </a:extLst>
          </p:cNvPr>
          <p:cNvSpPr>
            <a:spLocks noGrp="1"/>
          </p:cNvSpPr>
          <p:nvPr>
            <p:ph type="body" sz="quarter" idx="13" hasCustomPrompt="1"/>
          </p:nvPr>
        </p:nvSpPr>
        <p:spPr>
          <a:xfrm>
            <a:off x="6217921" y="1600200"/>
            <a:ext cx="2560320" cy="411480"/>
          </a:xfrm>
        </p:spPr>
        <p:txBody>
          <a:bodyPr anchor="b" anchorCtr="0">
            <a:noAutofit/>
          </a:bodyPr>
          <a:lstStyle>
            <a:lvl1pPr marL="0" indent="0">
              <a:spcBef>
                <a:spcPts val="0"/>
              </a:spcBef>
              <a:buNone/>
              <a:defRPr sz="1000"/>
            </a:lvl1pPr>
            <a:lvl2pPr marL="0" indent="0">
              <a:spcBef>
                <a:spcPts val="0"/>
              </a:spcBef>
              <a:buNone/>
              <a:defRPr sz="1000"/>
            </a:lvl2pPr>
            <a:lvl3pPr marL="0" indent="0">
              <a:spcBef>
                <a:spcPts val="0"/>
              </a:spcBef>
              <a:buNone/>
              <a:defRPr sz="1000"/>
            </a:lvl3pPr>
            <a:lvl4pPr marL="0" indent="0">
              <a:spcBef>
                <a:spcPts val="0"/>
              </a:spcBef>
              <a:buNone/>
              <a:defRPr sz="1000"/>
            </a:lvl4pPr>
            <a:lvl5pPr marL="0" indent="0">
              <a:spcBef>
                <a:spcPts val="0"/>
              </a:spcBef>
              <a:buNone/>
              <a:defRPr sz="1000"/>
            </a:lvl5pPr>
            <a:lvl6pPr marL="0" indent="0">
              <a:spcBef>
                <a:spcPts val="0"/>
              </a:spcBef>
              <a:buNone/>
              <a:defRPr sz="1000"/>
            </a:lvl6pPr>
            <a:lvl7pPr marL="0" indent="0">
              <a:spcBef>
                <a:spcPts val="0"/>
              </a:spcBef>
              <a:buNone/>
              <a:defRPr sz="1000"/>
            </a:lvl7pPr>
            <a:lvl8pPr marL="0" indent="0">
              <a:spcBef>
                <a:spcPts val="0"/>
              </a:spcBef>
              <a:buNone/>
              <a:defRPr sz="1000"/>
            </a:lvl8pPr>
            <a:lvl9pPr marL="0" indent="0">
              <a:spcBef>
                <a:spcPts val="0"/>
              </a:spcBef>
              <a:buNone/>
              <a:defRPr sz="1000"/>
            </a:lvl9pPr>
          </a:lstStyle>
          <a:p>
            <a:pPr lvl="0"/>
            <a:r>
              <a:rPr lang="en-US" dirty="0"/>
              <a:t>[Optional photo caption]</a:t>
            </a:r>
          </a:p>
        </p:txBody>
      </p:sp>
      <p:sp>
        <p:nvSpPr>
          <p:cNvPr id="5" name="Picture Placeholder 2">
            <a:extLst>
              <a:ext uri="{FF2B5EF4-FFF2-40B4-BE49-F238E27FC236}">
                <a16:creationId xmlns:a16="http://schemas.microsoft.com/office/drawing/2014/main" id="{8DA8240D-0BD4-F841-8B8F-61635137F8E9}"/>
              </a:ext>
            </a:extLst>
          </p:cNvPr>
          <p:cNvSpPr>
            <a:spLocks noGrp="1"/>
          </p:cNvSpPr>
          <p:nvPr>
            <p:ph type="pic" sz="quarter" idx="12"/>
          </p:nvPr>
        </p:nvSpPr>
        <p:spPr>
          <a:xfrm>
            <a:off x="6217920" y="2103120"/>
            <a:ext cx="2926080" cy="4754880"/>
          </a:xfrm>
          <a:noFill/>
        </p:spPr>
        <p:txBody>
          <a:bodyPr anchor="ctr" anchorCtr="0">
            <a:noAutofit/>
          </a:bodyPr>
          <a:lstStyle>
            <a:lvl1pPr marL="0" indent="0" algn="ctr">
              <a:spcBef>
                <a:spcPts val="0"/>
              </a:spcBef>
              <a:buNone/>
              <a:defRPr sz="1000">
                <a:solidFill>
                  <a:schemeClr val="tx1"/>
                </a:solidFill>
              </a:defRPr>
            </a:lvl1pPr>
          </a:lstStyle>
          <a:p>
            <a:r>
              <a:rPr lang="en-US"/>
              <a:t>Click icon to add picture</a:t>
            </a:r>
            <a:endParaRPr lang="en-US" dirty="0"/>
          </a:p>
        </p:txBody>
      </p:sp>
      <p:sp>
        <p:nvSpPr>
          <p:cNvPr id="3" name="Slide Number">
            <a:extLst>
              <a:ext uri="{FF2B5EF4-FFF2-40B4-BE49-F238E27FC236}">
                <a16:creationId xmlns:a16="http://schemas.microsoft.com/office/drawing/2014/main" id="{55695995-E9EC-9741-9AB6-FA7A10F35496}"/>
              </a:ext>
            </a:extLst>
          </p:cNvPr>
          <p:cNvSpPr>
            <a:spLocks noGrp="1"/>
          </p:cNvSpPr>
          <p:nvPr>
            <p:ph type="sldNum" sz="quarter" idx="14"/>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2134861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ECD4D62C-8EA9-44FC-83B2-701A7A41EF41}"/>
              </a:ext>
            </a:extLst>
          </p:cNvPr>
          <p:cNvSpPr>
            <a:spLocks noGrp="1"/>
          </p:cNvSpPr>
          <p:nvPr>
            <p:ph type="title" hasCustomPrompt="1"/>
          </p:nvPr>
        </p:nvSpPr>
        <p:spPr/>
        <p:txBody>
          <a:bodyPr/>
          <a:lstStyle>
            <a:lvl1pPr>
              <a:defRPr b="0" i="0">
                <a:latin typeface="Wells Fargo Serif Display" panose="02040403040405020204" pitchFamily="18" charset="0"/>
              </a:defRPr>
            </a:lvl1pPr>
          </a:lstStyle>
          <a:p>
            <a:r>
              <a:rPr lang="en-US" dirty="0"/>
              <a:t>[Slide title]</a:t>
            </a:r>
          </a:p>
        </p:txBody>
      </p:sp>
      <p:sp>
        <p:nvSpPr>
          <p:cNvPr id="3" name="Slide Number">
            <a:extLst>
              <a:ext uri="{FF2B5EF4-FFF2-40B4-BE49-F238E27FC236}">
                <a16:creationId xmlns:a16="http://schemas.microsoft.com/office/drawing/2014/main" id="{6E475588-47DB-0041-A49C-8F0EF8600652}"/>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2655871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a:extLst>
              <a:ext uri="{FF2B5EF4-FFF2-40B4-BE49-F238E27FC236}">
                <a16:creationId xmlns:a16="http://schemas.microsoft.com/office/drawing/2014/main" id="{665BEEFC-B89E-9C41-8260-1542F0B43A25}"/>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2817826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One Column">
    <p:spTree>
      <p:nvGrpSpPr>
        <p:cNvPr id="1" name=""/>
        <p:cNvGrpSpPr/>
        <p:nvPr/>
      </p:nvGrpSpPr>
      <p:grpSpPr>
        <a:xfrm>
          <a:off x="0" y="0"/>
          <a:ext cx="0" cy="0"/>
          <a:chOff x="0" y="0"/>
          <a:chExt cx="0" cy="0"/>
        </a:xfrm>
      </p:grpSpPr>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365760" y="457200"/>
            <a:ext cx="8412480" cy="1005840"/>
          </a:xfrm>
        </p:spPr>
        <p:txBody>
          <a:bodyPr/>
          <a:lstStyle>
            <a:lvl1pPr>
              <a:defRPr b="0" i="0">
                <a:latin typeface="Wells Fargo Serif Display" panose="02040403040405020204" pitchFamily="18" charset="0"/>
              </a:defRPr>
            </a:lvl1pPr>
          </a:lstStyle>
          <a:p>
            <a:r>
              <a:rPr lang="en-US" dirty="0"/>
              <a:t>[Slide title]</a:t>
            </a:r>
          </a:p>
        </p:txBody>
      </p:sp>
      <p:cxnSp>
        <p:nvCxnSpPr>
          <p:cNvPr id="4" name="Line">
            <a:extLst>
              <a:ext uri="{FF2B5EF4-FFF2-40B4-BE49-F238E27FC236}">
                <a16:creationId xmlns:a16="http://schemas.microsoft.com/office/drawing/2014/main" id="{4D348C42-76C9-E94C-BD38-85471A87E30C}"/>
              </a:ext>
            </a:extLst>
          </p:cNvPr>
          <p:cNvCxnSpPr>
            <a:cxnSpLocks/>
          </p:cNvCxnSpPr>
          <p:nvPr userDrawn="1"/>
        </p:nvCxnSpPr>
        <p:spPr bwMode="hidden">
          <a:xfrm>
            <a:off x="365760" y="1600200"/>
            <a:ext cx="4023360" cy="0"/>
          </a:xfrm>
          <a:prstGeom prst="line">
            <a:avLst/>
          </a:prstGeom>
          <a:ln w="19050" cap="flat">
            <a:solidFill>
              <a:srgbClr val="787070"/>
            </a:solidFill>
          </a:ln>
        </p:spPr>
        <p:style>
          <a:lnRef idx="1">
            <a:schemeClr val="accent1"/>
          </a:lnRef>
          <a:fillRef idx="0">
            <a:schemeClr val="accent1"/>
          </a:fillRef>
          <a:effectRef idx="0">
            <a:schemeClr val="dk1"/>
          </a:effectRef>
          <a:fontRef idx="minor">
            <a:schemeClr val="lt1"/>
          </a:fontRef>
        </p:style>
      </p:cxnSp>
      <p:sp>
        <p:nvSpPr>
          <p:cNvPr id="3" name="Content Placeholder 1">
            <a:extLst>
              <a:ext uri="{FF2B5EF4-FFF2-40B4-BE49-F238E27FC236}">
                <a16:creationId xmlns:a16="http://schemas.microsoft.com/office/drawing/2014/main" id="{5ACDF6B2-62B8-404E-8D30-594804419392}"/>
              </a:ext>
            </a:extLst>
          </p:cNvPr>
          <p:cNvSpPr>
            <a:spLocks noGrp="1"/>
          </p:cNvSpPr>
          <p:nvPr>
            <p:ph idx="1"/>
          </p:nvPr>
        </p:nvSpPr>
        <p:spPr>
          <a:xfrm>
            <a:off x="365760" y="1828800"/>
            <a:ext cx="4023360" cy="4340224"/>
          </a:xfrm>
        </p:spPr>
        <p:txBody>
          <a:bodyPr numCol="1"/>
          <a:lstStyle>
            <a:lvl1pPr marL="171450" indent="-171450">
              <a:buFont typeface="Wells Fargo Sans" panose="020B0503020203020204" pitchFamily="34" charset="0"/>
              <a:buChar char="•"/>
              <a:tabLst>
                <a:tab pos="4024313" algn="r"/>
              </a:tabLst>
              <a:defRPr/>
            </a:lvl1pPr>
            <a:lvl2pPr marL="342900" indent="-171450">
              <a:tabLst>
                <a:tab pos="4024313" algn="r"/>
              </a:tabLst>
              <a:defRPr/>
            </a:lvl2pPr>
            <a:lvl3pPr marL="514350" indent="-171450">
              <a:tabLst>
                <a:tab pos="4024313" algn="r"/>
              </a:tabLst>
              <a:defRPr/>
            </a:lvl3pPr>
            <a:lvl4pPr marL="685800" indent="-171450">
              <a:tabLst>
                <a:tab pos="4024313" algn="r"/>
              </a:tabLst>
              <a:defRPr/>
            </a:lvl4pPr>
            <a:lvl5pPr marL="857250" indent="-171450">
              <a:tabLst>
                <a:tab pos="4024313" algn="r"/>
              </a:tabLst>
              <a:defRPr/>
            </a:lvl5pPr>
            <a:lvl6pPr marL="1028700" indent="-171450">
              <a:tabLst>
                <a:tab pos="4024313" algn="r"/>
              </a:tabLst>
              <a:defRPr/>
            </a:lvl6pPr>
            <a:lvl7pPr marL="1200150" indent="-171450">
              <a:tabLst>
                <a:tab pos="4024313" algn="r"/>
              </a:tabLst>
              <a:defRPr/>
            </a:lvl7pPr>
            <a:lvl8pPr marL="1371600" indent="-171450">
              <a:tabLst>
                <a:tab pos="4024313" algn="r"/>
              </a:tabLst>
              <a:defRPr/>
            </a:lvl8pPr>
            <a:lvl9pPr marL="1543050" indent="-171450">
              <a:tabLst>
                <a:tab pos="4024313" algn="r"/>
              </a:tabLst>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3291056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6" name="Thank You">
            <a:extLst>
              <a:ext uri="{FF2B5EF4-FFF2-40B4-BE49-F238E27FC236}">
                <a16:creationId xmlns:a16="http://schemas.microsoft.com/office/drawing/2014/main" id="{D5C8B33B-B32E-0C4D-947A-87A5447D23F3}"/>
              </a:ext>
            </a:extLst>
          </p:cNvPr>
          <p:cNvSpPr txBox="1">
            <a:spLocks/>
          </p:cNvSpPr>
          <p:nvPr userDrawn="1"/>
        </p:nvSpPr>
        <p:spPr>
          <a:xfrm>
            <a:off x="365759" y="1600201"/>
            <a:ext cx="8413115" cy="1600199"/>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700" kern="1200">
                <a:solidFill>
                  <a:schemeClr val="tx1"/>
                </a:solidFill>
                <a:latin typeface="+mj-lt"/>
                <a:ea typeface="+mj-ea"/>
                <a:cs typeface="+mj-cs"/>
              </a:defRPr>
            </a:lvl1pPr>
          </a:lstStyle>
          <a:p>
            <a:r>
              <a:rPr lang="en-US" sz="3600" b="0" i="0" dirty="0">
                <a:solidFill>
                  <a:schemeClr val="tx2"/>
                </a:solidFill>
                <a:latin typeface="Wells Fargo Serif Display" panose="02040403040405020204" pitchFamily="18" charset="0"/>
              </a:rPr>
              <a:t>Thank you</a:t>
            </a:r>
          </a:p>
        </p:txBody>
      </p:sp>
      <p:sp>
        <p:nvSpPr>
          <p:cNvPr id="8" name="Text Placeholder 1">
            <a:extLst>
              <a:ext uri="{FF2B5EF4-FFF2-40B4-BE49-F238E27FC236}">
                <a16:creationId xmlns:a16="http://schemas.microsoft.com/office/drawing/2014/main" id="{D580231D-7943-F647-B67D-262940DDDB85}"/>
              </a:ext>
            </a:extLst>
          </p:cNvPr>
          <p:cNvSpPr>
            <a:spLocks noGrp="1"/>
          </p:cNvSpPr>
          <p:nvPr>
            <p:ph type="body" sz="quarter" idx="10" hasCustomPrompt="1"/>
          </p:nvPr>
        </p:nvSpPr>
        <p:spPr>
          <a:xfrm>
            <a:off x="365760" y="4341846"/>
            <a:ext cx="2560320" cy="1830355"/>
          </a:xfrm>
        </p:spPr>
        <p:txBody>
          <a:bodyPr anchor="b" anchorCtr="0">
            <a:noAutofit/>
          </a:bodyPr>
          <a:lstStyle>
            <a:lvl1pPr marL="0" indent="0">
              <a:spcBef>
                <a:spcPts val="0"/>
              </a:spcBef>
              <a:buFontTx/>
              <a:buNone/>
              <a:defRPr sz="1000"/>
            </a:lvl1pPr>
            <a:lvl2pPr marL="0" indent="0">
              <a:spcBef>
                <a:spcPts val="0"/>
              </a:spcBef>
              <a:buFontTx/>
              <a:buNone/>
              <a:defRPr sz="1000"/>
            </a:lvl2pPr>
            <a:lvl3pPr marL="0" indent="0">
              <a:spcBef>
                <a:spcPts val="0"/>
              </a:spcBef>
              <a:buFontTx/>
              <a:buNone/>
              <a:defRPr sz="1000"/>
            </a:lvl3pPr>
            <a:lvl4pPr marL="0" indent="0">
              <a:spcBef>
                <a:spcPts val="0"/>
              </a:spcBef>
              <a:buFontTx/>
              <a:buNone/>
              <a:defRPr sz="1000"/>
            </a:lvl4pPr>
            <a:lvl5pPr marL="0" indent="0">
              <a:spcBef>
                <a:spcPts val="0"/>
              </a:spcBef>
              <a:buFontTx/>
              <a:buNone/>
              <a:defRPr sz="1000"/>
            </a:lvl5pPr>
            <a:lvl6pPr marL="0" indent="0">
              <a:spcBef>
                <a:spcPts val="0"/>
              </a:spcBef>
              <a:buFontTx/>
              <a:buNone/>
              <a:defRPr sz="1000"/>
            </a:lvl6pPr>
            <a:lvl7pPr marL="0" indent="0">
              <a:spcBef>
                <a:spcPts val="0"/>
              </a:spcBef>
              <a:buFontTx/>
              <a:buNone/>
              <a:defRPr sz="1000"/>
            </a:lvl7pPr>
            <a:lvl8pPr marL="0" indent="0">
              <a:spcBef>
                <a:spcPts val="0"/>
              </a:spcBef>
              <a:buFontTx/>
              <a:buNone/>
              <a:defRPr sz="1000"/>
            </a:lvl8pPr>
            <a:lvl9pPr marL="0" indent="0">
              <a:spcBef>
                <a:spcPts val="0"/>
              </a:spcBef>
              <a:buFontTx/>
              <a:buNone/>
              <a:defRPr sz="1000"/>
            </a:lvl9pPr>
          </a:lstStyle>
          <a:p>
            <a:pPr lvl="0"/>
            <a:r>
              <a:rPr lang="en-US" dirty="0"/>
              <a:t>[Optional contact information]</a:t>
            </a:r>
          </a:p>
        </p:txBody>
      </p:sp>
      <p:pic>
        <p:nvPicPr>
          <p:cNvPr id="7" name="Wells Fargo" descr="A close up of a sign&#10;&#10;Description automatically generated">
            <a:extLst>
              <a:ext uri="{FF2B5EF4-FFF2-40B4-BE49-F238E27FC236}">
                <a16:creationId xmlns:a16="http://schemas.microsoft.com/office/drawing/2014/main" id="{4481B733-C416-144A-B0CF-B3FDBE345A35}"/>
              </a:ext>
            </a:extLst>
          </p:cNvPr>
          <p:cNvPicPr>
            <a:picLocks noChangeAspect="1"/>
          </p:cNvPicPr>
          <p:nvPr userDrawn="1"/>
        </p:nvPicPr>
        <p:blipFill>
          <a:blip r:embed="rId2"/>
          <a:stretch>
            <a:fillRect/>
          </a:stretch>
        </p:blipFill>
        <p:spPr>
          <a:xfrm>
            <a:off x="365125" y="457200"/>
            <a:ext cx="2542992" cy="576072"/>
          </a:xfrm>
          <a:prstGeom prst="rect">
            <a:avLst/>
          </a:prstGeom>
        </p:spPr>
      </p:pic>
    </p:spTree>
    <p:extLst>
      <p:ext uri="{BB962C8B-B14F-4D97-AF65-F5344CB8AC3E}">
        <p14:creationId xmlns:p14="http://schemas.microsoft.com/office/powerpoint/2010/main" val="2338217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5BF1F789-5F18-4A39-AD7A-F27D50655E13}"/>
              </a:ext>
            </a:extLst>
          </p:cNvPr>
          <p:cNvSpPr>
            <a:spLocks noGrp="1"/>
          </p:cNvSpPr>
          <p:nvPr>
            <p:ph type="ctrTitle" hasCustomPrompt="1"/>
          </p:nvPr>
        </p:nvSpPr>
        <p:spPr>
          <a:xfrm>
            <a:off x="365125" y="1600210"/>
            <a:ext cx="5852796" cy="1779684"/>
          </a:xfrm>
        </p:spPr>
        <p:txBody>
          <a:bodyPr anchor="b"/>
          <a:lstStyle>
            <a:lvl1pPr algn="l">
              <a:defRPr sz="3200" b="0" i="0">
                <a:solidFill>
                  <a:schemeClr val="tx2"/>
                </a:solidFill>
                <a:latin typeface="Wells Fargo Serif Display" panose="02040403040405020204" pitchFamily="18" charset="0"/>
              </a:defRPr>
            </a:lvl1pPr>
          </a:lstStyle>
          <a:p>
            <a:r>
              <a:rPr lang="en-US" dirty="0"/>
              <a:t>[Presentation title]</a:t>
            </a:r>
          </a:p>
        </p:txBody>
      </p:sp>
      <p:sp>
        <p:nvSpPr>
          <p:cNvPr id="3" name="Subtitle">
            <a:extLst>
              <a:ext uri="{FF2B5EF4-FFF2-40B4-BE49-F238E27FC236}">
                <a16:creationId xmlns:a16="http://schemas.microsoft.com/office/drawing/2014/main" id="{DCD36CB7-C5B7-427E-B007-04E7C37DC940}"/>
              </a:ext>
            </a:extLst>
          </p:cNvPr>
          <p:cNvSpPr>
            <a:spLocks noGrp="1"/>
          </p:cNvSpPr>
          <p:nvPr>
            <p:ph type="subTitle" idx="1" hasCustomPrompt="1"/>
          </p:nvPr>
        </p:nvSpPr>
        <p:spPr>
          <a:xfrm>
            <a:off x="365125" y="3520440"/>
            <a:ext cx="4023996" cy="594355"/>
          </a:xfrm>
        </p:spPr>
        <p:txBody>
          <a:bodyPr>
            <a:noAutofit/>
          </a:bodyPr>
          <a:lstStyle>
            <a:lvl1pPr marL="0" indent="0" algn="l">
              <a:spcBef>
                <a:spcPts val="0"/>
              </a:spcBef>
              <a:spcAft>
                <a:spcPts val="0"/>
              </a:spcAft>
              <a:buNone/>
              <a:defRPr sz="1200" b="0" i="0">
                <a:latin typeface="Wells Fargo Serif Light" panose="02040403040405020204" pitchFamily="18" charset="0"/>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a:t>[Month 00, 0000]</a:t>
            </a:r>
            <a:br>
              <a:rPr lang="en-US" dirty="0"/>
            </a:br>
            <a:r>
              <a:rPr lang="en-US" dirty="0"/>
              <a:t>[Presenter Name]</a:t>
            </a:r>
            <a:br>
              <a:rPr lang="en-US" dirty="0"/>
            </a:br>
            <a:r>
              <a:rPr lang="en-US" dirty="0"/>
              <a:t>[Presenter Title]</a:t>
            </a:r>
          </a:p>
        </p:txBody>
      </p:sp>
      <p:pic>
        <p:nvPicPr>
          <p:cNvPr id="5" name="Stagecoach" descr="A close up of a logo&#10;&#10;Description automatically generated">
            <a:extLst>
              <a:ext uri="{FF2B5EF4-FFF2-40B4-BE49-F238E27FC236}">
                <a16:creationId xmlns:a16="http://schemas.microsoft.com/office/drawing/2014/main" id="{A9BA93AE-BE5D-1646-B465-B42B1A6FA570}"/>
              </a:ext>
            </a:extLst>
          </p:cNvPr>
          <p:cNvPicPr>
            <a:picLocks noChangeAspect="1"/>
          </p:cNvPicPr>
          <p:nvPr/>
        </p:nvPicPr>
        <p:blipFill rotWithShape="1">
          <a:blip r:embed="rId2"/>
          <a:srcRect r="17424"/>
          <a:stretch/>
        </p:blipFill>
        <p:spPr>
          <a:xfrm>
            <a:off x="2413000" y="4255341"/>
            <a:ext cx="6731000" cy="1856232"/>
          </a:xfrm>
          <a:prstGeom prst="rect">
            <a:avLst/>
          </a:prstGeom>
        </p:spPr>
      </p:pic>
      <p:pic>
        <p:nvPicPr>
          <p:cNvPr id="8" name="Wells Fargo" descr="A close up of a sign&#10;&#10;Description automatically generated">
            <a:extLst>
              <a:ext uri="{FF2B5EF4-FFF2-40B4-BE49-F238E27FC236}">
                <a16:creationId xmlns:a16="http://schemas.microsoft.com/office/drawing/2014/main" id="{98544139-FD4F-364E-81A3-0BB5291D19AC}"/>
              </a:ext>
            </a:extLst>
          </p:cNvPr>
          <p:cNvPicPr>
            <a:picLocks noChangeAspect="1"/>
          </p:cNvPicPr>
          <p:nvPr/>
        </p:nvPicPr>
        <p:blipFill>
          <a:blip r:embed="rId3"/>
          <a:stretch>
            <a:fillRect/>
          </a:stretch>
        </p:blipFill>
        <p:spPr>
          <a:xfrm>
            <a:off x="365125" y="457200"/>
            <a:ext cx="2542992" cy="576072"/>
          </a:xfrm>
          <a:prstGeom prst="rect">
            <a:avLst/>
          </a:prstGeom>
        </p:spPr>
      </p:pic>
    </p:spTree>
    <p:extLst>
      <p:ext uri="{BB962C8B-B14F-4D97-AF65-F5344CB8AC3E}">
        <p14:creationId xmlns:p14="http://schemas.microsoft.com/office/powerpoint/2010/main" val="3117891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Agenda One Column">
    <p:spTree>
      <p:nvGrpSpPr>
        <p:cNvPr id="1" name=""/>
        <p:cNvGrpSpPr/>
        <p:nvPr/>
      </p:nvGrpSpPr>
      <p:grpSpPr>
        <a:xfrm>
          <a:off x="0" y="0"/>
          <a:ext cx="0" cy="0"/>
          <a:chOff x="0" y="0"/>
          <a:chExt cx="0" cy="0"/>
        </a:xfrm>
      </p:grpSpPr>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365760" y="457200"/>
            <a:ext cx="8412480" cy="1005840"/>
          </a:xfrm>
        </p:spPr>
        <p:txBody>
          <a:bodyPr/>
          <a:lstStyle>
            <a:lvl1pPr>
              <a:defRPr b="0" i="0">
                <a:latin typeface="Wells Fargo Serif Display" panose="02040403040405020204" pitchFamily="18" charset="0"/>
              </a:defRPr>
            </a:lvl1pPr>
          </a:lstStyle>
          <a:p>
            <a:r>
              <a:rPr lang="en-US" dirty="0"/>
              <a:t>[Slide title]</a:t>
            </a:r>
          </a:p>
        </p:txBody>
      </p:sp>
      <p:cxnSp>
        <p:nvCxnSpPr>
          <p:cNvPr id="4" name="Line">
            <a:extLst>
              <a:ext uri="{FF2B5EF4-FFF2-40B4-BE49-F238E27FC236}">
                <a16:creationId xmlns:a16="http://schemas.microsoft.com/office/drawing/2014/main" id="{4D348C42-76C9-E94C-BD38-85471A87E30C}"/>
              </a:ext>
            </a:extLst>
          </p:cNvPr>
          <p:cNvCxnSpPr>
            <a:cxnSpLocks/>
          </p:cNvCxnSpPr>
          <p:nvPr/>
        </p:nvCxnSpPr>
        <p:spPr bwMode="hidden">
          <a:xfrm>
            <a:off x="365760" y="1600200"/>
            <a:ext cx="4023360" cy="0"/>
          </a:xfrm>
          <a:prstGeom prst="line">
            <a:avLst/>
          </a:prstGeom>
          <a:ln w="19050" cap="flat">
            <a:solidFill>
              <a:srgbClr val="787070"/>
            </a:solidFill>
          </a:ln>
        </p:spPr>
        <p:style>
          <a:lnRef idx="1">
            <a:schemeClr val="accent1"/>
          </a:lnRef>
          <a:fillRef idx="0">
            <a:schemeClr val="accent1"/>
          </a:fillRef>
          <a:effectRef idx="0">
            <a:schemeClr val="dk1"/>
          </a:effectRef>
          <a:fontRef idx="minor">
            <a:schemeClr val="lt1"/>
          </a:fontRef>
        </p:style>
      </p:cxnSp>
      <p:sp>
        <p:nvSpPr>
          <p:cNvPr id="3" name="Content Placeholder 1">
            <a:extLst>
              <a:ext uri="{FF2B5EF4-FFF2-40B4-BE49-F238E27FC236}">
                <a16:creationId xmlns:a16="http://schemas.microsoft.com/office/drawing/2014/main" id="{5ACDF6B2-62B8-404E-8D30-594804419392}"/>
              </a:ext>
            </a:extLst>
          </p:cNvPr>
          <p:cNvSpPr>
            <a:spLocks noGrp="1"/>
          </p:cNvSpPr>
          <p:nvPr>
            <p:ph idx="1"/>
          </p:nvPr>
        </p:nvSpPr>
        <p:spPr>
          <a:xfrm>
            <a:off x="365760" y="1828800"/>
            <a:ext cx="4023360" cy="4340224"/>
          </a:xfrm>
        </p:spPr>
        <p:txBody>
          <a:bodyPr numCol="1"/>
          <a:lstStyle>
            <a:lvl1pPr marL="171450" indent="-171450">
              <a:buFont typeface="Wells Fargo Sans" panose="020B0503020203020204" pitchFamily="34" charset="0"/>
              <a:buChar char="•"/>
              <a:tabLst>
                <a:tab pos="4024313" algn="r"/>
              </a:tabLst>
              <a:defRPr/>
            </a:lvl1pPr>
            <a:lvl2pPr marL="342900" indent="-171450">
              <a:tabLst>
                <a:tab pos="4024313" algn="r"/>
              </a:tabLst>
              <a:defRPr/>
            </a:lvl2pPr>
            <a:lvl3pPr marL="514350" indent="-171450">
              <a:tabLst>
                <a:tab pos="4024313" algn="r"/>
              </a:tabLst>
              <a:defRPr/>
            </a:lvl3pPr>
            <a:lvl4pPr marL="685800" indent="-171450">
              <a:tabLst>
                <a:tab pos="4024313" algn="r"/>
              </a:tabLst>
              <a:defRPr/>
            </a:lvl4pPr>
            <a:lvl5pPr marL="857250" indent="-171450">
              <a:tabLst>
                <a:tab pos="4024313" algn="r"/>
              </a:tabLst>
              <a:defRPr/>
            </a:lvl5pPr>
            <a:lvl6pPr marL="1028700" indent="-171450">
              <a:tabLst>
                <a:tab pos="4024313" algn="r"/>
              </a:tabLst>
              <a:defRPr/>
            </a:lvl6pPr>
            <a:lvl7pPr marL="1200150" indent="-171450">
              <a:tabLst>
                <a:tab pos="4024313" algn="r"/>
              </a:tabLst>
              <a:defRPr/>
            </a:lvl7pPr>
            <a:lvl8pPr marL="1371600" indent="-171450">
              <a:tabLst>
                <a:tab pos="4024313" algn="r"/>
              </a:tabLst>
              <a:defRPr/>
            </a:lvl8pPr>
            <a:lvl9pPr marL="1543050" indent="-171450">
              <a:tabLst>
                <a:tab pos="4024313" algn="r"/>
              </a:tabLst>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1911439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Agenda Two Columns">
    <p:spTree>
      <p:nvGrpSpPr>
        <p:cNvPr id="1" name=""/>
        <p:cNvGrpSpPr/>
        <p:nvPr/>
      </p:nvGrpSpPr>
      <p:grpSpPr>
        <a:xfrm>
          <a:off x="0" y="0"/>
          <a:ext cx="0" cy="0"/>
          <a:chOff x="0" y="0"/>
          <a:chExt cx="0" cy="0"/>
        </a:xfrm>
      </p:grpSpPr>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365760" y="457200"/>
            <a:ext cx="8412480" cy="1005840"/>
          </a:xfrm>
        </p:spPr>
        <p:txBody>
          <a:bodyPr/>
          <a:lstStyle>
            <a:lvl1pPr>
              <a:defRPr b="0" i="0">
                <a:latin typeface="Wells Fargo Serif Display" panose="02040403040405020204" pitchFamily="18" charset="0"/>
              </a:defRPr>
            </a:lvl1pPr>
          </a:lstStyle>
          <a:p>
            <a:r>
              <a:rPr lang="en-US" dirty="0"/>
              <a:t>[Slide title]</a:t>
            </a:r>
          </a:p>
        </p:txBody>
      </p:sp>
      <p:cxnSp>
        <p:nvCxnSpPr>
          <p:cNvPr id="4" name="Line">
            <a:extLst>
              <a:ext uri="{FF2B5EF4-FFF2-40B4-BE49-F238E27FC236}">
                <a16:creationId xmlns:a16="http://schemas.microsoft.com/office/drawing/2014/main" id="{4D348C42-76C9-E94C-BD38-85471A87E30C}"/>
              </a:ext>
            </a:extLst>
          </p:cNvPr>
          <p:cNvCxnSpPr>
            <a:cxnSpLocks/>
          </p:cNvCxnSpPr>
          <p:nvPr/>
        </p:nvCxnSpPr>
        <p:spPr bwMode="hidden">
          <a:xfrm>
            <a:off x="365760" y="1600200"/>
            <a:ext cx="4023360" cy="0"/>
          </a:xfrm>
          <a:prstGeom prst="line">
            <a:avLst/>
          </a:prstGeom>
          <a:ln w="19050" cap="flat">
            <a:solidFill>
              <a:srgbClr val="787070"/>
            </a:solidFill>
          </a:ln>
        </p:spPr>
        <p:style>
          <a:lnRef idx="1">
            <a:schemeClr val="accent1"/>
          </a:lnRef>
          <a:fillRef idx="0">
            <a:schemeClr val="accent1"/>
          </a:fillRef>
          <a:effectRef idx="0">
            <a:schemeClr val="dk1"/>
          </a:effectRef>
          <a:fontRef idx="minor">
            <a:schemeClr val="lt1"/>
          </a:fontRef>
        </p:style>
      </p:cxnSp>
      <p:cxnSp>
        <p:nvCxnSpPr>
          <p:cNvPr id="9" name="Line">
            <a:extLst>
              <a:ext uri="{FF2B5EF4-FFF2-40B4-BE49-F238E27FC236}">
                <a16:creationId xmlns:a16="http://schemas.microsoft.com/office/drawing/2014/main" id="{827E2BA7-0F08-6A47-9026-1A567427BC27}"/>
              </a:ext>
            </a:extLst>
          </p:cNvPr>
          <p:cNvCxnSpPr>
            <a:cxnSpLocks/>
          </p:cNvCxnSpPr>
          <p:nvPr/>
        </p:nvCxnSpPr>
        <p:spPr bwMode="hidden">
          <a:xfrm>
            <a:off x="4754880" y="1600200"/>
            <a:ext cx="4023360" cy="0"/>
          </a:xfrm>
          <a:prstGeom prst="line">
            <a:avLst/>
          </a:prstGeom>
          <a:ln w="19050" cap="flat">
            <a:solidFill>
              <a:srgbClr val="787070"/>
            </a:solidFill>
          </a:ln>
        </p:spPr>
        <p:style>
          <a:lnRef idx="1">
            <a:schemeClr val="accent1"/>
          </a:lnRef>
          <a:fillRef idx="0">
            <a:schemeClr val="accent1"/>
          </a:fillRef>
          <a:effectRef idx="0">
            <a:schemeClr val="dk1"/>
          </a:effectRef>
          <a:fontRef idx="minor">
            <a:schemeClr val="lt1"/>
          </a:fontRef>
        </p:style>
      </p:cxnSp>
      <p:sp>
        <p:nvSpPr>
          <p:cNvPr id="3" name="Content Placeholder 1">
            <a:extLst>
              <a:ext uri="{FF2B5EF4-FFF2-40B4-BE49-F238E27FC236}">
                <a16:creationId xmlns:a16="http://schemas.microsoft.com/office/drawing/2014/main" id="{5ACDF6B2-62B8-404E-8D30-594804419392}"/>
              </a:ext>
            </a:extLst>
          </p:cNvPr>
          <p:cNvSpPr>
            <a:spLocks noGrp="1"/>
          </p:cNvSpPr>
          <p:nvPr>
            <p:ph idx="1"/>
          </p:nvPr>
        </p:nvSpPr>
        <p:spPr>
          <a:xfrm>
            <a:off x="365759" y="1828802"/>
            <a:ext cx="8413115" cy="4340224"/>
          </a:xfrm>
        </p:spPr>
        <p:txBody>
          <a:bodyPr numCol="2"/>
          <a:lstStyle>
            <a:lvl1pPr marL="171450" indent="-171450">
              <a:buFont typeface="Wells Fargo Sans" panose="020B0503020203020204" pitchFamily="34" charset="0"/>
              <a:buChar char="•"/>
              <a:tabLst>
                <a:tab pos="4024313" algn="r"/>
              </a:tabLst>
              <a:defRPr/>
            </a:lvl1pPr>
            <a:lvl2pPr marL="342900" indent="-171450">
              <a:tabLst>
                <a:tab pos="4024313" algn="r"/>
              </a:tabLst>
              <a:defRPr/>
            </a:lvl2pPr>
            <a:lvl3pPr marL="514350" indent="-171450">
              <a:tabLst>
                <a:tab pos="4024313" algn="r"/>
              </a:tabLst>
              <a:defRPr/>
            </a:lvl3pPr>
            <a:lvl4pPr marL="685800" indent="-171450">
              <a:tabLst>
                <a:tab pos="4024313" algn="r"/>
              </a:tabLst>
              <a:defRPr/>
            </a:lvl4pPr>
            <a:lvl5pPr marL="857250" indent="-171450">
              <a:tabLst>
                <a:tab pos="4024313" algn="r"/>
              </a:tabLst>
              <a:defRPr/>
            </a:lvl5pPr>
            <a:lvl6pPr marL="1028700" indent="-171450">
              <a:tabLst>
                <a:tab pos="4024313" algn="r"/>
              </a:tabLst>
              <a:defRPr/>
            </a:lvl6pPr>
            <a:lvl7pPr marL="1200150" indent="-171450">
              <a:tabLst>
                <a:tab pos="4024313" algn="r"/>
              </a:tabLst>
              <a:defRPr/>
            </a:lvl7pPr>
            <a:lvl8pPr marL="1371600" indent="-171450">
              <a:tabLst>
                <a:tab pos="4024313" algn="r"/>
              </a:tabLst>
              <a:defRPr/>
            </a:lvl8pPr>
            <a:lvl9pPr marL="1543050" indent="-171450">
              <a:tabLst>
                <a:tab pos="4024313" algn="r"/>
              </a:tabLst>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07DB0427-6005-7646-A1DA-069FBA064B9C}"/>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3272020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365760" y="457200"/>
            <a:ext cx="8412480" cy="518845"/>
          </a:xfrm>
        </p:spPr>
        <p:txBody>
          <a:bodyPr/>
          <a:lstStyle>
            <a:lvl1pPr>
              <a:defRPr b="0" i="0">
                <a:latin typeface="Wells Fargo Serif Display" panose="02040403040405020204" pitchFamily="18" charset="0"/>
              </a:defRPr>
            </a:lvl1pPr>
          </a:lstStyle>
          <a:p>
            <a:r>
              <a:rPr lang="en-US" dirty="0"/>
              <a:t>[Slide title]</a:t>
            </a:r>
          </a:p>
        </p:txBody>
      </p:sp>
      <p:sp>
        <p:nvSpPr>
          <p:cNvPr id="3" name="Content Placeholder 1">
            <a:extLst>
              <a:ext uri="{FF2B5EF4-FFF2-40B4-BE49-F238E27FC236}">
                <a16:creationId xmlns:a16="http://schemas.microsoft.com/office/drawing/2014/main" id="{5ACDF6B2-62B8-404E-8D30-594804419392}"/>
              </a:ext>
            </a:extLst>
          </p:cNvPr>
          <p:cNvSpPr>
            <a:spLocks noGrp="1"/>
          </p:cNvSpPr>
          <p:nvPr>
            <p:ph idx="1"/>
          </p:nvPr>
        </p:nvSpPr>
        <p:spPr>
          <a:xfrm>
            <a:off x="365125" y="917575"/>
            <a:ext cx="8412480" cy="45688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16C968B0-98BE-A54C-8F1A-69CB67A0FBF6}"/>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125992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p:txBody>
          <a:bodyPr/>
          <a:lstStyle>
            <a:lvl1pPr>
              <a:defRPr b="0" i="0">
                <a:latin typeface="Wells Fargo Serif Display" panose="02040403040405020204" pitchFamily="18" charset="0"/>
              </a:defRPr>
            </a:lvl1pPr>
          </a:lstStyle>
          <a:p>
            <a:r>
              <a:rPr lang="en-US" dirty="0"/>
              <a:t>[Slide title]</a:t>
            </a:r>
          </a:p>
        </p:txBody>
      </p:sp>
      <p:sp>
        <p:nvSpPr>
          <p:cNvPr id="3" name="Content Placeholder 1">
            <a:extLst>
              <a:ext uri="{FF2B5EF4-FFF2-40B4-BE49-F238E27FC236}">
                <a16:creationId xmlns:a16="http://schemas.microsoft.com/office/drawing/2014/main" id="{5ACDF6B2-62B8-404E-8D30-594804419392}"/>
              </a:ext>
            </a:extLst>
          </p:cNvPr>
          <p:cNvSpPr>
            <a:spLocks noGrp="1"/>
          </p:cNvSpPr>
          <p:nvPr>
            <p:ph idx="1"/>
          </p:nvPr>
        </p:nvSpPr>
        <p:spPr>
          <a:xfrm>
            <a:off x="365125" y="1600201"/>
            <a:ext cx="8412480" cy="45688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16C968B0-98BE-A54C-8F1A-69CB67A0FBF6}"/>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1580493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Large Text">
    <p:spTree>
      <p:nvGrpSpPr>
        <p:cNvPr id="1" name=""/>
        <p:cNvGrpSpPr/>
        <p:nvPr/>
      </p:nvGrpSpPr>
      <p:grpSpPr>
        <a:xfrm>
          <a:off x="0" y="0"/>
          <a:ext cx="0" cy="0"/>
          <a:chOff x="0" y="0"/>
          <a:chExt cx="0" cy="0"/>
        </a:xfrm>
      </p:grpSpPr>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365760" y="457200"/>
            <a:ext cx="8412480" cy="1005840"/>
          </a:xfrm>
        </p:spPr>
        <p:txBody>
          <a:bodyPr/>
          <a:lstStyle>
            <a:lvl1pPr>
              <a:defRPr b="0" i="0">
                <a:latin typeface="Wells Fargo Serif Display" panose="02040403040405020204" pitchFamily="18" charset="0"/>
              </a:defRPr>
            </a:lvl1pPr>
          </a:lstStyle>
          <a:p>
            <a:r>
              <a:rPr lang="en-US" dirty="0"/>
              <a:t>[Slide title]</a:t>
            </a:r>
          </a:p>
        </p:txBody>
      </p:sp>
      <p:sp>
        <p:nvSpPr>
          <p:cNvPr id="3" name="Content Placeholder 1">
            <a:extLst>
              <a:ext uri="{FF2B5EF4-FFF2-40B4-BE49-F238E27FC236}">
                <a16:creationId xmlns:a16="http://schemas.microsoft.com/office/drawing/2014/main" id="{5ACDF6B2-62B8-404E-8D30-594804419392}"/>
              </a:ext>
            </a:extLst>
          </p:cNvPr>
          <p:cNvSpPr>
            <a:spLocks noGrp="1"/>
          </p:cNvSpPr>
          <p:nvPr>
            <p:ph idx="1"/>
          </p:nvPr>
        </p:nvSpPr>
        <p:spPr>
          <a:xfrm>
            <a:off x="365760" y="1600201"/>
            <a:ext cx="5486400" cy="4568825"/>
          </a:xfrm>
        </p:spPr>
        <p:txBody>
          <a:bodyPr>
            <a:noAutofit/>
          </a:bodyPr>
          <a:lstStyle>
            <a:lvl1pPr marL="274320" indent="-274320">
              <a:lnSpc>
                <a:spcPct val="100000"/>
              </a:lnSpc>
              <a:buFont typeface="Wells Fargo Sans Display" panose="020B0503020203020204" pitchFamily="34" charset="0"/>
              <a:buChar char="•"/>
              <a:defRPr sz="2400">
                <a:latin typeface="+mj-lt"/>
              </a:defRPr>
            </a:lvl1pPr>
            <a:lvl2pPr marL="548640" indent="-274320">
              <a:lnSpc>
                <a:spcPct val="100000"/>
              </a:lnSpc>
              <a:buFont typeface="Wells Fargo Sans Display" panose="020B0503020203020204" pitchFamily="34" charset="0"/>
              <a:buChar char="–"/>
              <a:defRPr sz="2400">
                <a:latin typeface="+mj-lt"/>
              </a:defRPr>
            </a:lvl2pPr>
            <a:lvl3pPr marL="822960" indent="-274320">
              <a:lnSpc>
                <a:spcPct val="100000"/>
              </a:lnSpc>
              <a:buFont typeface="Wells Fargo Sans Display" panose="020B0503020203020204" pitchFamily="34" charset="0"/>
              <a:buChar char="–"/>
              <a:defRPr sz="2400">
                <a:latin typeface="+mj-lt"/>
              </a:defRPr>
            </a:lvl3pPr>
            <a:lvl4pPr marL="1097280" indent="-274320">
              <a:lnSpc>
                <a:spcPct val="100000"/>
              </a:lnSpc>
              <a:buFont typeface="Wells Fargo Sans Display" panose="020B0503020203020204" pitchFamily="34" charset="0"/>
              <a:buChar char="–"/>
              <a:defRPr sz="2400">
                <a:latin typeface="+mj-lt"/>
              </a:defRPr>
            </a:lvl4pPr>
            <a:lvl5pPr marL="1371600" indent="-274320">
              <a:lnSpc>
                <a:spcPct val="100000"/>
              </a:lnSpc>
              <a:buFont typeface="Wells Fargo Sans Display" panose="020B0503020203020204" pitchFamily="34" charset="0"/>
              <a:buChar char="–"/>
              <a:defRPr sz="2400">
                <a:latin typeface="+mj-lt"/>
              </a:defRPr>
            </a:lvl5pPr>
            <a:lvl6pPr marL="1645920" indent="-274320">
              <a:lnSpc>
                <a:spcPct val="100000"/>
              </a:lnSpc>
              <a:buFont typeface="Wells Fargo Sans Display" panose="020B0503020203020204" pitchFamily="34" charset="0"/>
              <a:buChar char="–"/>
              <a:defRPr sz="2400">
                <a:latin typeface="+mj-lt"/>
              </a:defRPr>
            </a:lvl6pPr>
            <a:lvl7pPr marL="1920240" indent="-274320">
              <a:lnSpc>
                <a:spcPct val="100000"/>
              </a:lnSpc>
              <a:buFont typeface="Wells Fargo Sans Display" panose="020B0503020203020204" pitchFamily="34" charset="0"/>
              <a:buChar char="–"/>
              <a:defRPr sz="2400">
                <a:latin typeface="+mj-lt"/>
              </a:defRPr>
            </a:lvl7pPr>
            <a:lvl8pPr marL="2194560" indent="-274320">
              <a:lnSpc>
                <a:spcPct val="100000"/>
              </a:lnSpc>
              <a:buFont typeface="Wells Fargo Sans Display" panose="020B0503020203020204" pitchFamily="34" charset="0"/>
              <a:buChar char="–"/>
              <a:defRPr sz="2400">
                <a:latin typeface="+mj-lt"/>
              </a:defRPr>
            </a:lvl8pPr>
            <a:lvl9pPr marL="2468880" indent="-274320">
              <a:lnSpc>
                <a:spcPct val="100000"/>
              </a:lnSpc>
              <a:buFont typeface="Wells Fargo Sans Display" panose="020B0503020203020204" pitchFamily="34" charset="0"/>
              <a:buChar char="–"/>
              <a:defRPr sz="2400">
                <a:latin typeface="+mj-lt"/>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16C968B0-98BE-A54C-8F1A-69CB67A0FBF6}"/>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164072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5A6DEEE1-C08A-1E44-BEC5-E09044562C19}"/>
              </a:ext>
            </a:extLst>
          </p:cNvPr>
          <p:cNvSpPr>
            <a:spLocks noGrp="1"/>
          </p:cNvSpPr>
          <p:nvPr>
            <p:ph type="title" hasCustomPrompt="1"/>
          </p:nvPr>
        </p:nvSpPr>
        <p:spPr>
          <a:xfrm>
            <a:off x="365760" y="457200"/>
            <a:ext cx="8412480" cy="1005840"/>
          </a:xfrm>
        </p:spPr>
        <p:txBody>
          <a:bodyPr/>
          <a:lstStyle>
            <a:lvl1pPr>
              <a:defRPr b="0" i="0">
                <a:latin typeface="Wells Fargo Serif Display" panose="02040403040405020204" pitchFamily="18" charset="0"/>
              </a:defRPr>
            </a:lvl1pPr>
          </a:lstStyle>
          <a:p>
            <a:r>
              <a:rPr lang="en-US" dirty="0"/>
              <a:t>[Slide title]</a:t>
            </a:r>
          </a:p>
        </p:txBody>
      </p:sp>
      <p:sp>
        <p:nvSpPr>
          <p:cNvPr id="3" name="Content Placeholder 1">
            <a:extLst>
              <a:ext uri="{FF2B5EF4-FFF2-40B4-BE49-F238E27FC236}">
                <a16:creationId xmlns:a16="http://schemas.microsoft.com/office/drawing/2014/main" id="{18C91035-5E9C-427C-BB14-3C95EF5EA9C7}"/>
              </a:ext>
            </a:extLst>
          </p:cNvPr>
          <p:cNvSpPr>
            <a:spLocks noGrp="1"/>
          </p:cNvSpPr>
          <p:nvPr>
            <p:ph sz="half" idx="1"/>
          </p:nvPr>
        </p:nvSpPr>
        <p:spPr>
          <a:xfrm>
            <a:off x="365760" y="1600200"/>
            <a:ext cx="4023360"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a:extLst>
              <a:ext uri="{FF2B5EF4-FFF2-40B4-BE49-F238E27FC236}">
                <a16:creationId xmlns:a16="http://schemas.microsoft.com/office/drawing/2014/main" id="{086D2EDA-1064-496E-9F5C-3A8317F76DD7}"/>
              </a:ext>
            </a:extLst>
          </p:cNvPr>
          <p:cNvSpPr>
            <a:spLocks noGrp="1"/>
          </p:cNvSpPr>
          <p:nvPr>
            <p:ph sz="half" idx="2"/>
          </p:nvPr>
        </p:nvSpPr>
        <p:spPr>
          <a:xfrm>
            <a:off x="4754880" y="1600200"/>
            <a:ext cx="4023360"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E9BFDC9A-8BFC-8946-84F2-2786226F4A25}"/>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622042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hree Content">
    <p:spTree>
      <p:nvGrpSpPr>
        <p:cNvPr id="1" name=""/>
        <p:cNvGrpSpPr/>
        <p:nvPr/>
      </p:nvGrpSpPr>
      <p:grpSpPr>
        <a:xfrm>
          <a:off x="0" y="0"/>
          <a:ext cx="0" cy="0"/>
          <a:chOff x="0" y="0"/>
          <a:chExt cx="0" cy="0"/>
        </a:xfrm>
      </p:grpSpPr>
      <p:sp>
        <p:nvSpPr>
          <p:cNvPr id="16" name="Title">
            <a:extLst>
              <a:ext uri="{FF2B5EF4-FFF2-40B4-BE49-F238E27FC236}">
                <a16:creationId xmlns:a16="http://schemas.microsoft.com/office/drawing/2014/main" id="{0FEC781B-6995-FC4B-8081-5377A71B27B1}"/>
              </a:ext>
            </a:extLst>
          </p:cNvPr>
          <p:cNvSpPr>
            <a:spLocks noGrp="1"/>
          </p:cNvSpPr>
          <p:nvPr>
            <p:ph type="title" hasCustomPrompt="1"/>
          </p:nvPr>
        </p:nvSpPr>
        <p:spPr>
          <a:xfrm>
            <a:off x="365760" y="457200"/>
            <a:ext cx="8412480" cy="1005840"/>
          </a:xfrm>
        </p:spPr>
        <p:txBody>
          <a:bodyPr/>
          <a:lstStyle>
            <a:lvl1pPr>
              <a:defRPr b="0" i="0">
                <a:latin typeface="Wells Fargo Serif Display" panose="02040403040405020204" pitchFamily="18" charset="0"/>
              </a:defRPr>
            </a:lvl1pPr>
          </a:lstStyle>
          <a:p>
            <a:r>
              <a:rPr lang="en-US" dirty="0"/>
              <a:t>[Slide title]</a:t>
            </a:r>
          </a:p>
        </p:txBody>
      </p:sp>
      <p:sp>
        <p:nvSpPr>
          <p:cNvPr id="3" name="Content Placeholder 1">
            <a:extLst>
              <a:ext uri="{FF2B5EF4-FFF2-40B4-BE49-F238E27FC236}">
                <a16:creationId xmlns:a16="http://schemas.microsoft.com/office/drawing/2014/main" id="{18C91035-5E9C-427C-BB14-3C95EF5EA9C7}"/>
              </a:ext>
            </a:extLst>
          </p:cNvPr>
          <p:cNvSpPr>
            <a:spLocks noGrp="1"/>
          </p:cNvSpPr>
          <p:nvPr>
            <p:ph sz="half" idx="1"/>
          </p:nvPr>
        </p:nvSpPr>
        <p:spPr>
          <a:xfrm>
            <a:off x="365761" y="1600200"/>
            <a:ext cx="2560320"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a:extLst>
              <a:ext uri="{FF2B5EF4-FFF2-40B4-BE49-F238E27FC236}">
                <a16:creationId xmlns:a16="http://schemas.microsoft.com/office/drawing/2014/main" id="{086D2EDA-1064-496E-9F5C-3A8317F76DD7}"/>
              </a:ext>
            </a:extLst>
          </p:cNvPr>
          <p:cNvSpPr>
            <a:spLocks noGrp="1"/>
          </p:cNvSpPr>
          <p:nvPr>
            <p:ph sz="half" idx="2"/>
          </p:nvPr>
        </p:nvSpPr>
        <p:spPr>
          <a:xfrm>
            <a:off x="3291840" y="1600200"/>
            <a:ext cx="2560320"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3">
            <a:extLst>
              <a:ext uri="{FF2B5EF4-FFF2-40B4-BE49-F238E27FC236}">
                <a16:creationId xmlns:a16="http://schemas.microsoft.com/office/drawing/2014/main" id="{AAE1199F-835A-AB49-B657-252EF2C5A8AA}"/>
              </a:ext>
            </a:extLst>
          </p:cNvPr>
          <p:cNvSpPr>
            <a:spLocks noGrp="1"/>
          </p:cNvSpPr>
          <p:nvPr>
            <p:ph sz="quarter" idx="10"/>
          </p:nvPr>
        </p:nvSpPr>
        <p:spPr>
          <a:xfrm>
            <a:off x="6217921" y="1600200"/>
            <a:ext cx="2560954"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77759C7B-BF36-F44D-BEAC-32033DC69731}"/>
              </a:ext>
            </a:extLst>
          </p:cNvPr>
          <p:cNvSpPr>
            <a:spLocks noGrp="1"/>
          </p:cNvSpPr>
          <p:nvPr>
            <p:ph type="sldNum" sz="quarter" idx="11"/>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1318530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Sidebar Left">
    <p:spTree>
      <p:nvGrpSpPr>
        <p:cNvPr id="1" name=""/>
        <p:cNvGrpSpPr/>
        <p:nvPr/>
      </p:nvGrpSpPr>
      <p:grpSpPr>
        <a:xfrm>
          <a:off x="0" y="0"/>
          <a:ext cx="0" cy="0"/>
          <a:chOff x="0" y="0"/>
          <a:chExt cx="0" cy="0"/>
        </a:xfrm>
      </p:grpSpPr>
      <p:sp>
        <p:nvSpPr>
          <p:cNvPr id="16" name="Title">
            <a:extLst>
              <a:ext uri="{FF2B5EF4-FFF2-40B4-BE49-F238E27FC236}">
                <a16:creationId xmlns:a16="http://schemas.microsoft.com/office/drawing/2014/main" id="{0FEC781B-6995-FC4B-8081-5377A71B27B1}"/>
              </a:ext>
            </a:extLst>
          </p:cNvPr>
          <p:cNvSpPr>
            <a:spLocks noGrp="1"/>
          </p:cNvSpPr>
          <p:nvPr>
            <p:ph type="title" hasCustomPrompt="1"/>
          </p:nvPr>
        </p:nvSpPr>
        <p:spPr>
          <a:xfrm>
            <a:off x="365760" y="457200"/>
            <a:ext cx="8412480" cy="1005840"/>
          </a:xfrm>
        </p:spPr>
        <p:txBody>
          <a:bodyPr/>
          <a:lstStyle>
            <a:lvl1pPr>
              <a:defRPr b="0" i="0">
                <a:latin typeface="Wells Fargo Serif Display" panose="02040403040405020204" pitchFamily="18" charset="0"/>
              </a:defRPr>
            </a:lvl1pPr>
          </a:lstStyle>
          <a:p>
            <a:r>
              <a:rPr lang="en-US" dirty="0"/>
              <a:t>[Slide title]</a:t>
            </a:r>
          </a:p>
        </p:txBody>
      </p:sp>
      <p:sp>
        <p:nvSpPr>
          <p:cNvPr id="3" name="Content Placeholder 1">
            <a:extLst>
              <a:ext uri="{FF2B5EF4-FFF2-40B4-BE49-F238E27FC236}">
                <a16:creationId xmlns:a16="http://schemas.microsoft.com/office/drawing/2014/main" id="{18C91035-5E9C-427C-BB14-3C95EF5EA9C7}"/>
              </a:ext>
            </a:extLst>
          </p:cNvPr>
          <p:cNvSpPr>
            <a:spLocks noGrp="1"/>
          </p:cNvSpPr>
          <p:nvPr>
            <p:ph sz="half" idx="1"/>
          </p:nvPr>
        </p:nvSpPr>
        <p:spPr>
          <a:xfrm>
            <a:off x="365761" y="1600200"/>
            <a:ext cx="2560320"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a:extLst>
              <a:ext uri="{FF2B5EF4-FFF2-40B4-BE49-F238E27FC236}">
                <a16:creationId xmlns:a16="http://schemas.microsoft.com/office/drawing/2014/main" id="{086D2EDA-1064-496E-9F5C-3A8317F76DD7}"/>
              </a:ext>
            </a:extLst>
          </p:cNvPr>
          <p:cNvSpPr>
            <a:spLocks noGrp="1"/>
          </p:cNvSpPr>
          <p:nvPr>
            <p:ph sz="half" idx="2"/>
          </p:nvPr>
        </p:nvSpPr>
        <p:spPr>
          <a:xfrm>
            <a:off x="3291840" y="1600200"/>
            <a:ext cx="5486399"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5D805AD4-73CF-FE45-8F86-233D14A0CF8E}"/>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4077960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Two Columns">
    <p:spTree>
      <p:nvGrpSpPr>
        <p:cNvPr id="1" name=""/>
        <p:cNvGrpSpPr/>
        <p:nvPr/>
      </p:nvGrpSpPr>
      <p:grpSpPr>
        <a:xfrm>
          <a:off x="0" y="0"/>
          <a:ext cx="0" cy="0"/>
          <a:chOff x="0" y="0"/>
          <a:chExt cx="0" cy="0"/>
        </a:xfrm>
      </p:grpSpPr>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365760" y="457200"/>
            <a:ext cx="8412480" cy="1005840"/>
          </a:xfrm>
        </p:spPr>
        <p:txBody>
          <a:bodyPr/>
          <a:lstStyle>
            <a:lvl1pPr>
              <a:defRPr b="0" i="0">
                <a:latin typeface="Wells Fargo Serif Display" panose="02040403040405020204" pitchFamily="18" charset="0"/>
              </a:defRPr>
            </a:lvl1pPr>
          </a:lstStyle>
          <a:p>
            <a:r>
              <a:rPr lang="en-US" dirty="0"/>
              <a:t>[Slide title]</a:t>
            </a:r>
          </a:p>
        </p:txBody>
      </p:sp>
      <p:cxnSp>
        <p:nvCxnSpPr>
          <p:cNvPr id="4" name="Line">
            <a:extLst>
              <a:ext uri="{FF2B5EF4-FFF2-40B4-BE49-F238E27FC236}">
                <a16:creationId xmlns:a16="http://schemas.microsoft.com/office/drawing/2014/main" id="{4D348C42-76C9-E94C-BD38-85471A87E30C}"/>
              </a:ext>
            </a:extLst>
          </p:cNvPr>
          <p:cNvCxnSpPr>
            <a:cxnSpLocks/>
          </p:cNvCxnSpPr>
          <p:nvPr userDrawn="1"/>
        </p:nvCxnSpPr>
        <p:spPr bwMode="hidden">
          <a:xfrm>
            <a:off x="365760" y="1600200"/>
            <a:ext cx="4023360" cy="0"/>
          </a:xfrm>
          <a:prstGeom prst="line">
            <a:avLst/>
          </a:prstGeom>
          <a:ln w="19050" cap="flat">
            <a:solidFill>
              <a:srgbClr val="787070"/>
            </a:solidFill>
          </a:ln>
        </p:spPr>
        <p:style>
          <a:lnRef idx="1">
            <a:schemeClr val="accent1"/>
          </a:lnRef>
          <a:fillRef idx="0">
            <a:schemeClr val="accent1"/>
          </a:fillRef>
          <a:effectRef idx="0">
            <a:schemeClr val="dk1"/>
          </a:effectRef>
          <a:fontRef idx="minor">
            <a:schemeClr val="lt1"/>
          </a:fontRef>
        </p:style>
      </p:cxnSp>
      <p:cxnSp>
        <p:nvCxnSpPr>
          <p:cNvPr id="9" name="Line">
            <a:extLst>
              <a:ext uri="{FF2B5EF4-FFF2-40B4-BE49-F238E27FC236}">
                <a16:creationId xmlns:a16="http://schemas.microsoft.com/office/drawing/2014/main" id="{827E2BA7-0F08-6A47-9026-1A567427BC27}"/>
              </a:ext>
            </a:extLst>
          </p:cNvPr>
          <p:cNvCxnSpPr>
            <a:cxnSpLocks/>
          </p:cNvCxnSpPr>
          <p:nvPr userDrawn="1"/>
        </p:nvCxnSpPr>
        <p:spPr bwMode="hidden">
          <a:xfrm>
            <a:off x="4754880" y="1600200"/>
            <a:ext cx="4023360" cy="0"/>
          </a:xfrm>
          <a:prstGeom prst="line">
            <a:avLst/>
          </a:prstGeom>
          <a:ln w="19050" cap="flat">
            <a:solidFill>
              <a:srgbClr val="787070"/>
            </a:solidFill>
          </a:ln>
        </p:spPr>
        <p:style>
          <a:lnRef idx="1">
            <a:schemeClr val="accent1"/>
          </a:lnRef>
          <a:fillRef idx="0">
            <a:schemeClr val="accent1"/>
          </a:fillRef>
          <a:effectRef idx="0">
            <a:schemeClr val="dk1"/>
          </a:effectRef>
          <a:fontRef idx="minor">
            <a:schemeClr val="lt1"/>
          </a:fontRef>
        </p:style>
      </p:cxnSp>
      <p:sp>
        <p:nvSpPr>
          <p:cNvPr id="3" name="Content Placeholder 1">
            <a:extLst>
              <a:ext uri="{FF2B5EF4-FFF2-40B4-BE49-F238E27FC236}">
                <a16:creationId xmlns:a16="http://schemas.microsoft.com/office/drawing/2014/main" id="{5ACDF6B2-62B8-404E-8D30-594804419392}"/>
              </a:ext>
            </a:extLst>
          </p:cNvPr>
          <p:cNvSpPr>
            <a:spLocks noGrp="1"/>
          </p:cNvSpPr>
          <p:nvPr>
            <p:ph idx="1"/>
          </p:nvPr>
        </p:nvSpPr>
        <p:spPr>
          <a:xfrm>
            <a:off x="365759" y="1828802"/>
            <a:ext cx="8413115" cy="4340224"/>
          </a:xfrm>
        </p:spPr>
        <p:txBody>
          <a:bodyPr numCol="2"/>
          <a:lstStyle>
            <a:lvl1pPr marL="171450" indent="-171450">
              <a:buFont typeface="Wells Fargo Sans" panose="020B0503020203020204" pitchFamily="34" charset="0"/>
              <a:buChar char="•"/>
              <a:tabLst>
                <a:tab pos="4024313" algn="r"/>
              </a:tabLst>
              <a:defRPr/>
            </a:lvl1pPr>
            <a:lvl2pPr marL="342900" indent="-171450">
              <a:tabLst>
                <a:tab pos="4024313" algn="r"/>
              </a:tabLst>
              <a:defRPr/>
            </a:lvl2pPr>
            <a:lvl3pPr marL="514350" indent="-171450">
              <a:tabLst>
                <a:tab pos="4024313" algn="r"/>
              </a:tabLst>
              <a:defRPr/>
            </a:lvl3pPr>
            <a:lvl4pPr marL="685800" indent="-171450">
              <a:tabLst>
                <a:tab pos="4024313" algn="r"/>
              </a:tabLst>
              <a:defRPr/>
            </a:lvl4pPr>
            <a:lvl5pPr marL="857250" indent="-171450">
              <a:tabLst>
                <a:tab pos="4024313" algn="r"/>
              </a:tabLst>
              <a:defRPr/>
            </a:lvl5pPr>
            <a:lvl6pPr marL="1028700" indent="-171450">
              <a:tabLst>
                <a:tab pos="4024313" algn="r"/>
              </a:tabLst>
              <a:defRPr/>
            </a:lvl6pPr>
            <a:lvl7pPr marL="1200150" indent="-171450">
              <a:tabLst>
                <a:tab pos="4024313" algn="r"/>
              </a:tabLst>
              <a:defRPr/>
            </a:lvl7pPr>
            <a:lvl8pPr marL="1371600" indent="-171450">
              <a:tabLst>
                <a:tab pos="4024313" algn="r"/>
              </a:tabLst>
              <a:defRPr/>
            </a:lvl8pPr>
            <a:lvl9pPr marL="1543050" indent="-171450">
              <a:tabLst>
                <a:tab pos="4024313" algn="r"/>
              </a:tabLst>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07DB0427-6005-7646-A1DA-069FBA064B9C}"/>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3191119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Sidebar Right">
    <p:spTree>
      <p:nvGrpSpPr>
        <p:cNvPr id="1" name=""/>
        <p:cNvGrpSpPr/>
        <p:nvPr/>
      </p:nvGrpSpPr>
      <p:grpSpPr>
        <a:xfrm>
          <a:off x="0" y="0"/>
          <a:ext cx="0" cy="0"/>
          <a:chOff x="0" y="0"/>
          <a:chExt cx="0" cy="0"/>
        </a:xfrm>
      </p:grpSpPr>
      <p:sp>
        <p:nvSpPr>
          <p:cNvPr id="16" name="Title">
            <a:extLst>
              <a:ext uri="{FF2B5EF4-FFF2-40B4-BE49-F238E27FC236}">
                <a16:creationId xmlns:a16="http://schemas.microsoft.com/office/drawing/2014/main" id="{0FEC781B-6995-FC4B-8081-5377A71B27B1}"/>
              </a:ext>
            </a:extLst>
          </p:cNvPr>
          <p:cNvSpPr>
            <a:spLocks noGrp="1"/>
          </p:cNvSpPr>
          <p:nvPr>
            <p:ph type="title" hasCustomPrompt="1"/>
          </p:nvPr>
        </p:nvSpPr>
        <p:spPr>
          <a:xfrm>
            <a:off x="365760" y="457200"/>
            <a:ext cx="8412480" cy="1005840"/>
          </a:xfrm>
        </p:spPr>
        <p:txBody>
          <a:bodyPr/>
          <a:lstStyle>
            <a:lvl1pPr>
              <a:defRPr b="0" i="0">
                <a:solidFill>
                  <a:schemeClr val="tx2"/>
                </a:solidFill>
                <a:latin typeface="Wells Fargo Serif Display" panose="02040403040405020204" pitchFamily="18" charset="0"/>
              </a:defRPr>
            </a:lvl1pPr>
          </a:lstStyle>
          <a:p>
            <a:r>
              <a:rPr lang="en-US" dirty="0"/>
              <a:t>[Slide title]</a:t>
            </a:r>
          </a:p>
        </p:txBody>
      </p:sp>
      <p:sp>
        <p:nvSpPr>
          <p:cNvPr id="3" name="Content Placeholder 1">
            <a:extLst>
              <a:ext uri="{FF2B5EF4-FFF2-40B4-BE49-F238E27FC236}">
                <a16:creationId xmlns:a16="http://schemas.microsoft.com/office/drawing/2014/main" id="{18C91035-5E9C-427C-BB14-3C95EF5EA9C7}"/>
              </a:ext>
            </a:extLst>
          </p:cNvPr>
          <p:cNvSpPr>
            <a:spLocks noGrp="1"/>
          </p:cNvSpPr>
          <p:nvPr>
            <p:ph sz="half" idx="1"/>
          </p:nvPr>
        </p:nvSpPr>
        <p:spPr>
          <a:xfrm>
            <a:off x="365761" y="1600200"/>
            <a:ext cx="5486400"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a:extLst>
              <a:ext uri="{FF2B5EF4-FFF2-40B4-BE49-F238E27FC236}">
                <a16:creationId xmlns:a16="http://schemas.microsoft.com/office/drawing/2014/main" id="{086D2EDA-1064-496E-9F5C-3A8317F76DD7}"/>
              </a:ext>
            </a:extLst>
          </p:cNvPr>
          <p:cNvSpPr>
            <a:spLocks noGrp="1"/>
          </p:cNvSpPr>
          <p:nvPr>
            <p:ph sz="half" idx="2"/>
          </p:nvPr>
        </p:nvSpPr>
        <p:spPr>
          <a:xfrm>
            <a:off x="6217920" y="1600200"/>
            <a:ext cx="2560319"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34BDA51D-739A-6147-AE33-B80AD50465EA}"/>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4208579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Six Charts">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C0E22618-D046-4A43-A145-B5CC229DCC9E}"/>
              </a:ext>
            </a:extLst>
          </p:cNvPr>
          <p:cNvSpPr>
            <a:spLocks noGrp="1"/>
          </p:cNvSpPr>
          <p:nvPr>
            <p:ph type="title" hasCustomPrompt="1"/>
          </p:nvPr>
        </p:nvSpPr>
        <p:spPr>
          <a:xfrm>
            <a:off x="365760" y="457200"/>
            <a:ext cx="8412480" cy="1005840"/>
          </a:xfrm>
        </p:spPr>
        <p:txBody>
          <a:bodyPr/>
          <a:lstStyle>
            <a:lvl1pPr>
              <a:defRPr b="0" i="0">
                <a:latin typeface="Wells Fargo Serif Display" panose="02040403040405020204" pitchFamily="18" charset="0"/>
              </a:defRPr>
            </a:lvl1pPr>
          </a:lstStyle>
          <a:p>
            <a:r>
              <a:rPr lang="en-US" dirty="0"/>
              <a:t>[Slide title]</a:t>
            </a:r>
          </a:p>
        </p:txBody>
      </p:sp>
      <p:sp>
        <p:nvSpPr>
          <p:cNvPr id="5" name="Chart Placeholder 1">
            <a:extLst>
              <a:ext uri="{FF2B5EF4-FFF2-40B4-BE49-F238E27FC236}">
                <a16:creationId xmlns:a16="http://schemas.microsoft.com/office/drawing/2014/main" id="{1739FB7C-9269-7342-8648-01158E245B2B}"/>
              </a:ext>
            </a:extLst>
          </p:cNvPr>
          <p:cNvSpPr>
            <a:spLocks noGrp="1"/>
          </p:cNvSpPr>
          <p:nvPr>
            <p:ph type="chart" sz="quarter" idx="11"/>
          </p:nvPr>
        </p:nvSpPr>
        <p:spPr>
          <a:xfrm>
            <a:off x="365760" y="1600200"/>
            <a:ext cx="2560320" cy="2057400"/>
          </a:xfrm>
        </p:spPr>
        <p:txBody>
          <a:bodyPr anchor="ctr" anchorCtr="0">
            <a:normAutofit/>
          </a:bodyPr>
          <a:lstStyle>
            <a:lvl1pPr marL="0" indent="0" algn="ctr">
              <a:buFontTx/>
              <a:buNone/>
              <a:defRPr sz="900"/>
            </a:lvl1pPr>
          </a:lstStyle>
          <a:p>
            <a:r>
              <a:rPr lang="en-US"/>
              <a:t>Click icon to add chart</a:t>
            </a:r>
            <a:endParaRPr lang="en-US" dirty="0"/>
          </a:p>
        </p:txBody>
      </p:sp>
      <p:sp>
        <p:nvSpPr>
          <p:cNvPr id="6" name="Chart Placeholder 2">
            <a:extLst>
              <a:ext uri="{FF2B5EF4-FFF2-40B4-BE49-F238E27FC236}">
                <a16:creationId xmlns:a16="http://schemas.microsoft.com/office/drawing/2014/main" id="{A9A5DDBF-F036-D247-8214-85BE84E1C4F7}"/>
              </a:ext>
            </a:extLst>
          </p:cNvPr>
          <p:cNvSpPr>
            <a:spLocks noGrp="1"/>
          </p:cNvSpPr>
          <p:nvPr>
            <p:ph type="chart" sz="quarter" idx="12"/>
          </p:nvPr>
        </p:nvSpPr>
        <p:spPr>
          <a:xfrm>
            <a:off x="3291840" y="1600200"/>
            <a:ext cx="2560320" cy="2057400"/>
          </a:xfrm>
        </p:spPr>
        <p:txBody>
          <a:bodyPr anchor="ctr" anchorCtr="0">
            <a:normAutofit/>
          </a:bodyPr>
          <a:lstStyle>
            <a:lvl1pPr marL="0" indent="0" algn="ctr">
              <a:buFontTx/>
              <a:buNone/>
              <a:defRPr sz="900"/>
            </a:lvl1pPr>
          </a:lstStyle>
          <a:p>
            <a:r>
              <a:rPr lang="en-US"/>
              <a:t>Click icon to add chart</a:t>
            </a:r>
            <a:endParaRPr lang="en-US" dirty="0"/>
          </a:p>
        </p:txBody>
      </p:sp>
      <p:sp>
        <p:nvSpPr>
          <p:cNvPr id="7" name="Chart Placeholder 3">
            <a:extLst>
              <a:ext uri="{FF2B5EF4-FFF2-40B4-BE49-F238E27FC236}">
                <a16:creationId xmlns:a16="http://schemas.microsoft.com/office/drawing/2014/main" id="{67E53449-679B-CC46-BF8F-F1C105ECD917}"/>
              </a:ext>
            </a:extLst>
          </p:cNvPr>
          <p:cNvSpPr>
            <a:spLocks noGrp="1"/>
          </p:cNvSpPr>
          <p:nvPr>
            <p:ph type="chart" sz="quarter" idx="13"/>
          </p:nvPr>
        </p:nvSpPr>
        <p:spPr>
          <a:xfrm>
            <a:off x="6217920" y="1600200"/>
            <a:ext cx="2560320" cy="2057400"/>
          </a:xfrm>
        </p:spPr>
        <p:txBody>
          <a:bodyPr anchor="ctr" anchorCtr="0">
            <a:normAutofit/>
          </a:bodyPr>
          <a:lstStyle>
            <a:lvl1pPr marL="0" indent="0" algn="ctr">
              <a:buFontTx/>
              <a:buNone/>
              <a:defRPr sz="900"/>
            </a:lvl1pPr>
          </a:lstStyle>
          <a:p>
            <a:r>
              <a:rPr lang="en-US"/>
              <a:t>Click icon to add chart</a:t>
            </a:r>
            <a:endParaRPr lang="en-US" dirty="0"/>
          </a:p>
        </p:txBody>
      </p:sp>
      <p:sp>
        <p:nvSpPr>
          <p:cNvPr id="8" name="Chart Placeholder 4">
            <a:extLst>
              <a:ext uri="{FF2B5EF4-FFF2-40B4-BE49-F238E27FC236}">
                <a16:creationId xmlns:a16="http://schemas.microsoft.com/office/drawing/2014/main" id="{964DD178-5836-D24D-9CF5-2E0FDE4934E6}"/>
              </a:ext>
            </a:extLst>
          </p:cNvPr>
          <p:cNvSpPr>
            <a:spLocks noGrp="1"/>
          </p:cNvSpPr>
          <p:nvPr>
            <p:ph type="chart" sz="quarter" idx="14"/>
          </p:nvPr>
        </p:nvSpPr>
        <p:spPr>
          <a:xfrm>
            <a:off x="365760" y="4114800"/>
            <a:ext cx="2560320" cy="2057400"/>
          </a:xfrm>
        </p:spPr>
        <p:txBody>
          <a:bodyPr anchor="ctr" anchorCtr="0">
            <a:normAutofit/>
          </a:bodyPr>
          <a:lstStyle>
            <a:lvl1pPr marL="0" indent="0" algn="ctr">
              <a:buFontTx/>
              <a:buNone/>
              <a:defRPr sz="900"/>
            </a:lvl1pPr>
          </a:lstStyle>
          <a:p>
            <a:r>
              <a:rPr lang="en-US"/>
              <a:t>Click icon to add chart</a:t>
            </a:r>
            <a:endParaRPr lang="en-US" dirty="0"/>
          </a:p>
        </p:txBody>
      </p:sp>
      <p:sp>
        <p:nvSpPr>
          <p:cNvPr id="9" name="Chart Placeholder 5">
            <a:extLst>
              <a:ext uri="{FF2B5EF4-FFF2-40B4-BE49-F238E27FC236}">
                <a16:creationId xmlns:a16="http://schemas.microsoft.com/office/drawing/2014/main" id="{CB0AE243-8D47-2941-B6AB-7A7BFCBEE1B2}"/>
              </a:ext>
            </a:extLst>
          </p:cNvPr>
          <p:cNvSpPr>
            <a:spLocks noGrp="1"/>
          </p:cNvSpPr>
          <p:nvPr>
            <p:ph type="chart" sz="quarter" idx="15"/>
          </p:nvPr>
        </p:nvSpPr>
        <p:spPr>
          <a:xfrm>
            <a:off x="3291840" y="4114800"/>
            <a:ext cx="2560320" cy="2057400"/>
          </a:xfrm>
        </p:spPr>
        <p:txBody>
          <a:bodyPr anchor="ctr" anchorCtr="0">
            <a:normAutofit/>
          </a:bodyPr>
          <a:lstStyle>
            <a:lvl1pPr marL="0" indent="0" algn="ctr">
              <a:buFontTx/>
              <a:buNone/>
              <a:defRPr sz="900"/>
            </a:lvl1pPr>
          </a:lstStyle>
          <a:p>
            <a:r>
              <a:rPr lang="en-US"/>
              <a:t>Click icon to add chart</a:t>
            </a:r>
            <a:endParaRPr lang="en-US" dirty="0"/>
          </a:p>
        </p:txBody>
      </p:sp>
      <p:sp>
        <p:nvSpPr>
          <p:cNvPr id="10" name="Chart Placeholder 6">
            <a:extLst>
              <a:ext uri="{FF2B5EF4-FFF2-40B4-BE49-F238E27FC236}">
                <a16:creationId xmlns:a16="http://schemas.microsoft.com/office/drawing/2014/main" id="{C99EE39F-D270-8347-9E90-33ACBAEA0719}"/>
              </a:ext>
            </a:extLst>
          </p:cNvPr>
          <p:cNvSpPr>
            <a:spLocks noGrp="1"/>
          </p:cNvSpPr>
          <p:nvPr>
            <p:ph type="chart" sz="quarter" idx="16"/>
          </p:nvPr>
        </p:nvSpPr>
        <p:spPr>
          <a:xfrm>
            <a:off x="6217920" y="4114800"/>
            <a:ext cx="2560320" cy="2057400"/>
          </a:xfrm>
        </p:spPr>
        <p:txBody>
          <a:bodyPr anchor="ctr" anchorCtr="0">
            <a:normAutofit/>
          </a:bodyPr>
          <a:lstStyle>
            <a:lvl1pPr marL="0" indent="0" algn="ctr">
              <a:buFontTx/>
              <a:buNone/>
              <a:defRPr sz="900"/>
            </a:lvl1pPr>
          </a:lstStyle>
          <a:p>
            <a:r>
              <a:rPr lang="en-US"/>
              <a:t>Click icon to add chart</a:t>
            </a:r>
            <a:endParaRPr lang="en-US" dirty="0"/>
          </a:p>
        </p:txBody>
      </p:sp>
      <p:sp>
        <p:nvSpPr>
          <p:cNvPr id="3" name="Slide Number">
            <a:extLst>
              <a:ext uri="{FF2B5EF4-FFF2-40B4-BE49-F238E27FC236}">
                <a16:creationId xmlns:a16="http://schemas.microsoft.com/office/drawing/2014/main" id="{99DBD1E6-5A74-274B-8433-97A77208CD68}"/>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3156883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Section Header">
    <p:bg>
      <p:bgPr>
        <a:solidFill>
          <a:schemeClr val="bg2"/>
        </a:solidFill>
        <a:effectLst/>
      </p:bgPr>
    </p:bg>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5433CB49-42F4-4BEC-BD47-AAACD63E2CF3}"/>
              </a:ext>
            </a:extLst>
          </p:cNvPr>
          <p:cNvSpPr>
            <a:spLocks noGrp="1"/>
          </p:cNvSpPr>
          <p:nvPr>
            <p:ph type="body" idx="1" hasCustomPrompt="1"/>
          </p:nvPr>
        </p:nvSpPr>
        <p:spPr>
          <a:xfrm>
            <a:off x="365124" y="457201"/>
            <a:ext cx="5487035" cy="5714999"/>
          </a:xfrm>
        </p:spPr>
        <p:txBody>
          <a:bodyPr/>
          <a:lstStyle>
            <a:lvl1pPr marL="0" indent="0">
              <a:lnSpc>
                <a:spcPct val="90000"/>
              </a:lnSpc>
              <a:spcBef>
                <a:spcPts val="0"/>
              </a:spcBef>
              <a:buNone/>
              <a:defRPr sz="3600" b="0" i="0">
                <a:solidFill>
                  <a:schemeClr val="tx1"/>
                </a:solidFill>
                <a:latin typeface="Wells Fargo Serif Display" panose="02040403040405020204" pitchFamily="18" charset="0"/>
              </a:defRPr>
            </a:lvl1pPr>
            <a:lvl2pPr marL="0" indent="0">
              <a:spcBef>
                <a:spcPts val="900"/>
              </a:spcBef>
              <a:buNone/>
              <a:defRPr sz="1200">
                <a:solidFill>
                  <a:schemeClr val="tx1"/>
                </a:solidFill>
              </a:defRPr>
            </a:lvl2pPr>
            <a:lvl3pPr marL="171450" indent="-171450">
              <a:spcBef>
                <a:spcPts val="900"/>
              </a:spcBef>
              <a:buFont typeface="Wells Fargo Sans" panose="020B0503020203020204" pitchFamily="34" charset="0"/>
              <a:buChar char="•"/>
              <a:defRPr sz="1200">
                <a:solidFill>
                  <a:schemeClr val="tx1"/>
                </a:solidFill>
              </a:defRPr>
            </a:lvl3pPr>
            <a:lvl4pPr marL="342900" indent="-171450">
              <a:spcBef>
                <a:spcPts val="300"/>
              </a:spcBef>
              <a:buFont typeface="Wells Fargo Sans" panose="020B0503020203020204" pitchFamily="34" charset="0"/>
              <a:buChar char="–"/>
              <a:defRPr sz="1200">
                <a:solidFill>
                  <a:schemeClr val="tx1"/>
                </a:solidFill>
              </a:defRPr>
            </a:lvl4pPr>
            <a:lvl5pPr marL="514350" indent="-171450">
              <a:spcBef>
                <a:spcPts val="300"/>
              </a:spcBef>
              <a:buFont typeface="Wells Fargo Sans" panose="020B0503020203020204" pitchFamily="34" charset="0"/>
              <a:buChar char="–"/>
              <a:defRPr sz="1200">
                <a:solidFill>
                  <a:schemeClr val="tx1"/>
                </a:solidFill>
              </a:defRPr>
            </a:lvl5pPr>
            <a:lvl6pPr marL="685800" indent="-171450">
              <a:spcBef>
                <a:spcPts val="300"/>
              </a:spcBef>
              <a:buFont typeface="Wells Fargo Sans" panose="020B0503020203020204" pitchFamily="34" charset="0"/>
              <a:buChar char="–"/>
              <a:defRPr sz="1200">
                <a:solidFill>
                  <a:schemeClr val="tx1"/>
                </a:solidFill>
              </a:defRPr>
            </a:lvl6pPr>
            <a:lvl7pPr marL="857250" indent="-171450">
              <a:spcBef>
                <a:spcPts val="300"/>
              </a:spcBef>
              <a:buFont typeface="Wells Fargo Sans" panose="020B0503020203020204" pitchFamily="34" charset="0"/>
              <a:buChar char="–"/>
              <a:defRPr sz="1200">
                <a:solidFill>
                  <a:schemeClr val="tx1"/>
                </a:solidFill>
              </a:defRPr>
            </a:lvl7pPr>
            <a:lvl8pPr marL="1028700" indent="-171450">
              <a:spcBef>
                <a:spcPts val="300"/>
              </a:spcBef>
              <a:buFont typeface="Wells Fargo Sans" panose="020B0503020203020204" pitchFamily="34" charset="0"/>
              <a:buChar char="–"/>
              <a:defRPr sz="1200">
                <a:solidFill>
                  <a:schemeClr val="tx1"/>
                </a:solidFill>
              </a:defRPr>
            </a:lvl8pPr>
            <a:lvl9pPr marL="1200150" indent="-171450">
              <a:spcBef>
                <a:spcPts val="300"/>
              </a:spcBef>
              <a:buFont typeface="Wells Fargo Sans" panose="020B0503020203020204" pitchFamily="34" charset="0"/>
              <a:buChar char="–"/>
              <a:defRPr sz="1200">
                <a:solidFill>
                  <a:schemeClr val="tx1"/>
                </a:solidFill>
              </a:defRPr>
            </a:lvl9pPr>
          </a:lstStyle>
          <a:p>
            <a:pPr lvl="0"/>
            <a:r>
              <a:rPr lang="en-US" dirty="0"/>
              <a:t>[Section header title or quote]</a:t>
            </a:r>
          </a:p>
          <a:p>
            <a:pPr lvl="1"/>
            <a:r>
              <a:rPr lang="en-US" dirty="0"/>
              <a:t>Additional information, if needed</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Slide Number">
            <a:extLst>
              <a:ext uri="{FF2B5EF4-FFF2-40B4-BE49-F238E27FC236}">
                <a16:creationId xmlns:a16="http://schemas.microsoft.com/office/drawing/2014/main" id="{17EF2A7E-ED94-E540-9CF4-B56F980A38D7}"/>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221931969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Section Header - Light Gold">
    <p:bg>
      <p:bgPr>
        <a:solidFill>
          <a:schemeClr val="accent3"/>
        </a:solidFill>
        <a:effectLst/>
      </p:bgPr>
    </p:bg>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5433CB49-42F4-4BEC-BD47-AAACD63E2CF3}"/>
              </a:ext>
            </a:extLst>
          </p:cNvPr>
          <p:cNvSpPr>
            <a:spLocks noGrp="1"/>
          </p:cNvSpPr>
          <p:nvPr>
            <p:ph type="body" idx="1" hasCustomPrompt="1"/>
          </p:nvPr>
        </p:nvSpPr>
        <p:spPr>
          <a:xfrm>
            <a:off x="365125" y="457201"/>
            <a:ext cx="5487035" cy="5714999"/>
          </a:xfrm>
        </p:spPr>
        <p:txBody>
          <a:bodyPr/>
          <a:lstStyle>
            <a:lvl1pPr marL="0" indent="0">
              <a:lnSpc>
                <a:spcPct val="90000"/>
              </a:lnSpc>
              <a:spcBef>
                <a:spcPts val="0"/>
              </a:spcBef>
              <a:buNone/>
              <a:defRPr sz="3600" b="0" i="0">
                <a:solidFill>
                  <a:schemeClr val="tx1"/>
                </a:solidFill>
                <a:latin typeface="Wells Fargo Serif Display" panose="02040403040405020204" pitchFamily="18" charset="0"/>
              </a:defRPr>
            </a:lvl1pPr>
            <a:lvl2pPr marL="0" indent="0">
              <a:spcBef>
                <a:spcPts val="900"/>
              </a:spcBef>
              <a:buNone/>
              <a:defRPr sz="1200">
                <a:solidFill>
                  <a:schemeClr val="tx1"/>
                </a:solidFill>
              </a:defRPr>
            </a:lvl2pPr>
            <a:lvl3pPr marL="171450" indent="-171450">
              <a:spcBef>
                <a:spcPts val="900"/>
              </a:spcBef>
              <a:buFont typeface="Wells Fargo Sans" panose="020B0503020203020204" pitchFamily="34" charset="0"/>
              <a:buChar char="•"/>
              <a:defRPr sz="1200">
                <a:solidFill>
                  <a:schemeClr val="tx1"/>
                </a:solidFill>
              </a:defRPr>
            </a:lvl3pPr>
            <a:lvl4pPr marL="342900" indent="-171450">
              <a:spcBef>
                <a:spcPts val="300"/>
              </a:spcBef>
              <a:buFont typeface="Wells Fargo Sans" panose="020B0503020203020204" pitchFamily="34" charset="0"/>
              <a:buChar char="–"/>
              <a:defRPr sz="1200">
                <a:solidFill>
                  <a:schemeClr val="tx1"/>
                </a:solidFill>
              </a:defRPr>
            </a:lvl4pPr>
            <a:lvl5pPr marL="514350" indent="-171450">
              <a:spcBef>
                <a:spcPts val="300"/>
              </a:spcBef>
              <a:buFont typeface="Wells Fargo Sans" panose="020B0503020203020204" pitchFamily="34" charset="0"/>
              <a:buChar char="–"/>
              <a:defRPr sz="1200">
                <a:solidFill>
                  <a:schemeClr val="tx1"/>
                </a:solidFill>
              </a:defRPr>
            </a:lvl5pPr>
            <a:lvl6pPr marL="685800" indent="-171450">
              <a:spcBef>
                <a:spcPts val="300"/>
              </a:spcBef>
              <a:buFont typeface="Wells Fargo Sans" panose="020B0503020203020204" pitchFamily="34" charset="0"/>
              <a:buChar char="–"/>
              <a:defRPr sz="1200">
                <a:solidFill>
                  <a:schemeClr val="tx1"/>
                </a:solidFill>
              </a:defRPr>
            </a:lvl6pPr>
            <a:lvl7pPr marL="857250" indent="-171450">
              <a:spcBef>
                <a:spcPts val="300"/>
              </a:spcBef>
              <a:buFont typeface="Wells Fargo Sans" panose="020B0503020203020204" pitchFamily="34" charset="0"/>
              <a:buChar char="–"/>
              <a:defRPr sz="1200">
                <a:solidFill>
                  <a:schemeClr val="tx1"/>
                </a:solidFill>
              </a:defRPr>
            </a:lvl7pPr>
            <a:lvl8pPr marL="1028700" indent="-171450">
              <a:spcBef>
                <a:spcPts val="300"/>
              </a:spcBef>
              <a:buFont typeface="Wells Fargo Sans" panose="020B0503020203020204" pitchFamily="34" charset="0"/>
              <a:buChar char="–"/>
              <a:defRPr sz="1200">
                <a:solidFill>
                  <a:schemeClr val="tx1"/>
                </a:solidFill>
              </a:defRPr>
            </a:lvl8pPr>
            <a:lvl9pPr marL="1200150" indent="-171450">
              <a:spcBef>
                <a:spcPts val="300"/>
              </a:spcBef>
              <a:buFont typeface="Wells Fargo Sans" panose="020B0503020203020204" pitchFamily="34" charset="0"/>
              <a:buChar char="–"/>
              <a:defRPr sz="1200">
                <a:solidFill>
                  <a:schemeClr val="tx1"/>
                </a:solidFill>
              </a:defRPr>
            </a:lvl9pPr>
          </a:lstStyle>
          <a:p>
            <a:pPr lvl="0"/>
            <a:r>
              <a:rPr lang="en-US" dirty="0"/>
              <a:t>[Section header title or quote]</a:t>
            </a:r>
          </a:p>
          <a:p>
            <a:pPr lvl="1"/>
            <a:r>
              <a:rPr lang="en-US" dirty="0"/>
              <a:t>Additional information, if needed</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Slide Number">
            <a:extLst>
              <a:ext uri="{FF2B5EF4-FFF2-40B4-BE49-F238E27FC236}">
                <a16:creationId xmlns:a16="http://schemas.microsoft.com/office/drawing/2014/main" id="{4E969CF6-897C-2A47-AFD1-3CED01FF01E5}"/>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39984361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Section Header - Lightest Gold">
    <p:bg>
      <p:bgPr>
        <a:solidFill>
          <a:schemeClr val="accent4"/>
        </a:solidFill>
        <a:effectLst/>
      </p:bgPr>
    </p:bg>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5433CB49-42F4-4BEC-BD47-AAACD63E2CF3}"/>
              </a:ext>
            </a:extLst>
          </p:cNvPr>
          <p:cNvSpPr>
            <a:spLocks noGrp="1"/>
          </p:cNvSpPr>
          <p:nvPr>
            <p:ph type="body" idx="1" hasCustomPrompt="1"/>
          </p:nvPr>
        </p:nvSpPr>
        <p:spPr>
          <a:xfrm>
            <a:off x="365125" y="457201"/>
            <a:ext cx="5487036" cy="5714999"/>
          </a:xfrm>
        </p:spPr>
        <p:txBody>
          <a:bodyPr/>
          <a:lstStyle>
            <a:lvl1pPr marL="0" indent="0">
              <a:lnSpc>
                <a:spcPct val="90000"/>
              </a:lnSpc>
              <a:spcBef>
                <a:spcPts val="0"/>
              </a:spcBef>
              <a:buNone/>
              <a:defRPr sz="3600" b="0" i="0">
                <a:solidFill>
                  <a:schemeClr val="tx2"/>
                </a:solidFill>
                <a:latin typeface="Wells Fargo Serif Display" panose="02040403040405020204" pitchFamily="18" charset="0"/>
              </a:defRPr>
            </a:lvl1pPr>
            <a:lvl2pPr marL="0" indent="0">
              <a:spcBef>
                <a:spcPts val="900"/>
              </a:spcBef>
              <a:buNone/>
              <a:defRPr sz="1200">
                <a:solidFill>
                  <a:schemeClr val="tx1"/>
                </a:solidFill>
              </a:defRPr>
            </a:lvl2pPr>
            <a:lvl3pPr marL="171450" indent="-171450">
              <a:spcBef>
                <a:spcPts val="900"/>
              </a:spcBef>
              <a:buFont typeface="Wells Fargo Sans" panose="020B0503020203020204" pitchFamily="34" charset="0"/>
              <a:buChar char="•"/>
              <a:defRPr sz="1200">
                <a:solidFill>
                  <a:schemeClr val="tx1"/>
                </a:solidFill>
              </a:defRPr>
            </a:lvl3pPr>
            <a:lvl4pPr marL="342900" indent="-171450">
              <a:spcBef>
                <a:spcPts val="300"/>
              </a:spcBef>
              <a:buFont typeface="Wells Fargo Sans" panose="020B0503020203020204" pitchFamily="34" charset="0"/>
              <a:buChar char="–"/>
              <a:defRPr sz="1200">
                <a:solidFill>
                  <a:schemeClr val="tx1"/>
                </a:solidFill>
              </a:defRPr>
            </a:lvl4pPr>
            <a:lvl5pPr marL="514350" indent="-171450">
              <a:spcBef>
                <a:spcPts val="300"/>
              </a:spcBef>
              <a:buFont typeface="Wells Fargo Sans" panose="020B0503020203020204" pitchFamily="34" charset="0"/>
              <a:buChar char="–"/>
              <a:defRPr sz="1200">
                <a:solidFill>
                  <a:schemeClr val="tx1"/>
                </a:solidFill>
              </a:defRPr>
            </a:lvl5pPr>
            <a:lvl6pPr marL="685800" indent="-171450">
              <a:spcBef>
                <a:spcPts val="300"/>
              </a:spcBef>
              <a:buFont typeface="Wells Fargo Sans" panose="020B0503020203020204" pitchFamily="34" charset="0"/>
              <a:buChar char="–"/>
              <a:defRPr sz="1200">
                <a:solidFill>
                  <a:schemeClr val="tx1"/>
                </a:solidFill>
              </a:defRPr>
            </a:lvl6pPr>
            <a:lvl7pPr marL="857250" indent="-171450">
              <a:spcBef>
                <a:spcPts val="300"/>
              </a:spcBef>
              <a:buFont typeface="Wells Fargo Sans" panose="020B0503020203020204" pitchFamily="34" charset="0"/>
              <a:buChar char="–"/>
              <a:defRPr sz="1200">
                <a:solidFill>
                  <a:schemeClr val="tx1"/>
                </a:solidFill>
              </a:defRPr>
            </a:lvl7pPr>
            <a:lvl8pPr marL="1028700" indent="-171450">
              <a:spcBef>
                <a:spcPts val="300"/>
              </a:spcBef>
              <a:buFont typeface="Wells Fargo Sans" panose="020B0503020203020204" pitchFamily="34" charset="0"/>
              <a:buChar char="–"/>
              <a:defRPr sz="1200">
                <a:solidFill>
                  <a:schemeClr val="tx1"/>
                </a:solidFill>
              </a:defRPr>
            </a:lvl8pPr>
            <a:lvl9pPr marL="1200150" indent="-171450">
              <a:spcBef>
                <a:spcPts val="300"/>
              </a:spcBef>
              <a:buFont typeface="Wells Fargo Sans" panose="020B0503020203020204" pitchFamily="34" charset="0"/>
              <a:buChar char="–"/>
              <a:defRPr sz="1200">
                <a:solidFill>
                  <a:schemeClr val="tx1"/>
                </a:solidFill>
              </a:defRPr>
            </a:lvl9pPr>
          </a:lstStyle>
          <a:p>
            <a:pPr lvl="0"/>
            <a:r>
              <a:rPr lang="en-US" dirty="0"/>
              <a:t>[Section header title or quote]</a:t>
            </a:r>
          </a:p>
          <a:p>
            <a:pPr lvl="1"/>
            <a:r>
              <a:rPr lang="en-US" dirty="0"/>
              <a:t>Additional information, if needed</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Slide Number">
            <a:extLst>
              <a:ext uri="{FF2B5EF4-FFF2-40B4-BE49-F238E27FC236}">
                <a16:creationId xmlns:a16="http://schemas.microsoft.com/office/drawing/2014/main" id="{7A37D924-28E5-5843-9BA3-6C88EE563D26}"/>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399385229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Section Header - White">
    <p:bg>
      <p:bgRef idx="1001">
        <a:schemeClr val="bg1"/>
      </p:bgRef>
    </p:bg>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5433CB49-42F4-4BEC-BD47-AAACD63E2CF3}"/>
              </a:ext>
            </a:extLst>
          </p:cNvPr>
          <p:cNvSpPr>
            <a:spLocks noGrp="1"/>
          </p:cNvSpPr>
          <p:nvPr>
            <p:ph type="body" idx="1" hasCustomPrompt="1"/>
          </p:nvPr>
        </p:nvSpPr>
        <p:spPr>
          <a:xfrm>
            <a:off x="365125" y="457201"/>
            <a:ext cx="5487036" cy="5714999"/>
          </a:xfrm>
        </p:spPr>
        <p:txBody>
          <a:bodyPr/>
          <a:lstStyle>
            <a:lvl1pPr marL="0" indent="0">
              <a:lnSpc>
                <a:spcPct val="90000"/>
              </a:lnSpc>
              <a:spcBef>
                <a:spcPts val="0"/>
              </a:spcBef>
              <a:buNone/>
              <a:defRPr sz="3600" b="0" i="0">
                <a:solidFill>
                  <a:schemeClr val="tx2"/>
                </a:solidFill>
                <a:latin typeface="Wells Fargo Serif Display" panose="02040403040405020204" pitchFamily="18" charset="0"/>
              </a:defRPr>
            </a:lvl1pPr>
            <a:lvl2pPr marL="0" indent="0">
              <a:spcBef>
                <a:spcPts val="900"/>
              </a:spcBef>
              <a:buNone/>
              <a:defRPr sz="1200">
                <a:solidFill>
                  <a:schemeClr val="tx1"/>
                </a:solidFill>
              </a:defRPr>
            </a:lvl2pPr>
            <a:lvl3pPr marL="171450" indent="-171450">
              <a:spcBef>
                <a:spcPts val="900"/>
              </a:spcBef>
              <a:buFont typeface="Wells Fargo Sans" panose="020B0503020203020204" pitchFamily="34" charset="0"/>
              <a:buChar char="•"/>
              <a:defRPr sz="1200">
                <a:solidFill>
                  <a:schemeClr val="tx1"/>
                </a:solidFill>
              </a:defRPr>
            </a:lvl3pPr>
            <a:lvl4pPr marL="342900" indent="-171450">
              <a:spcBef>
                <a:spcPts val="300"/>
              </a:spcBef>
              <a:buFont typeface="Wells Fargo Sans" panose="020B0503020203020204" pitchFamily="34" charset="0"/>
              <a:buChar char="–"/>
              <a:defRPr sz="1200">
                <a:solidFill>
                  <a:schemeClr val="tx1"/>
                </a:solidFill>
              </a:defRPr>
            </a:lvl4pPr>
            <a:lvl5pPr marL="514350" indent="-171450">
              <a:spcBef>
                <a:spcPts val="300"/>
              </a:spcBef>
              <a:buFont typeface="Wells Fargo Sans" panose="020B0503020203020204" pitchFamily="34" charset="0"/>
              <a:buChar char="–"/>
              <a:defRPr sz="1200">
                <a:solidFill>
                  <a:schemeClr val="tx1"/>
                </a:solidFill>
              </a:defRPr>
            </a:lvl5pPr>
            <a:lvl6pPr marL="685800" indent="-171450">
              <a:spcBef>
                <a:spcPts val="300"/>
              </a:spcBef>
              <a:buFont typeface="Wells Fargo Sans" panose="020B0503020203020204" pitchFamily="34" charset="0"/>
              <a:buChar char="–"/>
              <a:defRPr sz="1200">
                <a:solidFill>
                  <a:schemeClr val="tx1"/>
                </a:solidFill>
              </a:defRPr>
            </a:lvl6pPr>
            <a:lvl7pPr marL="857250" indent="-171450">
              <a:spcBef>
                <a:spcPts val="300"/>
              </a:spcBef>
              <a:buFont typeface="Wells Fargo Sans" panose="020B0503020203020204" pitchFamily="34" charset="0"/>
              <a:buChar char="–"/>
              <a:defRPr sz="1200">
                <a:solidFill>
                  <a:schemeClr val="tx1"/>
                </a:solidFill>
              </a:defRPr>
            </a:lvl7pPr>
            <a:lvl8pPr marL="1028700" indent="-171450">
              <a:spcBef>
                <a:spcPts val="300"/>
              </a:spcBef>
              <a:buFont typeface="Wells Fargo Sans" panose="020B0503020203020204" pitchFamily="34" charset="0"/>
              <a:buChar char="–"/>
              <a:defRPr sz="1200">
                <a:solidFill>
                  <a:schemeClr val="tx1"/>
                </a:solidFill>
              </a:defRPr>
            </a:lvl8pPr>
            <a:lvl9pPr marL="1200150" indent="-171450">
              <a:spcBef>
                <a:spcPts val="300"/>
              </a:spcBef>
              <a:buFont typeface="Wells Fargo Sans" panose="020B0503020203020204" pitchFamily="34" charset="0"/>
              <a:buChar char="–"/>
              <a:defRPr sz="1200">
                <a:solidFill>
                  <a:schemeClr val="tx1"/>
                </a:solidFill>
              </a:defRPr>
            </a:lvl9pPr>
          </a:lstStyle>
          <a:p>
            <a:pPr lvl="0"/>
            <a:r>
              <a:rPr lang="en-US" dirty="0"/>
              <a:t>[Section header title or quote]</a:t>
            </a:r>
          </a:p>
          <a:p>
            <a:pPr lvl="1"/>
            <a:r>
              <a:rPr lang="en-US" dirty="0"/>
              <a:t>Additional information, if needed</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Slide Number">
            <a:extLst>
              <a:ext uri="{FF2B5EF4-FFF2-40B4-BE49-F238E27FC236}">
                <a16:creationId xmlns:a16="http://schemas.microsoft.com/office/drawing/2014/main" id="{56A6D6C7-DEED-604E-9F87-29E1838E56B3}"/>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216466764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ext and Photo">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ECD4D62C-8EA9-44FC-83B2-701A7A41EF41}"/>
              </a:ext>
            </a:extLst>
          </p:cNvPr>
          <p:cNvSpPr>
            <a:spLocks noGrp="1"/>
          </p:cNvSpPr>
          <p:nvPr>
            <p:ph type="title" hasCustomPrompt="1"/>
          </p:nvPr>
        </p:nvSpPr>
        <p:spPr>
          <a:xfrm>
            <a:off x="365125" y="457200"/>
            <a:ext cx="5487035" cy="1005840"/>
          </a:xfrm>
        </p:spPr>
        <p:txBody>
          <a:bodyPr/>
          <a:lstStyle>
            <a:lvl1pPr>
              <a:defRPr b="0" i="0">
                <a:latin typeface="Wells Fargo Serif Display" panose="02040403040405020204" pitchFamily="18" charset="0"/>
              </a:defRPr>
            </a:lvl1pPr>
          </a:lstStyle>
          <a:p>
            <a:r>
              <a:rPr lang="en-US" dirty="0"/>
              <a:t>[Slide title]</a:t>
            </a:r>
          </a:p>
        </p:txBody>
      </p:sp>
      <p:sp>
        <p:nvSpPr>
          <p:cNvPr id="8" name="Content Placeholder 1">
            <a:extLst>
              <a:ext uri="{FF2B5EF4-FFF2-40B4-BE49-F238E27FC236}">
                <a16:creationId xmlns:a16="http://schemas.microsoft.com/office/drawing/2014/main" id="{3E076051-AE4B-CF44-AB12-A6CC31DC24E8}"/>
              </a:ext>
            </a:extLst>
          </p:cNvPr>
          <p:cNvSpPr>
            <a:spLocks noGrp="1"/>
          </p:cNvSpPr>
          <p:nvPr>
            <p:ph sz="quarter" idx="11"/>
          </p:nvPr>
        </p:nvSpPr>
        <p:spPr>
          <a:xfrm>
            <a:off x="365125" y="1600200"/>
            <a:ext cx="5487035"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Picture Placeholder 1">
            <a:extLst>
              <a:ext uri="{FF2B5EF4-FFF2-40B4-BE49-F238E27FC236}">
                <a16:creationId xmlns:a16="http://schemas.microsoft.com/office/drawing/2014/main" id="{F62EF48E-356C-2242-ADD1-8AEA6280E3AF}"/>
              </a:ext>
            </a:extLst>
          </p:cNvPr>
          <p:cNvSpPr>
            <a:spLocks noGrp="1"/>
          </p:cNvSpPr>
          <p:nvPr>
            <p:ph type="pic" sz="quarter" idx="10"/>
          </p:nvPr>
        </p:nvSpPr>
        <p:spPr>
          <a:xfrm>
            <a:off x="6217920" y="0"/>
            <a:ext cx="2926080" cy="6858000"/>
          </a:xfrm>
          <a:solidFill>
            <a:schemeClr val="accent4"/>
          </a:solidFill>
        </p:spPr>
        <p:txBody>
          <a:bodyPr anchor="ctr" anchorCtr="0">
            <a:noAutofit/>
          </a:bodyPr>
          <a:lstStyle>
            <a:lvl1pPr marL="0" indent="0" algn="ctr">
              <a:spcBef>
                <a:spcPts val="0"/>
              </a:spcBef>
              <a:buNone/>
              <a:defRPr sz="1000"/>
            </a:lvl1pPr>
          </a:lstStyle>
          <a:p>
            <a:r>
              <a:rPr lang="en-US"/>
              <a:t>Click icon to add picture</a:t>
            </a:r>
            <a:endParaRPr lang="en-US" dirty="0"/>
          </a:p>
        </p:txBody>
      </p:sp>
      <p:sp>
        <p:nvSpPr>
          <p:cNvPr id="3" name="Slide Number">
            <a:extLst>
              <a:ext uri="{FF2B5EF4-FFF2-40B4-BE49-F238E27FC236}">
                <a16:creationId xmlns:a16="http://schemas.microsoft.com/office/drawing/2014/main" id="{7042F1D1-52E8-5643-866B-0EB322CE1B03}"/>
              </a:ext>
            </a:extLst>
          </p:cNvPr>
          <p:cNvSpPr>
            <a:spLocks noGrp="1"/>
          </p:cNvSpPr>
          <p:nvPr>
            <p:ph type="sldNum" sz="quarter" idx="12"/>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2687604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One Photo and Caption">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ECD4D62C-8EA9-44FC-83B2-701A7A41EF41}"/>
              </a:ext>
            </a:extLst>
          </p:cNvPr>
          <p:cNvSpPr>
            <a:spLocks noGrp="1"/>
          </p:cNvSpPr>
          <p:nvPr>
            <p:ph type="title" hasCustomPrompt="1"/>
          </p:nvPr>
        </p:nvSpPr>
        <p:spPr/>
        <p:txBody>
          <a:bodyPr/>
          <a:lstStyle>
            <a:lvl1pPr>
              <a:defRPr b="0" i="0">
                <a:latin typeface="Wells Fargo Serif Display" panose="02040403040405020204" pitchFamily="18" charset="0"/>
              </a:defRPr>
            </a:lvl1pPr>
          </a:lstStyle>
          <a:p>
            <a:r>
              <a:rPr lang="en-US" dirty="0"/>
              <a:t>[Slide title]</a:t>
            </a:r>
          </a:p>
        </p:txBody>
      </p:sp>
      <p:sp>
        <p:nvSpPr>
          <p:cNvPr id="6" name="Text Placeholder 1">
            <a:extLst>
              <a:ext uri="{FF2B5EF4-FFF2-40B4-BE49-F238E27FC236}">
                <a16:creationId xmlns:a16="http://schemas.microsoft.com/office/drawing/2014/main" id="{80D26346-61C4-6C44-B93D-0EBC0C5CAE3D}"/>
              </a:ext>
            </a:extLst>
          </p:cNvPr>
          <p:cNvSpPr>
            <a:spLocks noGrp="1"/>
          </p:cNvSpPr>
          <p:nvPr>
            <p:ph type="body" sz="quarter" idx="11" hasCustomPrompt="1"/>
          </p:nvPr>
        </p:nvSpPr>
        <p:spPr>
          <a:xfrm>
            <a:off x="365760" y="1600200"/>
            <a:ext cx="8412480" cy="411480"/>
          </a:xfrm>
        </p:spPr>
        <p:txBody>
          <a:bodyPr anchor="b" anchorCtr="0">
            <a:noAutofit/>
          </a:bodyPr>
          <a:lstStyle>
            <a:lvl1pPr marL="0" indent="0">
              <a:spcBef>
                <a:spcPts val="0"/>
              </a:spcBef>
              <a:buNone/>
              <a:defRPr sz="1000"/>
            </a:lvl1pPr>
            <a:lvl2pPr marL="0" indent="0">
              <a:spcBef>
                <a:spcPts val="0"/>
              </a:spcBef>
              <a:buNone/>
              <a:defRPr sz="1000"/>
            </a:lvl2pPr>
            <a:lvl3pPr marL="0" indent="0">
              <a:spcBef>
                <a:spcPts val="0"/>
              </a:spcBef>
              <a:buNone/>
              <a:defRPr sz="1000"/>
            </a:lvl3pPr>
            <a:lvl4pPr marL="0" indent="0">
              <a:spcBef>
                <a:spcPts val="0"/>
              </a:spcBef>
              <a:buNone/>
              <a:defRPr sz="1000"/>
            </a:lvl4pPr>
            <a:lvl5pPr marL="0" indent="0">
              <a:spcBef>
                <a:spcPts val="0"/>
              </a:spcBef>
              <a:buNone/>
              <a:defRPr sz="1000"/>
            </a:lvl5pPr>
            <a:lvl6pPr marL="0" indent="0">
              <a:spcBef>
                <a:spcPts val="0"/>
              </a:spcBef>
              <a:buNone/>
              <a:defRPr sz="1000"/>
            </a:lvl6pPr>
            <a:lvl7pPr marL="0" indent="0">
              <a:spcBef>
                <a:spcPts val="0"/>
              </a:spcBef>
              <a:buNone/>
              <a:defRPr sz="1000"/>
            </a:lvl7pPr>
            <a:lvl8pPr marL="0" indent="0">
              <a:spcBef>
                <a:spcPts val="0"/>
              </a:spcBef>
              <a:buNone/>
              <a:defRPr sz="1000"/>
            </a:lvl8pPr>
            <a:lvl9pPr marL="0" indent="0">
              <a:spcBef>
                <a:spcPts val="0"/>
              </a:spcBef>
              <a:buNone/>
              <a:defRPr sz="1000"/>
            </a:lvl9pPr>
          </a:lstStyle>
          <a:p>
            <a:pPr lvl="0"/>
            <a:r>
              <a:rPr lang="en-US" dirty="0"/>
              <a:t>[Optional photo caption]</a:t>
            </a:r>
          </a:p>
        </p:txBody>
      </p:sp>
      <p:sp>
        <p:nvSpPr>
          <p:cNvPr id="4" name="Picture Placeholder 1">
            <a:extLst>
              <a:ext uri="{FF2B5EF4-FFF2-40B4-BE49-F238E27FC236}">
                <a16:creationId xmlns:a16="http://schemas.microsoft.com/office/drawing/2014/main" id="{F62EF48E-356C-2242-ADD1-8AEA6280E3AF}"/>
              </a:ext>
            </a:extLst>
          </p:cNvPr>
          <p:cNvSpPr>
            <a:spLocks noGrp="1"/>
          </p:cNvSpPr>
          <p:nvPr>
            <p:ph type="pic" sz="quarter" idx="10"/>
          </p:nvPr>
        </p:nvSpPr>
        <p:spPr>
          <a:xfrm>
            <a:off x="0" y="2103120"/>
            <a:ext cx="9144000" cy="4754880"/>
          </a:xfrm>
          <a:solidFill>
            <a:schemeClr val="accent4"/>
          </a:solidFill>
        </p:spPr>
        <p:txBody>
          <a:bodyPr anchor="ctr" anchorCtr="0">
            <a:noAutofit/>
          </a:bodyPr>
          <a:lstStyle>
            <a:lvl1pPr marL="0" indent="0" algn="ctr">
              <a:spcBef>
                <a:spcPts val="0"/>
              </a:spcBef>
              <a:buNone/>
              <a:defRPr sz="1000"/>
            </a:lvl1pPr>
          </a:lstStyle>
          <a:p>
            <a:r>
              <a:rPr lang="en-US"/>
              <a:t>Click icon to add picture</a:t>
            </a:r>
            <a:endParaRPr lang="en-US" dirty="0"/>
          </a:p>
        </p:txBody>
      </p:sp>
      <p:sp>
        <p:nvSpPr>
          <p:cNvPr id="3" name="Slide Number">
            <a:extLst>
              <a:ext uri="{FF2B5EF4-FFF2-40B4-BE49-F238E27FC236}">
                <a16:creationId xmlns:a16="http://schemas.microsoft.com/office/drawing/2014/main" id="{6C7E36A9-B84B-7E40-9E84-C82B263BF8F4}"/>
              </a:ext>
            </a:extLst>
          </p:cNvPr>
          <p:cNvSpPr>
            <a:spLocks noGrp="1"/>
          </p:cNvSpPr>
          <p:nvPr>
            <p:ph type="sldNum" sz="quarter" idx="12"/>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966956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p:cSld name="Two Photos and Captions">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ECD4D62C-8EA9-44FC-83B2-701A7A41EF41}"/>
              </a:ext>
            </a:extLst>
          </p:cNvPr>
          <p:cNvSpPr>
            <a:spLocks noGrp="1"/>
          </p:cNvSpPr>
          <p:nvPr>
            <p:ph type="title" hasCustomPrompt="1"/>
          </p:nvPr>
        </p:nvSpPr>
        <p:spPr/>
        <p:txBody>
          <a:bodyPr/>
          <a:lstStyle>
            <a:lvl1pPr>
              <a:defRPr b="0" i="0">
                <a:latin typeface="Wells Fargo Serif Display" panose="02040403040405020204" pitchFamily="18" charset="0"/>
              </a:defRPr>
            </a:lvl1pPr>
          </a:lstStyle>
          <a:p>
            <a:r>
              <a:rPr lang="en-US" dirty="0"/>
              <a:t>[Slide title]</a:t>
            </a:r>
          </a:p>
        </p:txBody>
      </p:sp>
      <p:sp>
        <p:nvSpPr>
          <p:cNvPr id="6" name="Text Placeholder 1">
            <a:extLst>
              <a:ext uri="{FF2B5EF4-FFF2-40B4-BE49-F238E27FC236}">
                <a16:creationId xmlns:a16="http://schemas.microsoft.com/office/drawing/2014/main" id="{80D26346-61C4-6C44-B93D-0EBC0C5CAE3D}"/>
              </a:ext>
            </a:extLst>
          </p:cNvPr>
          <p:cNvSpPr>
            <a:spLocks noGrp="1"/>
          </p:cNvSpPr>
          <p:nvPr>
            <p:ph type="body" sz="quarter" idx="11" hasCustomPrompt="1"/>
          </p:nvPr>
        </p:nvSpPr>
        <p:spPr>
          <a:xfrm>
            <a:off x="365759" y="1600200"/>
            <a:ext cx="5486401" cy="411480"/>
          </a:xfrm>
        </p:spPr>
        <p:txBody>
          <a:bodyPr anchor="b" anchorCtr="0">
            <a:noAutofit/>
          </a:bodyPr>
          <a:lstStyle>
            <a:lvl1pPr marL="0" indent="0">
              <a:spcBef>
                <a:spcPts val="0"/>
              </a:spcBef>
              <a:buNone/>
              <a:defRPr sz="1000"/>
            </a:lvl1pPr>
            <a:lvl2pPr marL="0" indent="0">
              <a:spcBef>
                <a:spcPts val="0"/>
              </a:spcBef>
              <a:buNone/>
              <a:defRPr sz="1000"/>
            </a:lvl2pPr>
            <a:lvl3pPr marL="0" indent="0">
              <a:spcBef>
                <a:spcPts val="0"/>
              </a:spcBef>
              <a:buNone/>
              <a:defRPr sz="1000"/>
            </a:lvl3pPr>
            <a:lvl4pPr marL="0" indent="0">
              <a:spcBef>
                <a:spcPts val="0"/>
              </a:spcBef>
              <a:buNone/>
              <a:defRPr sz="1000"/>
            </a:lvl4pPr>
            <a:lvl5pPr marL="0" indent="0">
              <a:spcBef>
                <a:spcPts val="0"/>
              </a:spcBef>
              <a:buNone/>
              <a:defRPr sz="1000"/>
            </a:lvl5pPr>
            <a:lvl6pPr marL="0" indent="0">
              <a:spcBef>
                <a:spcPts val="0"/>
              </a:spcBef>
              <a:buNone/>
              <a:defRPr sz="1000"/>
            </a:lvl6pPr>
            <a:lvl7pPr marL="0" indent="0">
              <a:spcBef>
                <a:spcPts val="0"/>
              </a:spcBef>
              <a:buNone/>
              <a:defRPr sz="1000"/>
            </a:lvl7pPr>
            <a:lvl8pPr marL="0" indent="0">
              <a:spcBef>
                <a:spcPts val="0"/>
              </a:spcBef>
              <a:buNone/>
              <a:defRPr sz="1000"/>
            </a:lvl8pPr>
            <a:lvl9pPr marL="0" indent="0">
              <a:spcBef>
                <a:spcPts val="0"/>
              </a:spcBef>
              <a:buNone/>
              <a:defRPr sz="1000"/>
            </a:lvl9pPr>
          </a:lstStyle>
          <a:p>
            <a:pPr lvl="0"/>
            <a:r>
              <a:rPr lang="en-US" dirty="0"/>
              <a:t>[Optional photo caption]</a:t>
            </a:r>
          </a:p>
        </p:txBody>
      </p:sp>
      <p:sp>
        <p:nvSpPr>
          <p:cNvPr id="4" name="Picture Placeholder 1">
            <a:extLst>
              <a:ext uri="{FF2B5EF4-FFF2-40B4-BE49-F238E27FC236}">
                <a16:creationId xmlns:a16="http://schemas.microsoft.com/office/drawing/2014/main" id="{F62EF48E-356C-2242-ADD1-8AEA6280E3AF}"/>
              </a:ext>
            </a:extLst>
          </p:cNvPr>
          <p:cNvSpPr>
            <a:spLocks noGrp="1"/>
          </p:cNvSpPr>
          <p:nvPr>
            <p:ph type="pic" sz="quarter" idx="10"/>
          </p:nvPr>
        </p:nvSpPr>
        <p:spPr>
          <a:xfrm>
            <a:off x="0" y="2103120"/>
            <a:ext cx="6217920" cy="4754880"/>
          </a:xfrm>
          <a:solidFill>
            <a:schemeClr val="accent4"/>
          </a:solidFill>
        </p:spPr>
        <p:txBody>
          <a:bodyPr anchor="ctr" anchorCtr="0">
            <a:noAutofit/>
          </a:bodyPr>
          <a:lstStyle>
            <a:lvl1pPr marL="0" indent="0" algn="ctr">
              <a:spcBef>
                <a:spcPts val="0"/>
              </a:spcBef>
              <a:buNone/>
              <a:defRPr sz="1000"/>
            </a:lvl1pPr>
          </a:lstStyle>
          <a:p>
            <a:r>
              <a:rPr lang="en-US"/>
              <a:t>Click icon to add picture</a:t>
            </a:r>
            <a:endParaRPr lang="en-US" dirty="0"/>
          </a:p>
        </p:txBody>
      </p:sp>
      <p:sp>
        <p:nvSpPr>
          <p:cNvPr id="7" name="Text Placeholder 2">
            <a:extLst>
              <a:ext uri="{FF2B5EF4-FFF2-40B4-BE49-F238E27FC236}">
                <a16:creationId xmlns:a16="http://schemas.microsoft.com/office/drawing/2014/main" id="{044CA248-D2A9-BE4C-8A71-862CADED0244}"/>
              </a:ext>
            </a:extLst>
          </p:cNvPr>
          <p:cNvSpPr>
            <a:spLocks noGrp="1"/>
          </p:cNvSpPr>
          <p:nvPr>
            <p:ph type="body" sz="quarter" idx="13" hasCustomPrompt="1"/>
          </p:nvPr>
        </p:nvSpPr>
        <p:spPr>
          <a:xfrm>
            <a:off x="6217921" y="1600200"/>
            <a:ext cx="2560320" cy="411480"/>
          </a:xfrm>
        </p:spPr>
        <p:txBody>
          <a:bodyPr anchor="b" anchorCtr="0">
            <a:noAutofit/>
          </a:bodyPr>
          <a:lstStyle>
            <a:lvl1pPr marL="0" indent="0">
              <a:spcBef>
                <a:spcPts val="0"/>
              </a:spcBef>
              <a:buNone/>
              <a:defRPr sz="1000"/>
            </a:lvl1pPr>
            <a:lvl2pPr marL="0" indent="0">
              <a:spcBef>
                <a:spcPts val="0"/>
              </a:spcBef>
              <a:buNone/>
              <a:defRPr sz="1000"/>
            </a:lvl2pPr>
            <a:lvl3pPr marL="0" indent="0">
              <a:spcBef>
                <a:spcPts val="0"/>
              </a:spcBef>
              <a:buNone/>
              <a:defRPr sz="1000"/>
            </a:lvl3pPr>
            <a:lvl4pPr marL="0" indent="0">
              <a:spcBef>
                <a:spcPts val="0"/>
              </a:spcBef>
              <a:buNone/>
              <a:defRPr sz="1000"/>
            </a:lvl4pPr>
            <a:lvl5pPr marL="0" indent="0">
              <a:spcBef>
                <a:spcPts val="0"/>
              </a:spcBef>
              <a:buNone/>
              <a:defRPr sz="1000"/>
            </a:lvl5pPr>
            <a:lvl6pPr marL="0" indent="0">
              <a:spcBef>
                <a:spcPts val="0"/>
              </a:spcBef>
              <a:buNone/>
              <a:defRPr sz="1000"/>
            </a:lvl6pPr>
            <a:lvl7pPr marL="0" indent="0">
              <a:spcBef>
                <a:spcPts val="0"/>
              </a:spcBef>
              <a:buNone/>
              <a:defRPr sz="1000"/>
            </a:lvl7pPr>
            <a:lvl8pPr marL="0" indent="0">
              <a:spcBef>
                <a:spcPts val="0"/>
              </a:spcBef>
              <a:buNone/>
              <a:defRPr sz="1000"/>
            </a:lvl8pPr>
            <a:lvl9pPr marL="0" indent="0">
              <a:spcBef>
                <a:spcPts val="0"/>
              </a:spcBef>
              <a:buNone/>
              <a:defRPr sz="1000"/>
            </a:lvl9pPr>
          </a:lstStyle>
          <a:p>
            <a:pPr lvl="0"/>
            <a:r>
              <a:rPr lang="en-US" dirty="0"/>
              <a:t>[Optional photo caption]</a:t>
            </a:r>
          </a:p>
        </p:txBody>
      </p:sp>
      <p:sp>
        <p:nvSpPr>
          <p:cNvPr id="5" name="Picture Placeholder 2">
            <a:extLst>
              <a:ext uri="{FF2B5EF4-FFF2-40B4-BE49-F238E27FC236}">
                <a16:creationId xmlns:a16="http://schemas.microsoft.com/office/drawing/2014/main" id="{8DA8240D-0BD4-F841-8B8F-61635137F8E9}"/>
              </a:ext>
            </a:extLst>
          </p:cNvPr>
          <p:cNvSpPr>
            <a:spLocks noGrp="1"/>
          </p:cNvSpPr>
          <p:nvPr>
            <p:ph type="pic" sz="quarter" idx="12"/>
          </p:nvPr>
        </p:nvSpPr>
        <p:spPr>
          <a:xfrm>
            <a:off x="6217920" y="2103120"/>
            <a:ext cx="2926080" cy="4754880"/>
          </a:xfrm>
          <a:solidFill>
            <a:srgbClr val="B5ADAD"/>
          </a:solidFill>
        </p:spPr>
        <p:txBody>
          <a:bodyPr anchor="ctr" anchorCtr="0">
            <a:noAutofit/>
          </a:bodyPr>
          <a:lstStyle>
            <a:lvl1pPr marL="0" indent="0" algn="ctr">
              <a:spcBef>
                <a:spcPts val="0"/>
              </a:spcBef>
              <a:buNone/>
              <a:defRPr sz="1000">
                <a:solidFill>
                  <a:schemeClr val="tx1"/>
                </a:solidFill>
              </a:defRPr>
            </a:lvl1pPr>
          </a:lstStyle>
          <a:p>
            <a:r>
              <a:rPr lang="en-US"/>
              <a:t>Click icon to add picture</a:t>
            </a:r>
            <a:endParaRPr lang="en-US" dirty="0"/>
          </a:p>
        </p:txBody>
      </p:sp>
      <p:sp>
        <p:nvSpPr>
          <p:cNvPr id="3" name="Slide Number">
            <a:extLst>
              <a:ext uri="{FF2B5EF4-FFF2-40B4-BE49-F238E27FC236}">
                <a16:creationId xmlns:a16="http://schemas.microsoft.com/office/drawing/2014/main" id="{55695995-E9EC-9741-9AB6-FA7A10F35496}"/>
              </a:ext>
            </a:extLst>
          </p:cNvPr>
          <p:cNvSpPr>
            <a:spLocks noGrp="1"/>
          </p:cNvSpPr>
          <p:nvPr>
            <p:ph type="sldNum" sz="quarter" idx="14"/>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1048390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ECD4D62C-8EA9-44FC-83B2-701A7A41EF41}"/>
              </a:ext>
            </a:extLst>
          </p:cNvPr>
          <p:cNvSpPr>
            <a:spLocks noGrp="1"/>
          </p:cNvSpPr>
          <p:nvPr>
            <p:ph type="title" hasCustomPrompt="1"/>
          </p:nvPr>
        </p:nvSpPr>
        <p:spPr/>
        <p:txBody>
          <a:bodyPr/>
          <a:lstStyle>
            <a:lvl1pPr>
              <a:defRPr b="0" i="0">
                <a:latin typeface="Wells Fargo Serif Display" panose="02040403040405020204" pitchFamily="18" charset="0"/>
              </a:defRPr>
            </a:lvl1pPr>
          </a:lstStyle>
          <a:p>
            <a:r>
              <a:rPr lang="en-US" dirty="0"/>
              <a:t>[Slide title]</a:t>
            </a:r>
          </a:p>
        </p:txBody>
      </p:sp>
      <p:sp>
        <p:nvSpPr>
          <p:cNvPr id="3" name="Slide Number">
            <a:extLst>
              <a:ext uri="{FF2B5EF4-FFF2-40B4-BE49-F238E27FC236}">
                <a16:creationId xmlns:a16="http://schemas.microsoft.com/office/drawing/2014/main" id="{6E475588-47DB-0041-A49C-8F0EF8600652}"/>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3709871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p:txBody>
          <a:bodyPr/>
          <a:lstStyle>
            <a:lvl1pPr>
              <a:defRPr b="0" i="0">
                <a:latin typeface="Wells Fargo Serif Display" panose="02040403040405020204" pitchFamily="18" charset="0"/>
              </a:defRPr>
            </a:lvl1pPr>
          </a:lstStyle>
          <a:p>
            <a:r>
              <a:rPr lang="en-US" dirty="0"/>
              <a:t>[Slide title]</a:t>
            </a:r>
          </a:p>
        </p:txBody>
      </p:sp>
      <p:sp>
        <p:nvSpPr>
          <p:cNvPr id="3" name="Content Placeholder 1">
            <a:extLst>
              <a:ext uri="{FF2B5EF4-FFF2-40B4-BE49-F238E27FC236}">
                <a16:creationId xmlns:a16="http://schemas.microsoft.com/office/drawing/2014/main" id="{5ACDF6B2-62B8-404E-8D30-594804419392}"/>
              </a:ext>
            </a:extLst>
          </p:cNvPr>
          <p:cNvSpPr>
            <a:spLocks noGrp="1"/>
          </p:cNvSpPr>
          <p:nvPr>
            <p:ph idx="1"/>
          </p:nvPr>
        </p:nvSpPr>
        <p:spPr>
          <a:xfrm>
            <a:off x="365125" y="1600201"/>
            <a:ext cx="8412480" cy="45688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16C968B0-98BE-A54C-8F1A-69CB67A0FBF6}"/>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1212861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a:extLst>
              <a:ext uri="{FF2B5EF4-FFF2-40B4-BE49-F238E27FC236}">
                <a16:creationId xmlns:a16="http://schemas.microsoft.com/office/drawing/2014/main" id="{665BEEFC-B89E-9C41-8260-1542F0B43A25}"/>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2762467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End Slide">
    <p:spTree>
      <p:nvGrpSpPr>
        <p:cNvPr id="1" name=""/>
        <p:cNvGrpSpPr/>
        <p:nvPr/>
      </p:nvGrpSpPr>
      <p:grpSpPr>
        <a:xfrm>
          <a:off x="0" y="0"/>
          <a:ext cx="0" cy="0"/>
          <a:chOff x="0" y="0"/>
          <a:chExt cx="0" cy="0"/>
        </a:xfrm>
      </p:grpSpPr>
      <p:sp>
        <p:nvSpPr>
          <p:cNvPr id="6" name="Thank You">
            <a:extLst>
              <a:ext uri="{FF2B5EF4-FFF2-40B4-BE49-F238E27FC236}">
                <a16:creationId xmlns:a16="http://schemas.microsoft.com/office/drawing/2014/main" id="{D5C8B33B-B32E-0C4D-947A-87A5447D23F3}"/>
              </a:ext>
            </a:extLst>
          </p:cNvPr>
          <p:cNvSpPr txBox="1">
            <a:spLocks/>
          </p:cNvSpPr>
          <p:nvPr/>
        </p:nvSpPr>
        <p:spPr>
          <a:xfrm>
            <a:off x="365759" y="1600201"/>
            <a:ext cx="8413115" cy="1600199"/>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700" kern="1200">
                <a:solidFill>
                  <a:schemeClr val="tx1"/>
                </a:solidFill>
                <a:latin typeface="+mj-lt"/>
                <a:ea typeface="+mj-ea"/>
                <a:cs typeface="+mj-cs"/>
              </a:defRPr>
            </a:lvl1pPr>
          </a:lstStyle>
          <a:p>
            <a:r>
              <a:rPr lang="en-US" sz="3600" b="0" i="0" dirty="0">
                <a:solidFill>
                  <a:schemeClr val="tx2"/>
                </a:solidFill>
                <a:latin typeface="Wells Fargo Serif Display" panose="02040403040405020204" pitchFamily="18" charset="0"/>
              </a:rPr>
              <a:t>Thank you</a:t>
            </a:r>
          </a:p>
        </p:txBody>
      </p:sp>
      <p:sp>
        <p:nvSpPr>
          <p:cNvPr id="8" name="Text Placeholder 1">
            <a:extLst>
              <a:ext uri="{FF2B5EF4-FFF2-40B4-BE49-F238E27FC236}">
                <a16:creationId xmlns:a16="http://schemas.microsoft.com/office/drawing/2014/main" id="{D580231D-7943-F647-B67D-262940DDDB85}"/>
              </a:ext>
            </a:extLst>
          </p:cNvPr>
          <p:cNvSpPr>
            <a:spLocks noGrp="1"/>
          </p:cNvSpPr>
          <p:nvPr>
            <p:ph type="body" sz="quarter" idx="10" hasCustomPrompt="1"/>
          </p:nvPr>
        </p:nvSpPr>
        <p:spPr>
          <a:xfrm>
            <a:off x="365760" y="4341846"/>
            <a:ext cx="2560320" cy="1830355"/>
          </a:xfrm>
        </p:spPr>
        <p:txBody>
          <a:bodyPr anchor="b" anchorCtr="0">
            <a:noAutofit/>
          </a:bodyPr>
          <a:lstStyle>
            <a:lvl1pPr marL="0" indent="0">
              <a:spcBef>
                <a:spcPts val="0"/>
              </a:spcBef>
              <a:buFontTx/>
              <a:buNone/>
              <a:defRPr sz="1000"/>
            </a:lvl1pPr>
            <a:lvl2pPr marL="0" indent="0">
              <a:spcBef>
                <a:spcPts val="0"/>
              </a:spcBef>
              <a:buFontTx/>
              <a:buNone/>
              <a:defRPr sz="1000"/>
            </a:lvl2pPr>
            <a:lvl3pPr marL="0" indent="0">
              <a:spcBef>
                <a:spcPts val="0"/>
              </a:spcBef>
              <a:buFontTx/>
              <a:buNone/>
              <a:defRPr sz="1000"/>
            </a:lvl3pPr>
            <a:lvl4pPr marL="0" indent="0">
              <a:spcBef>
                <a:spcPts val="0"/>
              </a:spcBef>
              <a:buFontTx/>
              <a:buNone/>
              <a:defRPr sz="1000"/>
            </a:lvl4pPr>
            <a:lvl5pPr marL="0" indent="0">
              <a:spcBef>
                <a:spcPts val="0"/>
              </a:spcBef>
              <a:buFontTx/>
              <a:buNone/>
              <a:defRPr sz="1000"/>
            </a:lvl5pPr>
            <a:lvl6pPr marL="0" indent="0">
              <a:spcBef>
                <a:spcPts val="0"/>
              </a:spcBef>
              <a:buFontTx/>
              <a:buNone/>
              <a:defRPr sz="1000"/>
            </a:lvl6pPr>
            <a:lvl7pPr marL="0" indent="0">
              <a:spcBef>
                <a:spcPts val="0"/>
              </a:spcBef>
              <a:buFontTx/>
              <a:buNone/>
              <a:defRPr sz="1000"/>
            </a:lvl7pPr>
            <a:lvl8pPr marL="0" indent="0">
              <a:spcBef>
                <a:spcPts val="0"/>
              </a:spcBef>
              <a:buFontTx/>
              <a:buNone/>
              <a:defRPr sz="1000"/>
            </a:lvl8pPr>
            <a:lvl9pPr marL="0" indent="0">
              <a:spcBef>
                <a:spcPts val="0"/>
              </a:spcBef>
              <a:buFontTx/>
              <a:buNone/>
              <a:defRPr sz="1000"/>
            </a:lvl9pPr>
          </a:lstStyle>
          <a:p>
            <a:pPr lvl="0"/>
            <a:r>
              <a:rPr lang="en-US" dirty="0"/>
              <a:t>[Optional contact information]</a:t>
            </a:r>
          </a:p>
        </p:txBody>
      </p:sp>
      <p:pic>
        <p:nvPicPr>
          <p:cNvPr id="7" name="Wells Fargo" descr="A close up of a sign&#10;&#10;Description automatically generated">
            <a:extLst>
              <a:ext uri="{FF2B5EF4-FFF2-40B4-BE49-F238E27FC236}">
                <a16:creationId xmlns:a16="http://schemas.microsoft.com/office/drawing/2014/main" id="{4481B733-C416-144A-B0CF-B3FDBE345A35}"/>
              </a:ext>
            </a:extLst>
          </p:cNvPr>
          <p:cNvPicPr>
            <a:picLocks noChangeAspect="1"/>
          </p:cNvPicPr>
          <p:nvPr/>
        </p:nvPicPr>
        <p:blipFill>
          <a:blip r:embed="rId2"/>
          <a:stretch>
            <a:fillRect/>
          </a:stretch>
        </p:blipFill>
        <p:spPr>
          <a:xfrm>
            <a:off x="365125" y="457200"/>
            <a:ext cx="2542992" cy="576072"/>
          </a:xfrm>
          <a:prstGeom prst="rect">
            <a:avLst/>
          </a:prstGeom>
        </p:spPr>
      </p:pic>
    </p:spTree>
    <p:extLst>
      <p:ext uri="{BB962C8B-B14F-4D97-AF65-F5344CB8AC3E}">
        <p14:creationId xmlns:p14="http://schemas.microsoft.com/office/powerpoint/2010/main" val="1477821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Wells Fargo II" descr="Wells Fargo Investment Institute">
            <a:extLst>
              <a:ext uri="{FF2B5EF4-FFF2-40B4-BE49-F238E27FC236}">
                <a16:creationId xmlns:a16="http://schemas.microsoft.com/office/drawing/2014/main" id="{FF057EB5-1262-3940-9A46-8EF19FA9C56D}"/>
              </a:ext>
            </a:extLst>
          </p:cNvPr>
          <p:cNvPicPr>
            <a:picLocks noChangeAspect="1"/>
          </p:cNvPicPr>
          <p:nvPr userDrawn="1"/>
        </p:nvPicPr>
        <p:blipFill>
          <a:blip r:embed="rId2"/>
          <a:stretch>
            <a:fillRect/>
          </a:stretch>
        </p:blipFill>
        <p:spPr>
          <a:xfrm>
            <a:off x="352425" y="439291"/>
            <a:ext cx="2560320" cy="581588"/>
          </a:xfrm>
          <a:prstGeom prst="rect">
            <a:avLst/>
          </a:prstGeom>
        </p:spPr>
      </p:pic>
      <p:sp>
        <p:nvSpPr>
          <p:cNvPr id="2" name="Title">
            <a:extLst>
              <a:ext uri="{FF2B5EF4-FFF2-40B4-BE49-F238E27FC236}">
                <a16:creationId xmlns:a16="http://schemas.microsoft.com/office/drawing/2014/main" id="{5BF1F789-5F18-4A39-AD7A-F27D50655E13}"/>
              </a:ext>
            </a:extLst>
          </p:cNvPr>
          <p:cNvSpPr>
            <a:spLocks noGrp="1"/>
          </p:cNvSpPr>
          <p:nvPr>
            <p:ph type="ctrTitle" hasCustomPrompt="1"/>
          </p:nvPr>
        </p:nvSpPr>
        <p:spPr>
          <a:xfrm>
            <a:off x="365125" y="2834640"/>
            <a:ext cx="5852796" cy="1779684"/>
          </a:xfrm>
        </p:spPr>
        <p:txBody>
          <a:bodyPr anchor="t" anchorCtr="0"/>
          <a:lstStyle>
            <a:lvl1pPr algn="l">
              <a:defRPr sz="3200">
                <a:solidFill>
                  <a:schemeClr val="tx2"/>
                </a:solidFill>
              </a:defRPr>
            </a:lvl1pPr>
          </a:lstStyle>
          <a:p>
            <a:r>
              <a:rPr lang="en-US" dirty="0"/>
              <a:t>[Presentation title, </a:t>
            </a:r>
            <a:br>
              <a:rPr lang="en-US" dirty="0"/>
            </a:br>
            <a:r>
              <a:rPr lang="en-US" dirty="0"/>
              <a:t>four lines max]</a:t>
            </a:r>
          </a:p>
        </p:txBody>
      </p:sp>
      <p:cxnSp>
        <p:nvCxnSpPr>
          <p:cNvPr id="12" name="Line">
            <a:extLst>
              <a:ext uri="{FF2B5EF4-FFF2-40B4-BE49-F238E27FC236}">
                <a16:creationId xmlns:a16="http://schemas.microsoft.com/office/drawing/2014/main" id="{ACB29B6E-9336-C14E-9867-675DAB98715F}"/>
              </a:ext>
            </a:extLst>
          </p:cNvPr>
          <p:cNvCxnSpPr>
            <a:cxnSpLocks/>
          </p:cNvCxnSpPr>
          <p:nvPr userDrawn="1"/>
        </p:nvCxnSpPr>
        <p:spPr bwMode="hidden">
          <a:xfrm>
            <a:off x="365124" y="4846320"/>
            <a:ext cx="1280160" cy="0"/>
          </a:xfrm>
          <a:prstGeom prst="line">
            <a:avLst/>
          </a:prstGeom>
          <a:ln w="25400" cap="flat">
            <a:solidFill>
              <a:srgbClr val="946E3A"/>
            </a:solidFill>
          </a:ln>
        </p:spPr>
        <p:style>
          <a:lnRef idx="1">
            <a:schemeClr val="accent1"/>
          </a:lnRef>
          <a:fillRef idx="0">
            <a:schemeClr val="accent1"/>
          </a:fillRef>
          <a:effectRef idx="0">
            <a:schemeClr val="dk1"/>
          </a:effectRef>
          <a:fontRef idx="minor">
            <a:schemeClr val="lt1"/>
          </a:fontRef>
        </p:style>
      </p:cxnSp>
      <p:sp>
        <p:nvSpPr>
          <p:cNvPr id="3" name="Subtitle">
            <a:extLst>
              <a:ext uri="{FF2B5EF4-FFF2-40B4-BE49-F238E27FC236}">
                <a16:creationId xmlns:a16="http://schemas.microsoft.com/office/drawing/2014/main" id="{DCD36CB7-C5B7-427E-B007-04E7C37DC940}"/>
              </a:ext>
            </a:extLst>
          </p:cNvPr>
          <p:cNvSpPr>
            <a:spLocks noGrp="1"/>
          </p:cNvSpPr>
          <p:nvPr>
            <p:ph type="subTitle" idx="1" hasCustomPrompt="1"/>
          </p:nvPr>
        </p:nvSpPr>
        <p:spPr>
          <a:xfrm>
            <a:off x="365124" y="5074920"/>
            <a:ext cx="3577289" cy="411480"/>
          </a:xfrm>
        </p:spPr>
        <p:txBody>
          <a:bodyPr>
            <a:noAutofit/>
          </a:bodyPr>
          <a:lstStyle>
            <a:lvl1pPr marL="0" marR="0" indent="0" algn="l" defTabSz="685800" rtl="0" eaLnBrk="1" fontAlgn="auto" latinLnBrk="0" hangingPunct="1">
              <a:lnSpc>
                <a:spcPct val="100000"/>
              </a:lnSpc>
              <a:spcBef>
                <a:spcPts val="0"/>
              </a:spcBef>
              <a:spcAft>
                <a:spcPts val="0"/>
              </a:spcAft>
              <a:buClrTx/>
              <a:buSzTx/>
              <a:buFont typeface="Wells Fargo Sans" panose="020B0503020203020204" pitchFamily="34" charset="0"/>
              <a:buNone/>
              <a:tabLst/>
              <a:defRPr sz="1200">
                <a:latin typeface="Wells Fargo Serif Light" panose="02040403040405020204" pitchFamily="18" charset="0"/>
              </a:defRPr>
            </a:lvl1pPr>
            <a:lvl2pPr marL="0" indent="0" algn="l">
              <a:spcBef>
                <a:spcPts val="0"/>
              </a:spcBef>
              <a:spcAft>
                <a:spcPts val="0"/>
              </a:spcAft>
              <a:buNone/>
              <a:defRPr sz="1200">
                <a:latin typeface="Wells Fargo Serif Light" panose="02040403040405020204" pitchFamily="18" charset="0"/>
              </a:defRPr>
            </a:lvl2pPr>
            <a:lvl3pPr marL="0" indent="0" algn="l">
              <a:spcBef>
                <a:spcPts val="0"/>
              </a:spcBef>
              <a:spcAft>
                <a:spcPts val="0"/>
              </a:spcAft>
              <a:buNone/>
              <a:defRPr sz="1200">
                <a:latin typeface="Wells Fargo Serif Light" panose="02040403040405020204" pitchFamily="18" charset="0"/>
              </a:defRPr>
            </a:lvl3pPr>
            <a:lvl4pPr marL="0" indent="0" algn="l">
              <a:spcBef>
                <a:spcPts val="0"/>
              </a:spcBef>
              <a:spcAft>
                <a:spcPts val="0"/>
              </a:spcAft>
              <a:buNone/>
              <a:defRPr sz="1200">
                <a:latin typeface="Wells Fargo Serif Light" panose="02040403040405020204" pitchFamily="18" charset="0"/>
              </a:defRPr>
            </a:lvl4pPr>
            <a:lvl5pPr marL="0" indent="0" algn="l">
              <a:spcBef>
                <a:spcPts val="0"/>
              </a:spcBef>
              <a:spcAft>
                <a:spcPts val="0"/>
              </a:spcAft>
              <a:buNone/>
              <a:defRPr sz="1200">
                <a:latin typeface="Wells Fargo Serif Light" panose="02040403040405020204" pitchFamily="18" charset="0"/>
              </a:defRPr>
            </a:lvl5pPr>
            <a:lvl6pPr marL="0" indent="0" algn="l">
              <a:spcBef>
                <a:spcPts val="0"/>
              </a:spcBef>
              <a:spcAft>
                <a:spcPts val="0"/>
              </a:spcAft>
              <a:buNone/>
              <a:defRPr sz="1200">
                <a:latin typeface="Wells Fargo Serif Light" panose="02040403040405020204" pitchFamily="18" charset="0"/>
              </a:defRPr>
            </a:lvl6pPr>
            <a:lvl7pPr marL="0" indent="0" algn="l">
              <a:spcBef>
                <a:spcPts val="0"/>
              </a:spcBef>
              <a:spcAft>
                <a:spcPts val="0"/>
              </a:spcAft>
              <a:buNone/>
              <a:defRPr sz="1200">
                <a:latin typeface="Wells Fargo Serif Light" panose="02040403040405020204" pitchFamily="18" charset="0"/>
              </a:defRPr>
            </a:lvl7pPr>
            <a:lvl8pPr marL="0" indent="0" algn="l">
              <a:spcBef>
                <a:spcPts val="0"/>
              </a:spcBef>
              <a:spcAft>
                <a:spcPts val="0"/>
              </a:spcAft>
              <a:buNone/>
              <a:defRPr sz="1200">
                <a:latin typeface="Wells Fargo Serif Light" panose="02040403040405020204" pitchFamily="18" charset="0"/>
              </a:defRPr>
            </a:lvl8pPr>
            <a:lvl9pPr marL="0" indent="0" algn="l">
              <a:spcBef>
                <a:spcPts val="0"/>
              </a:spcBef>
              <a:spcAft>
                <a:spcPts val="0"/>
              </a:spcAft>
              <a:buNone/>
              <a:defRPr sz="1200">
                <a:latin typeface="Wells Fargo Serif Light" panose="02040403040405020204" pitchFamily="18" charset="0"/>
              </a:defRPr>
            </a:lvl9pPr>
          </a:lstStyle>
          <a:p>
            <a:r>
              <a:rPr lang="en-US" dirty="0"/>
              <a:t>[Month XX, 20XX]</a:t>
            </a:r>
            <a:br>
              <a:rPr lang="en-US" dirty="0"/>
            </a:br>
            <a:r>
              <a:rPr lang="en-US" dirty="0"/>
              <a:t>[Presenter Name], [Presenter Title]</a:t>
            </a:r>
          </a:p>
        </p:txBody>
      </p:sp>
      <p:sp>
        <p:nvSpPr>
          <p:cNvPr id="9" name="Legal">
            <a:extLst>
              <a:ext uri="{FF2B5EF4-FFF2-40B4-BE49-F238E27FC236}">
                <a16:creationId xmlns:a16="http://schemas.microsoft.com/office/drawing/2014/main" id="{1FB90B9D-726B-0A45-8B45-A05D28256F6D}"/>
              </a:ext>
            </a:extLst>
          </p:cNvPr>
          <p:cNvSpPr txBox="1"/>
          <p:nvPr userDrawn="1"/>
        </p:nvSpPr>
        <p:spPr>
          <a:xfrm>
            <a:off x="365125" y="6172200"/>
            <a:ext cx="8413750" cy="457200"/>
          </a:xfrm>
          <a:prstGeom prst="rect">
            <a:avLst/>
          </a:prstGeom>
          <a:noFill/>
        </p:spPr>
        <p:txBody>
          <a:bodyPr wrap="square" lIns="0" tIns="0" rIns="0" bIns="0" rtlCol="0" anchor="b" anchorCtr="0">
            <a:noAutofit/>
          </a:bodyPr>
          <a:lstStyle/>
          <a:p>
            <a:pPr>
              <a:lnSpc>
                <a:spcPct val="100000"/>
              </a:lnSpc>
              <a:spcBef>
                <a:spcPts val="300"/>
              </a:spcBef>
            </a:pPr>
            <a:r>
              <a:rPr lang="en-US" sz="800" b="0" spc="0" baseline="0" dirty="0">
                <a:latin typeface="+mn-lt"/>
              </a:rPr>
              <a:t>© 2023 Wells Fargo Investment Institute. All rights reserved.</a:t>
            </a:r>
          </a:p>
        </p:txBody>
      </p:sp>
    </p:spTree>
    <p:extLst>
      <p:ext uri="{BB962C8B-B14F-4D97-AF65-F5344CB8AC3E}">
        <p14:creationId xmlns:p14="http://schemas.microsoft.com/office/powerpoint/2010/main" val="1073182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Slide - Photo">
    <p:spTree>
      <p:nvGrpSpPr>
        <p:cNvPr id="1" name=""/>
        <p:cNvGrpSpPr/>
        <p:nvPr/>
      </p:nvGrpSpPr>
      <p:grpSpPr>
        <a:xfrm>
          <a:off x="0" y="0"/>
          <a:ext cx="0" cy="0"/>
          <a:chOff x="0" y="0"/>
          <a:chExt cx="0" cy="0"/>
        </a:xfrm>
      </p:grpSpPr>
      <p:pic>
        <p:nvPicPr>
          <p:cNvPr id="13" name="Wells Fargo II" descr="Wells Fargo Investment Institute">
            <a:extLst>
              <a:ext uri="{FF2B5EF4-FFF2-40B4-BE49-F238E27FC236}">
                <a16:creationId xmlns:a16="http://schemas.microsoft.com/office/drawing/2014/main" id="{FF057EB5-1262-3940-9A46-8EF19FA9C56D}"/>
              </a:ext>
            </a:extLst>
          </p:cNvPr>
          <p:cNvPicPr>
            <a:picLocks noChangeAspect="1"/>
          </p:cNvPicPr>
          <p:nvPr userDrawn="1"/>
        </p:nvPicPr>
        <p:blipFill>
          <a:blip r:embed="rId2"/>
          <a:stretch>
            <a:fillRect/>
          </a:stretch>
        </p:blipFill>
        <p:spPr>
          <a:xfrm>
            <a:off x="352425" y="439291"/>
            <a:ext cx="2560320" cy="581588"/>
          </a:xfrm>
          <a:prstGeom prst="rect">
            <a:avLst/>
          </a:prstGeom>
        </p:spPr>
      </p:pic>
      <p:sp>
        <p:nvSpPr>
          <p:cNvPr id="2" name="Title">
            <a:extLst>
              <a:ext uri="{FF2B5EF4-FFF2-40B4-BE49-F238E27FC236}">
                <a16:creationId xmlns:a16="http://schemas.microsoft.com/office/drawing/2014/main" id="{5BF1F789-5F18-4A39-AD7A-F27D50655E13}"/>
              </a:ext>
            </a:extLst>
          </p:cNvPr>
          <p:cNvSpPr>
            <a:spLocks noGrp="1"/>
          </p:cNvSpPr>
          <p:nvPr>
            <p:ph type="ctrTitle" hasCustomPrompt="1"/>
          </p:nvPr>
        </p:nvSpPr>
        <p:spPr>
          <a:xfrm>
            <a:off x="365125" y="2834640"/>
            <a:ext cx="4297680" cy="1779684"/>
          </a:xfrm>
        </p:spPr>
        <p:txBody>
          <a:bodyPr anchor="t" anchorCtr="0"/>
          <a:lstStyle>
            <a:lvl1pPr algn="l">
              <a:defRPr sz="3200">
                <a:solidFill>
                  <a:schemeClr val="tx2"/>
                </a:solidFill>
              </a:defRPr>
            </a:lvl1pPr>
          </a:lstStyle>
          <a:p>
            <a:r>
              <a:rPr lang="en-US" dirty="0"/>
              <a:t>[Presentation title, </a:t>
            </a:r>
            <a:br>
              <a:rPr lang="en-US" dirty="0"/>
            </a:br>
            <a:r>
              <a:rPr lang="en-US" dirty="0"/>
              <a:t>four lines max]</a:t>
            </a:r>
          </a:p>
        </p:txBody>
      </p:sp>
      <p:cxnSp>
        <p:nvCxnSpPr>
          <p:cNvPr id="12" name="Line">
            <a:extLst>
              <a:ext uri="{FF2B5EF4-FFF2-40B4-BE49-F238E27FC236}">
                <a16:creationId xmlns:a16="http://schemas.microsoft.com/office/drawing/2014/main" id="{ACB29B6E-9336-C14E-9867-675DAB98715F}"/>
              </a:ext>
            </a:extLst>
          </p:cNvPr>
          <p:cNvCxnSpPr>
            <a:cxnSpLocks/>
          </p:cNvCxnSpPr>
          <p:nvPr userDrawn="1"/>
        </p:nvCxnSpPr>
        <p:spPr bwMode="hidden">
          <a:xfrm>
            <a:off x="365124" y="4846320"/>
            <a:ext cx="1280160" cy="0"/>
          </a:xfrm>
          <a:prstGeom prst="line">
            <a:avLst/>
          </a:prstGeom>
          <a:ln w="25400" cap="flat">
            <a:solidFill>
              <a:srgbClr val="946E3A"/>
            </a:solidFill>
          </a:ln>
        </p:spPr>
        <p:style>
          <a:lnRef idx="1">
            <a:schemeClr val="accent1"/>
          </a:lnRef>
          <a:fillRef idx="0">
            <a:schemeClr val="accent1"/>
          </a:fillRef>
          <a:effectRef idx="0">
            <a:schemeClr val="dk1"/>
          </a:effectRef>
          <a:fontRef idx="minor">
            <a:schemeClr val="lt1"/>
          </a:fontRef>
        </p:style>
      </p:cxnSp>
      <p:sp>
        <p:nvSpPr>
          <p:cNvPr id="3" name="Subtitle">
            <a:extLst>
              <a:ext uri="{FF2B5EF4-FFF2-40B4-BE49-F238E27FC236}">
                <a16:creationId xmlns:a16="http://schemas.microsoft.com/office/drawing/2014/main" id="{DCD36CB7-C5B7-427E-B007-04E7C37DC940}"/>
              </a:ext>
            </a:extLst>
          </p:cNvPr>
          <p:cNvSpPr>
            <a:spLocks noGrp="1"/>
          </p:cNvSpPr>
          <p:nvPr>
            <p:ph type="subTitle" idx="1" hasCustomPrompt="1"/>
          </p:nvPr>
        </p:nvSpPr>
        <p:spPr>
          <a:xfrm>
            <a:off x="365124" y="5074920"/>
            <a:ext cx="3577289" cy="411480"/>
          </a:xfrm>
        </p:spPr>
        <p:txBody>
          <a:bodyPr>
            <a:noAutofit/>
          </a:bodyPr>
          <a:lstStyle>
            <a:lvl1pPr marL="0" marR="0" indent="0" algn="l" defTabSz="685800" rtl="0" eaLnBrk="1" fontAlgn="auto" latinLnBrk="0" hangingPunct="1">
              <a:lnSpc>
                <a:spcPct val="100000"/>
              </a:lnSpc>
              <a:spcBef>
                <a:spcPts val="0"/>
              </a:spcBef>
              <a:spcAft>
                <a:spcPts val="0"/>
              </a:spcAft>
              <a:buClrTx/>
              <a:buSzTx/>
              <a:buFont typeface="Wells Fargo Sans" panose="020B0503020203020204" pitchFamily="34" charset="0"/>
              <a:buNone/>
              <a:tabLst/>
              <a:defRPr sz="1200">
                <a:latin typeface="Wells Fargo Serif Light" panose="02040403040405020204" pitchFamily="18" charset="0"/>
              </a:defRPr>
            </a:lvl1pPr>
            <a:lvl2pPr marL="0" indent="0" algn="l">
              <a:spcBef>
                <a:spcPts val="0"/>
              </a:spcBef>
              <a:spcAft>
                <a:spcPts val="0"/>
              </a:spcAft>
              <a:buNone/>
              <a:defRPr sz="1200">
                <a:latin typeface="Wells Fargo Serif Light" panose="02040403040405020204" pitchFamily="18" charset="0"/>
              </a:defRPr>
            </a:lvl2pPr>
            <a:lvl3pPr marL="0" indent="0" algn="l">
              <a:spcBef>
                <a:spcPts val="0"/>
              </a:spcBef>
              <a:spcAft>
                <a:spcPts val="0"/>
              </a:spcAft>
              <a:buNone/>
              <a:defRPr sz="1200">
                <a:latin typeface="Wells Fargo Serif Light" panose="02040403040405020204" pitchFamily="18" charset="0"/>
              </a:defRPr>
            </a:lvl3pPr>
            <a:lvl4pPr marL="0" indent="0" algn="l">
              <a:spcBef>
                <a:spcPts val="0"/>
              </a:spcBef>
              <a:spcAft>
                <a:spcPts val="0"/>
              </a:spcAft>
              <a:buNone/>
              <a:defRPr sz="1200">
                <a:latin typeface="Wells Fargo Serif Light" panose="02040403040405020204" pitchFamily="18" charset="0"/>
              </a:defRPr>
            </a:lvl4pPr>
            <a:lvl5pPr marL="0" indent="0" algn="l">
              <a:spcBef>
                <a:spcPts val="0"/>
              </a:spcBef>
              <a:spcAft>
                <a:spcPts val="0"/>
              </a:spcAft>
              <a:buNone/>
              <a:defRPr sz="1200">
                <a:latin typeface="Wells Fargo Serif Light" panose="02040403040405020204" pitchFamily="18" charset="0"/>
              </a:defRPr>
            </a:lvl5pPr>
            <a:lvl6pPr marL="0" indent="0" algn="l">
              <a:spcBef>
                <a:spcPts val="0"/>
              </a:spcBef>
              <a:spcAft>
                <a:spcPts val="0"/>
              </a:spcAft>
              <a:buNone/>
              <a:defRPr sz="1200">
                <a:latin typeface="Wells Fargo Serif Light" panose="02040403040405020204" pitchFamily="18" charset="0"/>
              </a:defRPr>
            </a:lvl6pPr>
            <a:lvl7pPr marL="0" indent="0" algn="l">
              <a:spcBef>
                <a:spcPts val="0"/>
              </a:spcBef>
              <a:spcAft>
                <a:spcPts val="0"/>
              </a:spcAft>
              <a:buNone/>
              <a:defRPr sz="1200">
                <a:latin typeface="Wells Fargo Serif Light" panose="02040403040405020204" pitchFamily="18" charset="0"/>
              </a:defRPr>
            </a:lvl7pPr>
            <a:lvl8pPr marL="0" indent="0" algn="l">
              <a:spcBef>
                <a:spcPts val="0"/>
              </a:spcBef>
              <a:spcAft>
                <a:spcPts val="0"/>
              </a:spcAft>
              <a:buNone/>
              <a:defRPr sz="1200">
                <a:latin typeface="Wells Fargo Serif Light" panose="02040403040405020204" pitchFamily="18" charset="0"/>
              </a:defRPr>
            </a:lvl8pPr>
            <a:lvl9pPr marL="0" indent="0" algn="l">
              <a:spcBef>
                <a:spcPts val="0"/>
              </a:spcBef>
              <a:spcAft>
                <a:spcPts val="0"/>
              </a:spcAft>
              <a:buNone/>
              <a:defRPr sz="1200">
                <a:latin typeface="Wells Fargo Serif Light" panose="02040403040405020204" pitchFamily="18" charset="0"/>
              </a:defRPr>
            </a:lvl9pPr>
          </a:lstStyle>
          <a:p>
            <a:r>
              <a:rPr lang="en-US" dirty="0"/>
              <a:t>[Month XX, 20XX]</a:t>
            </a:r>
            <a:br>
              <a:rPr lang="en-US" dirty="0"/>
            </a:br>
            <a:r>
              <a:rPr lang="en-US" dirty="0"/>
              <a:t>[Presenter Name], [Presenter Title]</a:t>
            </a:r>
          </a:p>
        </p:txBody>
      </p:sp>
      <p:sp>
        <p:nvSpPr>
          <p:cNvPr id="5" name="Picture">
            <a:extLst>
              <a:ext uri="{FF2B5EF4-FFF2-40B4-BE49-F238E27FC236}">
                <a16:creationId xmlns:a16="http://schemas.microsoft.com/office/drawing/2014/main" id="{EE9F072E-09E4-5148-AC1A-93A315B055ED}"/>
              </a:ext>
            </a:extLst>
          </p:cNvPr>
          <p:cNvSpPr>
            <a:spLocks noGrp="1"/>
          </p:cNvSpPr>
          <p:nvPr>
            <p:ph type="pic" sz="quarter" idx="10"/>
          </p:nvPr>
        </p:nvSpPr>
        <p:spPr>
          <a:xfrm>
            <a:off x="5212713" y="2011680"/>
            <a:ext cx="3566161" cy="2602644"/>
          </a:xfrm>
          <a:solidFill>
            <a:srgbClr val="EFE9E1"/>
          </a:solidFill>
        </p:spPr>
        <p:txBody>
          <a:bodyPr anchor="ctr" anchorCtr="0"/>
          <a:lstStyle>
            <a:lvl1pPr marL="0" indent="0" algn="ctr">
              <a:spcBef>
                <a:spcPts val="0"/>
              </a:spcBef>
              <a:buNone/>
              <a:defRPr sz="1000"/>
            </a:lvl1pPr>
          </a:lstStyle>
          <a:p>
            <a:r>
              <a:rPr lang="en-US"/>
              <a:t>Click icon to add picture</a:t>
            </a:r>
          </a:p>
        </p:txBody>
      </p:sp>
      <p:sp>
        <p:nvSpPr>
          <p:cNvPr id="9" name="Legal">
            <a:extLst>
              <a:ext uri="{FF2B5EF4-FFF2-40B4-BE49-F238E27FC236}">
                <a16:creationId xmlns:a16="http://schemas.microsoft.com/office/drawing/2014/main" id="{1FB90B9D-726B-0A45-8B45-A05D28256F6D}"/>
              </a:ext>
            </a:extLst>
          </p:cNvPr>
          <p:cNvSpPr txBox="1"/>
          <p:nvPr userDrawn="1"/>
        </p:nvSpPr>
        <p:spPr>
          <a:xfrm>
            <a:off x="365125" y="6172200"/>
            <a:ext cx="8413750" cy="457200"/>
          </a:xfrm>
          <a:prstGeom prst="rect">
            <a:avLst/>
          </a:prstGeom>
          <a:noFill/>
        </p:spPr>
        <p:txBody>
          <a:bodyPr wrap="square" lIns="0" tIns="0" rIns="0" bIns="0" rtlCol="0" anchor="b" anchorCtr="0">
            <a:noAutofit/>
          </a:bodyPr>
          <a:lstStyle/>
          <a:p>
            <a:pPr>
              <a:lnSpc>
                <a:spcPct val="100000"/>
              </a:lnSpc>
              <a:spcBef>
                <a:spcPts val="300"/>
              </a:spcBef>
            </a:pPr>
            <a:r>
              <a:rPr lang="en-US" sz="800" b="0" spc="0" baseline="0" dirty="0"/>
              <a:t>© 20XX Wells Fargo Investment Institute. All rights reserved. Internal use.</a:t>
            </a:r>
          </a:p>
        </p:txBody>
      </p:sp>
      <p:sp>
        <p:nvSpPr>
          <p:cNvPr id="10" name="Text Box 2" descr="Investment and Insurance Products:  NOT FDIC Insured  -  NO Bank Guarantee  -  MAY Lose Value"/>
          <p:cNvSpPr txBox="1">
            <a:spLocks noChangeArrowheads="1"/>
          </p:cNvSpPr>
          <p:nvPr userDrawn="1"/>
        </p:nvSpPr>
        <p:spPr bwMode="auto">
          <a:xfrm>
            <a:off x="4114800" y="5213691"/>
            <a:ext cx="4891916" cy="1415709"/>
          </a:xfrm>
          <a:prstGeom prst="rect">
            <a:avLst/>
          </a:prstGeom>
          <a:solidFill>
            <a:srgbClr val="FFFFFF"/>
          </a:solidFill>
          <a:ln w="6350">
            <a:solidFill>
              <a:srgbClr val="000000"/>
            </a:solidFill>
            <a:miter lim="800000"/>
            <a:headEnd/>
            <a:tailEnd/>
          </a:ln>
        </p:spPr>
        <p:txBody>
          <a:bodyPr rot="0" vert="horz" wrap="square" lIns="91440" tIns="45720" rIns="91440" bIns="4572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nSpc>
                <a:spcPct val="90000"/>
              </a:lnSpc>
              <a:spcBef>
                <a:spcPts val="0"/>
              </a:spcBef>
              <a:spcAft>
                <a:spcPts val="0"/>
              </a:spcAft>
              <a:buFont typeface="Arial" panose="020B0604020202020204" pitchFamily="34" charset="0"/>
              <a:buNone/>
            </a:pPr>
            <a:r>
              <a:rPr lang="en-US" sz="1600" b="1" spc="-20" dirty="0">
                <a:effectLst/>
                <a:latin typeface="Wells Fargo Sans Condensed" panose="020B0506020203020204" pitchFamily="34" charset="0"/>
                <a:ea typeface="Calibri" panose="020F0502020204030204" pitchFamily="34" charset="0"/>
                <a:cs typeface="Times New Roman" panose="02020603050405020304" pitchFamily="18" charset="0"/>
              </a:rPr>
              <a:t>Investment and Insurance Products are:</a:t>
            </a:r>
          </a:p>
          <a:p>
            <a:pPr marL="285750" marR="0" indent="-285750">
              <a:lnSpc>
                <a:spcPct val="90000"/>
              </a:lnSpc>
              <a:spcBef>
                <a:spcPts val="0"/>
              </a:spcBef>
              <a:spcAft>
                <a:spcPts val="0"/>
              </a:spcAft>
              <a:buFont typeface="Arial" panose="020B0604020202020204" pitchFamily="34" charset="0"/>
              <a:buChar char="•"/>
            </a:pPr>
            <a:r>
              <a:rPr lang="en-US" sz="1600" b="1" spc="-20" dirty="0">
                <a:effectLst/>
                <a:latin typeface="Wells Fargo Sans Condensed" panose="020B0506020203020204" pitchFamily="34" charset="0"/>
                <a:ea typeface="Calibri" panose="020F0502020204030204" pitchFamily="34" charset="0"/>
                <a:cs typeface="Times New Roman" panose="02020603050405020304" pitchFamily="18" charset="0"/>
              </a:rPr>
              <a:t>Not Insured by the FDIC or Any Federal Government Agency</a:t>
            </a:r>
          </a:p>
          <a:p>
            <a:pPr marL="285750" marR="0" indent="-285750">
              <a:lnSpc>
                <a:spcPct val="90000"/>
              </a:lnSpc>
              <a:spcBef>
                <a:spcPts val="0"/>
              </a:spcBef>
              <a:spcAft>
                <a:spcPts val="0"/>
              </a:spcAft>
              <a:buFont typeface="Arial" panose="020B0604020202020204" pitchFamily="34" charset="0"/>
              <a:buChar char="•"/>
            </a:pPr>
            <a:r>
              <a:rPr lang="en-US" sz="1600" b="1" spc="-20" dirty="0">
                <a:effectLst/>
                <a:latin typeface="Wells Fargo Sans Condensed" panose="020B0506020203020204" pitchFamily="34" charset="0"/>
                <a:ea typeface="Calibri" panose="020F0502020204030204" pitchFamily="34" charset="0"/>
                <a:cs typeface="Times New Roman" panose="02020603050405020304" pitchFamily="18" charset="0"/>
              </a:rPr>
              <a:t>Not a Deposit or Other Obligation of, or Guaranteed by, the Bank or Any Bank Affiliate</a:t>
            </a:r>
          </a:p>
          <a:p>
            <a:pPr marL="285750" marR="0" indent="-285750">
              <a:lnSpc>
                <a:spcPct val="90000"/>
              </a:lnSpc>
              <a:spcBef>
                <a:spcPts val="0"/>
              </a:spcBef>
              <a:spcAft>
                <a:spcPts val="0"/>
              </a:spcAft>
              <a:buFont typeface="Arial" panose="020B0604020202020204" pitchFamily="34" charset="0"/>
              <a:buChar char="•"/>
            </a:pPr>
            <a:r>
              <a:rPr lang="en-US" sz="1600" b="1" spc="-20" dirty="0">
                <a:effectLst/>
                <a:latin typeface="Wells Fargo Sans Condensed" panose="020B0506020203020204" pitchFamily="34" charset="0"/>
                <a:ea typeface="Calibri" panose="020F0502020204030204" pitchFamily="34" charset="0"/>
                <a:cs typeface="Times New Roman" panose="02020603050405020304" pitchFamily="18" charset="0"/>
              </a:rPr>
              <a:t>Subject to Investment Risks, Including Possible Loss of the Principal Amount Invested</a:t>
            </a:r>
          </a:p>
        </p:txBody>
      </p:sp>
    </p:spTree>
    <p:extLst>
      <p:ext uri="{BB962C8B-B14F-4D97-AF65-F5344CB8AC3E}">
        <p14:creationId xmlns:p14="http://schemas.microsoft.com/office/powerpoint/2010/main" val="4053168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Agenda One Column">
    <p:spTree>
      <p:nvGrpSpPr>
        <p:cNvPr id="1" name=""/>
        <p:cNvGrpSpPr/>
        <p:nvPr/>
      </p:nvGrpSpPr>
      <p:grpSpPr>
        <a:xfrm>
          <a:off x="0" y="0"/>
          <a:ext cx="0" cy="0"/>
          <a:chOff x="0" y="0"/>
          <a:chExt cx="0" cy="0"/>
        </a:xfrm>
      </p:grpSpPr>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365760" y="457200"/>
            <a:ext cx="8412480" cy="1005840"/>
          </a:xfrm>
        </p:spPr>
        <p:txBody>
          <a:bodyPr/>
          <a:lstStyle>
            <a:lvl1pPr>
              <a:defRPr/>
            </a:lvl1pPr>
          </a:lstStyle>
          <a:p>
            <a:r>
              <a:rPr lang="en-US" dirty="0"/>
              <a:t>[Slide title]</a:t>
            </a:r>
          </a:p>
        </p:txBody>
      </p:sp>
      <p:cxnSp>
        <p:nvCxnSpPr>
          <p:cNvPr id="4" name="Line">
            <a:extLst>
              <a:ext uri="{FF2B5EF4-FFF2-40B4-BE49-F238E27FC236}">
                <a16:creationId xmlns:a16="http://schemas.microsoft.com/office/drawing/2014/main" id="{4D348C42-76C9-E94C-BD38-85471A87E30C}"/>
              </a:ext>
            </a:extLst>
          </p:cNvPr>
          <p:cNvCxnSpPr>
            <a:cxnSpLocks/>
          </p:cNvCxnSpPr>
          <p:nvPr userDrawn="1"/>
        </p:nvCxnSpPr>
        <p:spPr bwMode="hidden">
          <a:xfrm>
            <a:off x="365760" y="1600200"/>
            <a:ext cx="4023360" cy="0"/>
          </a:xfrm>
          <a:prstGeom prst="line">
            <a:avLst/>
          </a:prstGeom>
          <a:ln w="19050" cap="flat">
            <a:solidFill>
              <a:srgbClr val="946E3A"/>
            </a:solidFill>
          </a:ln>
        </p:spPr>
        <p:style>
          <a:lnRef idx="1">
            <a:schemeClr val="accent1"/>
          </a:lnRef>
          <a:fillRef idx="0">
            <a:schemeClr val="accent1"/>
          </a:fillRef>
          <a:effectRef idx="0">
            <a:schemeClr val="dk1"/>
          </a:effectRef>
          <a:fontRef idx="minor">
            <a:schemeClr val="lt1"/>
          </a:fontRef>
        </p:style>
      </p:cxnSp>
      <p:sp>
        <p:nvSpPr>
          <p:cNvPr id="3" name="Content Placeholder 1">
            <a:extLst>
              <a:ext uri="{FF2B5EF4-FFF2-40B4-BE49-F238E27FC236}">
                <a16:creationId xmlns:a16="http://schemas.microsoft.com/office/drawing/2014/main" id="{5ACDF6B2-62B8-404E-8D30-594804419392}"/>
              </a:ext>
            </a:extLst>
          </p:cNvPr>
          <p:cNvSpPr>
            <a:spLocks noGrp="1"/>
          </p:cNvSpPr>
          <p:nvPr>
            <p:ph idx="1"/>
          </p:nvPr>
        </p:nvSpPr>
        <p:spPr>
          <a:xfrm>
            <a:off x="365760" y="1828800"/>
            <a:ext cx="4023360" cy="4340224"/>
          </a:xfrm>
        </p:spPr>
        <p:txBody>
          <a:bodyPr numCol="1"/>
          <a:lstStyle>
            <a:lvl1pPr marL="171450" indent="-171450">
              <a:buFont typeface="Wells Fargo Serif Light" panose="02040403040405020204" pitchFamily="18" charset="0"/>
              <a:buChar char="•"/>
              <a:tabLst>
                <a:tab pos="4024313" algn="r"/>
              </a:tabLst>
              <a:defRPr>
                <a:latin typeface="Wells Fargo Serif Light" panose="02040403040405020204" pitchFamily="18" charset="0"/>
              </a:defRPr>
            </a:lvl1pPr>
            <a:lvl2pPr marL="342900" indent="-171450">
              <a:buFont typeface="Wells Fargo Serif Light" panose="02040403040405020204" pitchFamily="18" charset="0"/>
              <a:buChar char="–"/>
              <a:tabLst>
                <a:tab pos="4024313" algn="r"/>
              </a:tabLst>
              <a:defRPr>
                <a:latin typeface="Wells Fargo Serif Light" panose="02040403040405020204" pitchFamily="18" charset="0"/>
              </a:defRPr>
            </a:lvl2pPr>
            <a:lvl3pPr marL="514350" indent="-171450">
              <a:buFont typeface="Wells Fargo Serif Light" panose="02040403040405020204" pitchFamily="18" charset="0"/>
              <a:buChar char="–"/>
              <a:tabLst>
                <a:tab pos="4024313" algn="r"/>
              </a:tabLst>
              <a:defRPr>
                <a:latin typeface="Wells Fargo Serif Light" panose="02040403040405020204" pitchFamily="18" charset="0"/>
              </a:defRPr>
            </a:lvl3pPr>
            <a:lvl4pPr marL="685800" indent="-171450">
              <a:buFont typeface="Wells Fargo Serif Light" panose="02040403040405020204" pitchFamily="18" charset="0"/>
              <a:buChar char="–"/>
              <a:tabLst>
                <a:tab pos="4024313" algn="r"/>
              </a:tabLst>
              <a:defRPr>
                <a:latin typeface="Wells Fargo Serif Light" panose="02040403040405020204" pitchFamily="18" charset="0"/>
              </a:defRPr>
            </a:lvl4pPr>
            <a:lvl5pPr marL="857250" indent="-171450">
              <a:buFont typeface="Wells Fargo Serif Light" panose="02040403040405020204" pitchFamily="18" charset="0"/>
              <a:buChar char="–"/>
              <a:tabLst>
                <a:tab pos="4024313" algn="r"/>
              </a:tabLst>
              <a:defRPr>
                <a:latin typeface="Wells Fargo Serif Light" panose="02040403040405020204" pitchFamily="18" charset="0"/>
              </a:defRPr>
            </a:lvl5pPr>
            <a:lvl6pPr marL="1028700" indent="-171450">
              <a:buFont typeface="Wells Fargo Serif Light" panose="02040403040405020204" pitchFamily="18" charset="0"/>
              <a:buChar char="–"/>
              <a:tabLst>
                <a:tab pos="4024313" algn="r"/>
              </a:tabLst>
              <a:defRPr>
                <a:latin typeface="Wells Fargo Serif Light" panose="02040403040405020204" pitchFamily="18" charset="0"/>
              </a:defRPr>
            </a:lvl6pPr>
            <a:lvl7pPr marL="1200150" indent="-171450">
              <a:buFont typeface="Wells Fargo Serif Light" panose="02040403040405020204" pitchFamily="18" charset="0"/>
              <a:buChar char="–"/>
              <a:tabLst>
                <a:tab pos="4024313" algn="r"/>
              </a:tabLst>
              <a:defRPr>
                <a:latin typeface="Wells Fargo Serif Light" panose="02040403040405020204" pitchFamily="18" charset="0"/>
              </a:defRPr>
            </a:lvl7pPr>
            <a:lvl8pPr marL="1371600" indent="-171450">
              <a:buFont typeface="Wells Fargo Serif Light" panose="02040403040405020204" pitchFamily="18" charset="0"/>
              <a:buChar char="–"/>
              <a:tabLst>
                <a:tab pos="4024313" algn="r"/>
              </a:tabLst>
              <a:defRPr>
                <a:latin typeface="Wells Fargo Serif Light" panose="02040403040405020204" pitchFamily="18" charset="0"/>
              </a:defRPr>
            </a:lvl8pPr>
            <a:lvl9pPr marL="1543050" indent="-171450">
              <a:buFont typeface="Wells Fargo Serif Light" panose="02040403040405020204" pitchFamily="18" charset="0"/>
              <a:buChar char="–"/>
              <a:tabLst>
                <a:tab pos="4024313" algn="r"/>
              </a:tabLst>
              <a:defRPr>
                <a:latin typeface="Wells Fargo Serif Light" panose="02040403040405020204" pitchFamily="18" charset="0"/>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4169592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Agenda Two Columns">
    <p:spTree>
      <p:nvGrpSpPr>
        <p:cNvPr id="1" name=""/>
        <p:cNvGrpSpPr/>
        <p:nvPr/>
      </p:nvGrpSpPr>
      <p:grpSpPr>
        <a:xfrm>
          <a:off x="0" y="0"/>
          <a:ext cx="0" cy="0"/>
          <a:chOff x="0" y="0"/>
          <a:chExt cx="0" cy="0"/>
        </a:xfrm>
      </p:grpSpPr>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365760" y="457200"/>
            <a:ext cx="8412480" cy="1005840"/>
          </a:xfrm>
        </p:spPr>
        <p:txBody>
          <a:bodyPr/>
          <a:lstStyle>
            <a:lvl1pPr>
              <a:defRPr/>
            </a:lvl1pPr>
          </a:lstStyle>
          <a:p>
            <a:r>
              <a:rPr lang="en-US" dirty="0"/>
              <a:t>[Slide title]</a:t>
            </a:r>
          </a:p>
        </p:txBody>
      </p:sp>
      <p:cxnSp>
        <p:nvCxnSpPr>
          <p:cNvPr id="4" name="Line">
            <a:extLst>
              <a:ext uri="{FF2B5EF4-FFF2-40B4-BE49-F238E27FC236}">
                <a16:creationId xmlns:a16="http://schemas.microsoft.com/office/drawing/2014/main" id="{4D348C42-76C9-E94C-BD38-85471A87E30C}"/>
              </a:ext>
            </a:extLst>
          </p:cNvPr>
          <p:cNvCxnSpPr>
            <a:cxnSpLocks/>
          </p:cNvCxnSpPr>
          <p:nvPr userDrawn="1"/>
        </p:nvCxnSpPr>
        <p:spPr bwMode="hidden">
          <a:xfrm>
            <a:off x="365760" y="1600200"/>
            <a:ext cx="4023360" cy="0"/>
          </a:xfrm>
          <a:prstGeom prst="line">
            <a:avLst/>
          </a:prstGeom>
          <a:ln w="19050" cap="flat">
            <a:solidFill>
              <a:srgbClr val="946E3A"/>
            </a:solidFill>
          </a:ln>
        </p:spPr>
        <p:style>
          <a:lnRef idx="1">
            <a:schemeClr val="accent1"/>
          </a:lnRef>
          <a:fillRef idx="0">
            <a:schemeClr val="accent1"/>
          </a:fillRef>
          <a:effectRef idx="0">
            <a:schemeClr val="dk1"/>
          </a:effectRef>
          <a:fontRef idx="minor">
            <a:schemeClr val="lt1"/>
          </a:fontRef>
        </p:style>
      </p:cxnSp>
      <p:cxnSp>
        <p:nvCxnSpPr>
          <p:cNvPr id="9" name="Line">
            <a:extLst>
              <a:ext uri="{FF2B5EF4-FFF2-40B4-BE49-F238E27FC236}">
                <a16:creationId xmlns:a16="http://schemas.microsoft.com/office/drawing/2014/main" id="{827E2BA7-0F08-6A47-9026-1A567427BC27}"/>
              </a:ext>
            </a:extLst>
          </p:cNvPr>
          <p:cNvCxnSpPr>
            <a:cxnSpLocks/>
          </p:cNvCxnSpPr>
          <p:nvPr userDrawn="1"/>
        </p:nvCxnSpPr>
        <p:spPr bwMode="hidden">
          <a:xfrm>
            <a:off x="4754880" y="1600200"/>
            <a:ext cx="4023360" cy="0"/>
          </a:xfrm>
          <a:prstGeom prst="line">
            <a:avLst/>
          </a:prstGeom>
          <a:ln w="19050" cap="flat">
            <a:solidFill>
              <a:srgbClr val="946E3A"/>
            </a:solidFill>
          </a:ln>
        </p:spPr>
        <p:style>
          <a:lnRef idx="1">
            <a:schemeClr val="accent1"/>
          </a:lnRef>
          <a:fillRef idx="0">
            <a:schemeClr val="accent1"/>
          </a:fillRef>
          <a:effectRef idx="0">
            <a:schemeClr val="dk1"/>
          </a:effectRef>
          <a:fontRef idx="minor">
            <a:schemeClr val="lt1"/>
          </a:fontRef>
        </p:style>
      </p:cxnSp>
      <p:sp>
        <p:nvSpPr>
          <p:cNvPr id="3" name="Content Placeholder 1">
            <a:extLst>
              <a:ext uri="{FF2B5EF4-FFF2-40B4-BE49-F238E27FC236}">
                <a16:creationId xmlns:a16="http://schemas.microsoft.com/office/drawing/2014/main" id="{5ACDF6B2-62B8-404E-8D30-594804419392}"/>
              </a:ext>
            </a:extLst>
          </p:cNvPr>
          <p:cNvSpPr>
            <a:spLocks noGrp="1"/>
          </p:cNvSpPr>
          <p:nvPr>
            <p:ph idx="1"/>
          </p:nvPr>
        </p:nvSpPr>
        <p:spPr>
          <a:xfrm>
            <a:off x="365759" y="1828802"/>
            <a:ext cx="8413115" cy="4340224"/>
          </a:xfrm>
        </p:spPr>
        <p:txBody>
          <a:bodyPr numCol="2"/>
          <a:lstStyle>
            <a:lvl1pPr marL="171450" indent="-171450">
              <a:buFont typeface="Wells Fargo Serif Light" panose="02040403040405020204" pitchFamily="18" charset="0"/>
              <a:buChar char="•"/>
              <a:tabLst>
                <a:tab pos="4024313" algn="r"/>
              </a:tabLst>
              <a:defRPr>
                <a:latin typeface="Wells Fargo Serif Light" panose="02040403040405020204" pitchFamily="18" charset="0"/>
              </a:defRPr>
            </a:lvl1pPr>
            <a:lvl2pPr marL="342900" indent="-171450">
              <a:buFont typeface="Wells Fargo Serif Light" panose="02040403040405020204" pitchFamily="18" charset="0"/>
              <a:buChar char="–"/>
              <a:tabLst>
                <a:tab pos="4024313" algn="r"/>
              </a:tabLst>
              <a:defRPr>
                <a:latin typeface="Wells Fargo Serif Light" panose="02040403040405020204" pitchFamily="18" charset="0"/>
              </a:defRPr>
            </a:lvl2pPr>
            <a:lvl3pPr marL="514350" indent="-171450">
              <a:buFont typeface="Wells Fargo Serif Light" panose="02040403040405020204" pitchFamily="18" charset="0"/>
              <a:buChar char="–"/>
              <a:tabLst>
                <a:tab pos="4024313" algn="r"/>
              </a:tabLst>
              <a:defRPr>
                <a:latin typeface="Wells Fargo Serif Light" panose="02040403040405020204" pitchFamily="18" charset="0"/>
              </a:defRPr>
            </a:lvl3pPr>
            <a:lvl4pPr marL="685800" indent="-171450">
              <a:buFont typeface="Wells Fargo Serif Light" panose="02040403040405020204" pitchFamily="18" charset="0"/>
              <a:buChar char="–"/>
              <a:tabLst>
                <a:tab pos="4024313" algn="r"/>
              </a:tabLst>
              <a:defRPr>
                <a:latin typeface="Wells Fargo Serif Light" panose="02040403040405020204" pitchFamily="18" charset="0"/>
              </a:defRPr>
            </a:lvl4pPr>
            <a:lvl5pPr marL="857250" indent="-171450">
              <a:buFont typeface="Wells Fargo Serif Light" panose="02040403040405020204" pitchFamily="18" charset="0"/>
              <a:buChar char="–"/>
              <a:tabLst>
                <a:tab pos="4024313" algn="r"/>
              </a:tabLst>
              <a:defRPr>
                <a:latin typeface="Wells Fargo Serif Light" panose="02040403040405020204" pitchFamily="18" charset="0"/>
              </a:defRPr>
            </a:lvl5pPr>
            <a:lvl6pPr marL="1028700" indent="-171450">
              <a:buFont typeface="Wells Fargo Serif Light" panose="02040403040405020204" pitchFamily="18" charset="0"/>
              <a:buChar char="–"/>
              <a:tabLst>
                <a:tab pos="4024313" algn="r"/>
              </a:tabLst>
              <a:defRPr>
                <a:latin typeface="Wells Fargo Serif Light" panose="02040403040405020204" pitchFamily="18" charset="0"/>
              </a:defRPr>
            </a:lvl6pPr>
            <a:lvl7pPr marL="1200150" indent="-171450">
              <a:buFont typeface="Wells Fargo Serif Light" panose="02040403040405020204" pitchFamily="18" charset="0"/>
              <a:buChar char="–"/>
              <a:tabLst>
                <a:tab pos="4024313" algn="r"/>
              </a:tabLst>
              <a:defRPr>
                <a:latin typeface="Wells Fargo Serif Light" panose="02040403040405020204" pitchFamily="18" charset="0"/>
              </a:defRPr>
            </a:lvl7pPr>
            <a:lvl8pPr marL="1371600" indent="-171450">
              <a:buFont typeface="Wells Fargo Serif Light" panose="02040403040405020204" pitchFamily="18" charset="0"/>
              <a:buChar char="–"/>
              <a:tabLst>
                <a:tab pos="4024313" algn="r"/>
              </a:tabLst>
              <a:defRPr>
                <a:latin typeface="Wells Fargo Serif Light" panose="02040403040405020204" pitchFamily="18" charset="0"/>
              </a:defRPr>
            </a:lvl8pPr>
            <a:lvl9pPr marL="1543050" indent="-171450">
              <a:buFont typeface="Wells Fargo Serif Light" panose="02040403040405020204" pitchFamily="18" charset="0"/>
              <a:buChar char="–"/>
              <a:tabLst>
                <a:tab pos="4024313" algn="r"/>
              </a:tabLst>
              <a:defRPr>
                <a:latin typeface="Wells Fargo Serif Light" panose="02040403040405020204" pitchFamily="18" charset="0"/>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07DB0427-6005-7646-A1DA-069FBA064B9C}"/>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3533417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p:txBody>
          <a:bodyPr/>
          <a:lstStyle>
            <a:lvl1pPr>
              <a:defRPr/>
            </a:lvl1pPr>
          </a:lstStyle>
          <a:p>
            <a:r>
              <a:rPr lang="en-US" dirty="0"/>
              <a:t>[Slide title]</a:t>
            </a:r>
          </a:p>
        </p:txBody>
      </p:sp>
      <p:sp>
        <p:nvSpPr>
          <p:cNvPr id="3" name="Content Placeholder 1">
            <a:extLst>
              <a:ext uri="{FF2B5EF4-FFF2-40B4-BE49-F238E27FC236}">
                <a16:creationId xmlns:a16="http://schemas.microsoft.com/office/drawing/2014/main" id="{5ACDF6B2-62B8-404E-8D30-594804419392}"/>
              </a:ext>
            </a:extLst>
          </p:cNvPr>
          <p:cNvSpPr>
            <a:spLocks noGrp="1"/>
          </p:cNvSpPr>
          <p:nvPr>
            <p:ph idx="1"/>
          </p:nvPr>
        </p:nvSpPr>
        <p:spPr>
          <a:xfrm>
            <a:off x="365125" y="1600201"/>
            <a:ext cx="8412480" cy="45688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16C968B0-98BE-A54C-8F1A-69CB67A0FBF6}"/>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3625337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Large Text">
    <p:spTree>
      <p:nvGrpSpPr>
        <p:cNvPr id="1" name=""/>
        <p:cNvGrpSpPr/>
        <p:nvPr/>
      </p:nvGrpSpPr>
      <p:grpSpPr>
        <a:xfrm>
          <a:off x="0" y="0"/>
          <a:ext cx="0" cy="0"/>
          <a:chOff x="0" y="0"/>
          <a:chExt cx="0" cy="0"/>
        </a:xfrm>
      </p:grpSpPr>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365760" y="457200"/>
            <a:ext cx="8412480" cy="1005840"/>
          </a:xfrm>
        </p:spPr>
        <p:txBody>
          <a:bodyPr/>
          <a:lstStyle>
            <a:lvl1pPr>
              <a:defRPr/>
            </a:lvl1pPr>
          </a:lstStyle>
          <a:p>
            <a:r>
              <a:rPr lang="en-US" dirty="0"/>
              <a:t>[Slide title]</a:t>
            </a:r>
          </a:p>
        </p:txBody>
      </p:sp>
      <p:sp>
        <p:nvSpPr>
          <p:cNvPr id="3" name="Content Placeholder 1">
            <a:extLst>
              <a:ext uri="{FF2B5EF4-FFF2-40B4-BE49-F238E27FC236}">
                <a16:creationId xmlns:a16="http://schemas.microsoft.com/office/drawing/2014/main" id="{5ACDF6B2-62B8-404E-8D30-594804419392}"/>
              </a:ext>
            </a:extLst>
          </p:cNvPr>
          <p:cNvSpPr>
            <a:spLocks noGrp="1"/>
          </p:cNvSpPr>
          <p:nvPr>
            <p:ph idx="1"/>
          </p:nvPr>
        </p:nvSpPr>
        <p:spPr>
          <a:xfrm>
            <a:off x="365760" y="1600201"/>
            <a:ext cx="5486400" cy="4568825"/>
          </a:xfrm>
        </p:spPr>
        <p:txBody>
          <a:bodyPr>
            <a:noAutofit/>
          </a:bodyPr>
          <a:lstStyle>
            <a:lvl1pPr marL="274320" indent="-274320">
              <a:lnSpc>
                <a:spcPct val="100000"/>
              </a:lnSpc>
              <a:buFont typeface="Wells Fargo Sans Display" panose="020B0503020203020204" pitchFamily="34" charset="0"/>
              <a:buChar char="•"/>
              <a:defRPr sz="2400">
                <a:latin typeface="+mj-lt"/>
              </a:defRPr>
            </a:lvl1pPr>
            <a:lvl2pPr marL="548640" indent="-274320">
              <a:lnSpc>
                <a:spcPct val="100000"/>
              </a:lnSpc>
              <a:buFont typeface="Wells Fargo Sans Display" panose="020B0503020203020204" pitchFamily="34" charset="0"/>
              <a:buChar char="–"/>
              <a:defRPr sz="2400">
                <a:latin typeface="+mj-lt"/>
              </a:defRPr>
            </a:lvl2pPr>
            <a:lvl3pPr marL="822960" indent="-274320">
              <a:lnSpc>
                <a:spcPct val="100000"/>
              </a:lnSpc>
              <a:buFont typeface="Wells Fargo Sans Display" panose="020B0503020203020204" pitchFamily="34" charset="0"/>
              <a:buChar char="–"/>
              <a:defRPr sz="2400">
                <a:latin typeface="+mj-lt"/>
              </a:defRPr>
            </a:lvl3pPr>
            <a:lvl4pPr marL="1097280" indent="-274320">
              <a:lnSpc>
                <a:spcPct val="100000"/>
              </a:lnSpc>
              <a:buFont typeface="Wells Fargo Sans Display" panose="020B0503020203020204" pitchFamily="34" charset="0"/>
              <a:buChar char="–"/>
              <a:defRPr sz="2400">
                <a:latin typeface="+mj-lt"/>
              </a:defRPr>
            </a:lvl4pPr>
            <a:lvl5pPr marL="1371600" indent="-274320">
              <a:lnSpc>
                <a:spcPct val="100000"/>
              </a:lnSpc>
              <a:buFont typeface="Wells Fargo Sans Display" panose="020B0503020203020204" pitchFamily="34" charset="0"/>
              <a:buChar char="–"/>
              <a:defRPr sz="2400">
                <a:latin typeface="+mj-lt"/>
              </a:defRPr>
            </a:lvl5pPr>
            <a:lvl6pPr marL="1645920" indent="-274320">
              <a:lnSpc>
                <a:spcPct val="100000"/>
              </a:lnSpc>
              <a:buFont typeface="Wells Fargo Sans Display" panose="020B0503020203020204" pitchFamily="34" charset="0"/>
              <a:buChar char="–"/>
              <a:defRPr sz="2400">
                <a:latin typeface="+mj-lt"/>
              </a:defRPr>
            </a:lvl6pPr>
            <a:lvl7pPr marL="1920240" indent="-274320">
              <a:lnSpc>
                <a:spcPct val="100000"/>
              </a:lnSpc>
              <a:buFont typeface="Wells Fargo Sans Display" panose="020B0503020203020204" pitchFamily="34" charset="0"/>
              <a:buChar char="–"/>
              <a:defRPr sz="2400">
                <a:latin typeface="+mj-lt"/>
              </a:defRPr>
            </a:lvl7pPr>
            <a:lvl8pPr marL="2194560" indent="-274320">
              <a:lnSpc>
                <a:spcPct val="100000"/>
              </a:lnSpc>
              <a:buFont typeface="Wells Fargo Sans Display" panose="020B0503020203020204" pitchFamily="34" charset="0"/>
              <a:buChar char="–"/>
              <a:defRPr sz="2400">
                <a:latin typeface="+mj-lt"/>
              </a:defRPr>
            </a:lvl8pPr>
            <a:lvl9pPr marL="2468880" indent="-274320">
              <a:lnSpc>
                <a:spcPct val="100000"/>
              </a:lnSpc>
              <a:buFont typeface="Wells Fargo Sans Display" panose="020B0503020203020204" pitchFamily="34" charset="0"/>
              <a:buChar char="–"/>
              <a:defRPr sz="2400">
                <a:latin typeface="+mj-lt"/>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16C968B0-98BE-A54C-8F1A-69CB67A0FBF6}"/>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498169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5A6DEEE1-C08A-1E44-BEC5-E09044562C19}"/>
              </a:ext>
            </a:extLst>
          </p:cNvPr>
          <p:cNvSpPr>
            <a:spLocks noGrp="1"/>
          </p:cNvSpPr>
          <p:nvPr>
            <p:ph type="title" hasCustomPrompt="1"/>
          </p:nvPr>
        </p:nvSpPr>
        <p:spPr>
          <a:xfrm>
            <a:off x="365760" y="457200"/>
            <a:ext cx="8412480" cy="1005840"/>
          </a:xfrm>
        </p:spPr>
        <p:txBody>
          <a:bodyPr/>
          <a:lstStyle>
            <a:lvl1pPr>
              <a:defRPr/>
            </a:lvl1pPr>
          </a:lstStyle>
          <a:p>
            <a:r>
              <a:rPr lang="en-US" dirty="0"/>
              <a:t>[Slide title]</a:t>
            </a:r>
          </a:p>
        </p:txBody>
      </p:sp>
      <p:sp>
        <p:nvSpPr>
          <p:cNvPr id="3" name="Content Placeholder 1">
            <a:extLst>
              <a:ext uri="{FF2B5EF4-FFF2-40B4-BE49-F238E27FC236}">
                <a16:creationId xmlns:a16="http://schemas.microsoft.com/office/drawing/2014/main" id="{18C91035-5E9C-427C-BB14-3C95EF5EA9C7}"/>
              </a:ext>
            </a:extLst>
          </p:cNvPr>
          <p:cNvSpPr>
            <a:spLocks noGrp="1"/>
          </p:cNvSpPr>
          <p:nvPr>
            <p:ph sz="half" idx="1"/>
          </p:nvPr>
        </p:nvSpPr>
        <p:spPr>
          <a:xfrm>
            <a:off x="365760" y="1600200"/>
            <a:ext cx="4023360"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a:extLst>
              <a:ext uri="{FF2B5EF4-FFF2-40B4-BE49-F238E27FC236}">
                <a16:creationId xmlns:a16="http://schemas.microsoft.com/office/drawing/2014/main" id="{086D2EDA-1064-496E-9F5C-3A8317F76DD7}"/>
              </a:ext>
            </a:extLst>
          </p:cNvPr>
          <p:cNvSpPr>
            <a:spLocks noGrp="1"/>
          </p:cNvSpPr>
          <p:nvPr>
            <p:ph sz="half" idx="2"/>
          </p:nvPr>
        </p:nvSpPr>
        <p:spPr>
          <a:xfrm>
            <a:off x="4754880" y="1600200"/>
            <a:ext cx="4023360"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E9BFDC9A-8BFC-8946-84F2-2786226F4A25}"/>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1493376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16" name="Title">
            <a:extLst>
              <a:ext uri="{FF2B5EF4-FFF2-40B4-BE49-F238E27FC236}">
                <a16:creationId xmlns:a16="http://schemas.microsoft.com/office/drawing/2014/main" id="{0FEC781B-6995-FC4B-8081-5377A71B27B1}"/>
              </a:ext>
            </a:extLst>
          </p:cNvPr>
          <p:cNvSpPr>
            <a:spLocks noGrp="1"/>
          </p:cNvSpPr>
          <p:nvPr>
            <p:ph type="title" hasCustomPrompt="1"/>
          </p:nvPr>
        </p:nvSpPr>
        <p:spPr>
          <a:xfrm>
            <a:off x="365760" y="457200"/>
            <a:ext cx="8412480" cy="1005840"/>
          </a:xfrm>
        </p:spPr>
        <p:txBody>
          <a:bodyPr/>
          <a:lstStyle>
            <a:lvl1pPr>
              <a:defRPr/>
            </a:lvl1pPr>
          </a:lstStyle>
          <a:p>
            <a:r>
              <a:rPr lang="en-US" dirty="0"/>
              <a:t>[Slide title]</a:t>
            </a:r>
          </a:p>
        </p:txBody>
      </p:sp>
      <p:sp>
        <p:nvSpPr>
          <p:cNvPr id="3" name="Content Placeholder 1">
            <a:extLst>
              <a:ext uri="{FF2B5EF4-FFF2-40B4-BE49-F238E27FC236}">
                <a16:creationId xmlns:a16="http://schemas.microsoft.com/office/drawing/2014/main" id="{18C91035-5E9C-427C-BB14-3C95EF5EA9C7}"/>
              </a:ext>
            </a:extLst>
          </p:cNvPr>
          <p:cNvSpPr>
            <a:spLocks noGrp="1"/>
          </p:cNvSpPr>
          <p:nvPr>
            <p:ph sz="half" idx="1"/>
          </p:nvPr>
        </p:nvSpPr>
        <p:spPr>
          <a:xfrm>
            <a:off x="365761" y="1600200"/>
            <a:ext cx="2560320"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a:extLst>
              <a:ext uri="{FF2B5EF4-FFF2-40B4-BE49-F238E27FC236}">
                <a16:creationId xmlns:a16="http://schemas.microsoft.com/office/drawing/2014/main" id="{086D2EDA-1064-496E-9F5C-3A8317F76DD7}"/>
              </a:ext>
            </a:extLst>
          </p:cNvPr>
          <p:cNvSpPr>
            <a:spLocks noGrp="1"/>
          </p:cNvSpPr>
          <p:nvPr>
            <p:ph sz="half" idx="2"/>
          </p:nvPr>
        </p:nvSpPr>
        <p:spPr>
          <a:xfrm>
            <a:off x="3291840" y="1600200"/>
            <a:ext cx="2560320"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3">
            <a:extLst>
              <a:ext uri="{FF2B5EF4-FFF2-40B4-BE49-F238E27FC236}">
                <a16:creationId xmlns:a16="http://schemas.microsoft.com/office/drawing/2014/main" id="{AAE1199F-835A-AB49-B657-252EF2C5A8AA}"/>
              </a:ext>
            </a:extLst>
          </p:cNvPr>
          <p:cNvSpPr>
            <a:spLocks noGrp="1"/>
          </p:cNvSpPr>
          <p:nvPr>
            <p:ph sz="quarter" idx="10"/>
          </p:nvPr>
        </p:nvSpPr>
        <p:spPr>
          <a:xfrm>
            <a:off x="6217921" y="1600200"/>
            <a:ext cx="2560954"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77759C7B-BF36-F44D-BEAC-32033DC69731}"/>
              </a:ext>
            </a:extLst>
          </p:cNvPr>
          <p:cNvSpPr>
            <a:spLocks noGrp="1"/>
          </p:cNvSpPr>
          <p:nvPr>
            <p:ph type="sldNum" sz="quarter" idx="11"/>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4185738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rge Text">
    <p:spTree>
      <p:nvGrpSpPr>
        <p:cNvPr id="1" name=""/>
        <p:cNvGrpSpPr/>
        <p:nvPr/>
      </p:nvGrpSpPr>
      <p:grpSpPr>
        <a:xfrm>
          <a:off x="0" y="0"/>
          <a:ext cx="0" cy="0"/>
          <a:chOff x="0" y="0"/>
          <a:chExt cx="0" cy="0"/>
        </a:xfrm>
      </p:grpSpPr>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365760" y="457200"/>
            <a:ext cx="8412480" cy="1005840"/>
          </a:xfrm>
        </p:spPr>
        <p:txBody>
          <a:bodyPr/>
          <a:lstStyle>
            <a:lvl1pPr>
              <a:defRPr b="0" i="0">
                <a:latin typeface="Wells Fargo Serif Display" panose="02040403040405020204" pitchFamily="18" charset="0"/>
              </a:defRPr>
            </a:lvl1pPr>
          </a:lstStyle>
          <a:p>
            <a:r>
              <a:rPr lang="en-US" dirty="0"/>
              <a:t>[Slide title]</a:t>
            </a:r>
          </a:p>
        </p:txBody>
      </p:sp>
      <p:sp>
        <p:nvSpPr>
          <p:cNvPr id="3" name="Content Placeholder 1">
            <a:extLst>
              <a:ext uri="{FF2B5EF4-FFF2-40B4-BE49-F238E27FC236}">
                <a16:creationId xmlns:a16="http://schemas.microsoft.com/office/drawing/2014/main" id="{5ACDF6B2-62B8-404E-8D30-594804419392}"/>
              </a:ext>
            </a:extLst>
          </p:cNvPr>
          <p:cNvSpPr>
            <a:spLocks noGrp="1"/>
          </p:cNvSpPr>
          <p:nvPr>
            <p:ph idx="1"/>
          </p:nvPr>
        </p:nvSpPr>
        <p:spPr>
          <a:xfrm>
            <a:off x="365760" y="1600201"/>
            <a:ext cx="5486400" cy="4568825"/>
          </a:xfrm>
        </p:spPr>
        <p:txBody>
          <a:bodyPr>
            <a:noAutofit/>
          </a:bodyPr>
          <a:lstStyle>
            <a:lvl1pPr marL="274320" indent="-274320">
              <a:lnSpc>
                <a:spcPct val="100000"/>
              </a:lnSpc>
              <a:buFont typeface="Wells Fargo Sans Display" panose="020B0503020203020204" pitchFamily="34" charset="0"/>
              <a:buChar char="•"/>
              <a:defRPr sz="2400">
                <a:latin typeface="+mj-lt"/>
              </a:defRPr>
            </a:lvl1pPr>
            <a:lvl2pPr marL="548640" indent="-274320">
              <a:lnSpc>
                <a:spcPct val="100000"/>
              </a:lnSpc>
              <a:buFont typeface="Wells Fargo Sans Display" panose="020B0503020203020204" pitchFamily="34" charset="0"/>
              <a:buChar char="–"/>
              <a:defRPr sz="2400">
                <a:latin typeface="+mj-lt"/>
              </a:defRPr>
            </a:lvl2pPr>
            <a:lvl3pPr marL="822960" indent="-274320">
              <a:lnSpc>
                <a:spcPct val="100000"/>
              </a:lnSpc>
              <a:buFont typeface="Wells Fargo Sans Display" panose="020B0503020203020204" pitchFamily="34" charset="0"/>
              <a:buChar char="–"/>
              <a:defRPr sz="2400">
                <a:latin typeface="+mj-lt"/>
              </a:defRPr>
            </a:lvl3pPr>
            <a:lvl4pPr marL="1097280" indent="-274320">
              <a:lnSpc>
                <a:spcPct val="100000"/>
              </a:lnSpc>
              <a:buFont typeface="Wells Fargo Sans Display" panose="020B0503020203020204" pitchFamily="34" charset="0"/>
              <a:buChar char="–"/>
              <a:defRPr sz="2400">
                <a:latin typeface="+mj-lt"/>
              </a:defRPr>
            </a:lvl4pPr>
            <a:lvl5pPr marL="1371600" indent="-274320">
              <a:lnSpc>
                <a:spcPct val="100000"/>
              </a:lnSpc>
              <a:buFont typeface="Wells Fargo Sans Display" panose="020B0503020203020204" pitchFamily="34" charset="0"/>
              <a:buChar char="–"/>
              <a:defRPr sz="2400">
                <a:latin typeface="+mj-lt"/>
              </a:defRPr>
            </a:lvl5pPr>
            <a:lvl6pPr marL="1645920" indent="-274320">
              <a:lnSpc>
                <a:spcPct val="100000"/>
              </a:lnSpc>
              <a:buFont typeface="Wells Fargo Sans Display" panose="020B0503020203020204" pitchFamily="34" charset="0"/>
              <a:buChar char="–"/>
              <a:defRPr sz="2400">
                <a:latin typeface="+mj-lt"/>
              </a:defRPr>
            </a:lvl6pPr>
            <a:lvl7pPr marL="1920240" indent="-274320">
              <a:lnSpc>
                <a:spcPct val="100000"/>
              </a:lnSpc>
              <a:buFont typeface="Wells Fargo Sans Display" panose="020B0503020203020204" pitchFamily="34" charset="0"/>
              <a:buChar char="–"/>
              <a:defRPr sz="2400">
                <a:latin typeface="+mj-lt"/>
              </a:defRPr>
            </a:lvl7pPr>
            <a:lvl8pPr marL="2194560" indent="-274320">
              <a:lnSpc>
                <a:spcPct val="100000"/>
              </a:lnSpc>
              <a:buFont typeface="Wells Fargo Sans Display" panose="020B0503020203020204" pitchFamily="34" charset="0"/>
              <a:buChar char="–"/>
              <a:defRPr sz="2400">
                <a:latin typeface="+mj-lt"/>
              </a:defRPr>
            </a:lvl8pPr>
            <a:lvl9pPr marL="2468880" indent="-274320">
              <a:lnSpc>
                <a:spcPct val="100000"/>
              </a:lnSpc>
              <a:buFont typeface="Wells Fargo Sans Display" panose="020B0503020203020204" pitchFamily="34" charset="0"/>
              <a:buChar char="–"/>
              <a:defRPr sz="2400">
                <a:latin typeface="+mj-lt"/>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16C968B0-98BE-A54C-8F1A-69CB67A0FBF6}"/>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2483856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idebar Left">
    <p:spTree>
      <p:nvGrpSpPr>
        <p:cNvPr id="1" name=""/>
        <p:cNvGrpSpPr/>
        <p:nvPr/>
      </p:nvGrpSpPr>
      <p:grpSpPr>
        <a:xfrm>
          <a:off x="0" y="0"/>
          <a:ext cx="0" cy="0"/>
          <a:chOff x="0" y="0"/>
          <a:chExt cx="0" cy="0"/>
        </a:xfrm>
      </p:grpSpPr>
      <p:sp>
        <p:nvSpPr>
          <p:cNvPr id="16" name="Title">
            <a:extLst>
              <a:ext uri="{FF2B5EF4-FFF2-40B4-BE49-F238E27FC236}">
                <a16:creationId xmlns:a16="http://schemas.microsoft.com/office/drawing/2014/main" id="{0FEC781B-6995-FC4B-8081-5377A71B27B1}"/>
              </a:ext>
            </a:extLst>
          </p:cNvPr>
          <p:cNvSpPr>
            <a:spLocks noGrp="1"/>
          </p:cNvSpPr>
          <p:nvPr>
            <p:ph type="title" hasCustomPrompt="1"/>
          </p:nvPr>
        </p:nvSpPr>
        <p:spPr>
          <a:xfrm>
            <a:off x="365760" y="457200"/>
            <a:ext cx="8412480" cy="1005840"/>
          </a:xfrm>
        </p:spPr>
        <p:txBody>
          <a:bodyPr/>
          <a:lstStyle>
            <a:lvl1pPr>
              <a:defRPr/>
            </a:lvl1pPr>
          </a:lstStyle>
          <a:p>
            <a:r>
              <a:rPr lang="en-US" dirty="0"/>
              <a:t>[Slide title]</a:t>
            </a:r>
          </a:p>
        </p:txBody>
      </p:sp>
      <p:sp>
        <p:nvSpPr>
          <p:cNvPr id="3" name="Content Placeholder 1">
            <a:extLst>
              <a:ext uri="{FF2B5EF4-FFF2-40B4-BE49-F238E27FC236}">
                <a16:creationId xmlns:a16="http://schemas.microsoft.com/office/drawing/2014/main" id="{18C91035-5E9C-427C-BB14-3C95EF5EA9C7}"/>
              </a:ext>
            </a:extLst>
          </p:cNvPr>
          <p:cNvSpPr>
            <a:spLocks noGrp="1"/>
          </p:cNvSpPr>
          <p:nvPr>
            <p:ph sz="half" idx="1"/>
          </p:nvPr>
        </p:nvSpPr>
        <p:spPr>
          <a:xfrm>
            <a:off x="365761" y="1600200"/>
            <a:ext cx="2560320"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a:extLst>
              <a:ext uri="{FF2B5EF4-FFF2-40B4-BE49-F238E27FC236}">
                <a16:creationId xmlns:a16="http://schemas.microsoft.com/office/drawing/2014/main" id="{086D2EDA-1064-496E-9F5C-3A8317F76DD7}"/>
              </a:ext>
            </a:extLst>
          </p:cNvPr>
          <p:cNvSpPr>
            <a:spLocks noGrp="1"/>
          </p:cNvSpPr>
          <p:nvPr>
            <p:ph sz="half" idx="2"/>
          </p:nvPr>
        </p:nvSpPr>
        <p:spPr>
          <a:xfrm>
            <a:off x="3291840" y="1600200"/>
            <a:ext cx="5486399"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5D805AD4-73CF-FE45-8F86-233D14A0CF8E}"/>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347856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idebar Right">
    <p:spTree>
      <p:nvGrpSpPr>
        <p:cNvPr id="1" name=""/>
        <p:cNvGrpSpPr/>
        <p:nvPr/>
      </p:nvGrpSpPr>
      <p:grpSpPr>
        <a:xfrm>
          <a:off x="0" y="0"/>
          <a:ext cx="0" cy="0"/>
          <a:chOff x="0" y="0"/>
          <a:chExt cx="0" cy="0"/>
        </a:xfrm>
      </p:grpSpPr>
      <p:sp>
        <p:nvSpPr>
          <p:cNvPr id="16" name="Title">
            <a:extLst>
              <a:ext uri="{FF2B5EF4-FFF2-40B4-BE49-F238E27FC236}">
                <a16:creationId xmlns:a16="http://schemas.microsoft.com/office/drawing/2014/main" id="{0FEC781B-6995-FC4B-8081-5377A71B27B1}"/>
              </a:ext>
            </a:extLst>
          </p:cNvPr>
          <p:cNvSpPr>
            <a:spLocks noGrp="1"/>
          </p:cNvSpPr>
          <p:nvPr>
            <p:ph type="title" hasCustomPrompt="1"/>
          </p:nvPr>
        </p:nvSpPr>
        <p:spPr>
          <a:xfrm>
            <a:off x="365760" y="457200"/>
            <a:ext cx="8412480" cy="1005840"/>
          </a:xfrm>
        </p:spPr>
        <p:txBody>
          <a:bodyPr/>
          <a:lstStyle>
            <a:lvl1pPr>
              <a:defRPr/>
            </a:lvl1pPr>
          </a:lstStyle>
          <a:p>
            <a:r>
              <a:rPr lang="en-US" dirty="0"/>
              <a:t>[Slide title]</a:t>
            </a:r>
          </a:p>
        </p:txBody>
      </p:sp>
      <p:sp>
        <p:nvSpPr>
          <p:cNvPr id="3" name="Content Placeholder 1">
            <a:extLst>
              <a:ext uri="{FF2B5EF4-FFF2-40B4-BE49-F238E27FC236}">
                <a16:creationId xmlns:a16="http://schemas.microsoft.com/office/drawing/2014/main" id="{18C91035-5E9C-427C-BB14-3C95EF5EA9C7}"/>
              </a:ext>
            </a:extLst>
          </p:cNvPr>
          <p:cNvSpPr>
            <a:spLocks noGrp="1"/>
          </p:cNvSpPr>
          <p:nvPr>
            <p:ph sz="half" idx="1"/>
          </p:nvPr>
        </p:nvSpPr>
        <p:spPr>
          <a:xfrm>
            <a:off x="365761" y="1600200"/>
            <a:ext cx="5486400"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a:extLst>
              <a:ext uri="{FF2B5EF4-FFF2-40B4-BE49-F238E27FC236}">
                <a16:creationId xmlns:a16="http://schemas.microsoft.com/office/drawing/2014/main" id="{086D2EDA-1064-496E-9F5C-3A8317F76DD7}"/>
              </a:ext>
            </a:extLst>
          </p:cNvPr>
          <p:cNvSpPr>
            <a:spLocks noGrp="1"/>
          </p:cNvSpPr>
          <p:nvPr>
            <p:ph sz="half" idx="2"/>
          </p:nvPr>
        </p:nvSpPr>
        <p:spPr>
          <a:xfrm>
            <a:off x="6217920" y="1600200"/>
            <a:ext cx="2560319"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34BDA51D-739A-6147-AE33-B80AD50465EA}"/>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3193818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ix Charts">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C0E22618-D046-4A43-A145-B5CC229DCC9E}"/>
              </a:ext>
            </a:extLst>
          </p:cNvPr>
          <p:cNvSpPr>
            <a:spLocks noGrp="1"/>
          </p:cNvSpPr>
          <p:nvPr>
            <p:ph type="title" hasCustomPrompt="1"/>
          </p:nvPr>
        </p:nvSpPr>
        <p:spPr>
          <a:xfrm>
            <a:off x="365760" y="457200"/>
            <a:ext cx="8412480" cy="1005840"/>
          </a:xfrm>
        </p:spPr>
        <p:txBody>
          <a:bodyPr/>
          <a:lstStyle/>
          <a:p>
            <a:r>
              <a:rPr lang="en-US" dirty="0"/>
              <a:t>[Slide title]</a:t>
            </a:r>
          </a:p>
        </p:txBody>
      </p:sp>
      <p:sp>
        <p:nvSpPr>
          <p:cNvPr id="5" name="Chart Placeholder 1">
            <a:extLst>
              <a:ext uri="{FF2B5EF4-FFF2-40B4-BE49-F238E27FC236}">
                <a16:creationId xmlns:a16="http://schemas.microsoft.com/office/drawing/2014/main" id="{1739FB7C-9269-7342-8648-01158E245B2B}"/>
              </a:ext>
            </a:extLst>
          </p:cNvPr>
          <p:cNvSpPr>
            <a:spLocks noGrp="1"/>
          </p:cNvSpPr>
          <p:nvPr>
            <p:ph type="chart" sz="quarter" idx="11"/>
          </p:nvPr>
        </p:nvSpPr>
        <p:spPr>
          <a:xfrm>
            <a:off x="365760" y="1600200"/>
            <a:ext cx="2560320" cy="2057400"/>
          </a:xfrm>
        </p:spPr>
        <p:txBody>
          <a:bodyPr anchor="ctr" anchorCtr="0">
            <a:normAutofit/>
          </a:bodyPr>
          <a:lstStyle>
            <a:lvl1pPr marL="0" indent="0" algn="ctr">
              <a:buFontTx/>
              <a:buNone/>
              <a:defRPr sz="900"/>
            </a:lvl1pPr>
          </a:lstStyle>
          <a:p>
            <a:r>
              <a:rPr lang="en-US"/>
              <a:t>Click icon to add chart</a:t>
            </a:r>
          </a:p>
        </p:txBody>
      </p:sp>
      <p:sp>
        <p:nvSpPr>
          <p:cNvPr id="6" name="Chart Placeholder 2">
            <a:extLst>
              <a:ext uri="{FF2B5EF4-FFF2-40B4-BE49-F238E27FC236}">
                <a16:creationId xmlns:a16="http://schemas.microsoft.com/office/drawing/2014/main" id="{A9A5DDBF-F036-D247-8214-85BE84E1C4F7}"/>
              </a:ext>
            </a:extLst>
          </p:cNvPr>
          <p:cNvSpPr>
            <a:spLocks noGrp="1"/>
          </p:cNvSpPr>
          <p:nvPr>
            <p:ph type="chart" sz="quarter" idx="12"/>
          </p:nvPr>
        </p:nvSpPr>
        <p:spPr>
          <a:xfrm>
            <a:off x="3291840" y="1600200"/>
            <a:ext cx="2560320" cy="2057400"/>
          </a:xfrm>
        </p:spPr>
        <p:txBody>
          <a:bodyPr anchor="ctr" anchorCtr="0">
            <a:normAutofit/>
          </a:bodyPr>
          <a:lstStyle>
            <a:lvl1pPr marL="0" indent="0" algn="ctr">
              <a:buFontTx/>
              <a:buNone/>
              <a:defRPr sz="900"/>
            </a:lvl1pPr>
          </a:lstStyle>
          <a:p>
            <a:r>
              <a:rPr lang="en-US"/>
              <a:t>Click icon to add chart</a:t>
            </a:r>
          </a:p>
        </p:txBody>
      </p:sp>
      <p:sp>
        <p:nvSpPr>
          <p:cNvPr id="7" name="Chart Placeholder 3">
            <a:extLst>
              <a:ext uri="{FF2B5EF4-FFF2-40B4-BE49-F238E27FC236}">
                <a16:creationId xmlns:a16="http://schemas.microsoft.com/office/drawing/2014/main" id="{67E53449-679B-CC46-BF8F-F1C105ECD917}"/>
              </a:ext>
            </a:extLst>
          </p:cNvPr>
          <p:cNvSpPr>
            <a:spLocks noGrp="1"/>
          </p:cNvSpPr>
          <p:nvPr>
            <p:ph type="chart" sz="quarter" idx="13"/>
          </p:nvPr>
        </p:nvSpPr>
        <p:spPr>
          <a:xfrm>
            <a:off x="6217920" y="1600200"/>
            <a:ext cx="2560320" cy="2057400"/>
          </a:xfrm>
        </p:spPr>
        <p:txBody>
          <a:bodyPr anchor="ctr" anchorCtr="0">
            <a:normAutofit/>
          </a:bodyPr>
          <a:lstStyle>
            <a:lvl1pPr marL="0" indent="0" algn="ctr">
              <a:buFontTx/>
              <a:buNone/>
              <a:defRPr sz="900"/>
            </a:lvl1pPr>
          </a:lstStyle>
          <a:p>
            <a:r>
              <a:rPr lang="en-US"/>
              <a:t>Click icon to add chart</a:t>
            </a:r>
          </a:p>
        </p:txBody>
      </p:sp>
      <p:sp>
        <p:nvSpPr>
          <p:cNvPr id="8" name="Chart Placeholder 4">
            <a:extLst>
              <a:ext uri="{FF2B5EF4-FFF2-40B4-BE49-F238E27FC236}">
                <a16:creationId xmlns:a16="http://schemas.microsoft.com/office/drawing/2014/main" id="{964DD178-5836-D24D-9CF5-2E0FDE4934E6}"/>
              </a:ext>
            </a:extLst>
          </p:cNvPr>
          <p:cNvSpPr>
            <a:spLocks noGrp="1"/>
          </p:cNvSpPr>
          <p:nvPr>
            <p:ph type="chart" sz="quarter" idx="14"/>
          </p:nvPr>
        </p:nvSpPr>
        <p:spPr>
          <a:xfrm>
            <a:off x="365760" y="4114800"/>
            <a:ext cx="2560320" cy="2057400"/>
          </a:xfrm>
        </p:spPr>
        <p:txBody>
          <a:bodyPr anchor="ctr" anchorCtr="0">
            <a:normAutofit/>
          </a:bodyPr>
          <a:lstStyle>
            <a:lvl1pPr marL="0" indent="0" algn="ctr">
              <a:buFontTx/>
              <a:buNone/>
              <a:defRPr sz="900"/>
            </a:lvl1pPr>
          </a:lstStyle>
          <a:p>
            <a:r>
              <a:rPr lang="en-US"/>
              <a:t>Click icon to add chart</a:t>
            </a:r>
          </a:p>
        </p:txBody>
      </p:sp>
      <p:sp>
        <p:nvSpPr>
          <p:cNvPr id="9" name="Chart Placeholder 5">
            <a:extLst>
              <a:ext uri="{FF2B5EF4-FFF2-40B4-BE49-F238E27FC236}">
                <a16:creationId xmlns:a16="http://schemas.microsoft.com/office/drawing/2014/main" id="{CB0AE243-8D47-2941-B6AB-7A7BFCBEE1B2}"/>
              </a:ext>
            </a:extLst>
          </p:cNvPr>
          <p:cNvSpPr>
            <a:spLocks noGrp="1"/>
          </p:cNvSpPr>
          <p:nvPr>
            <p:ph type="chart" sz="quarter" idx="15"/>
          </p:nvPr>
        </p:nvSpPr>
        <p:spPr>
          <a:xfrm>
            <a:off x="3291840" y="4114800"/>
            <a:ext cx="2560320" cy="2057400"/>
          </a:xfrm>
        </p:spPr>
        <p:txBody>
          <a:bodyPr anchor="ctr" anchorCtr="0">
            <a:normAutofit/>
          </a:bodyPr>
          <a:lstStyle>
            <a:lvl1pPr marL="0" indent="0" algn="ctr">
              <a:buFontTx/>
              <a:buNone/>
              <a:defRPr sz="900"/>
            </a:lvl1pPr>
          </a:lstStyle>
          <a:p>
            <a:r>
              <a:rPr lang="en-US"/>
              <a:t>Click icon to add chart</a:t>
            </a:r>
          </a:p>
        </p:txBody>
      </p:sp>
      <p:sp>
        <p:nvSpPr>
          <p:cNvPr id="10" name="Chart Placeholder 6">
            <a:extLst>
              <a:ext uri="{FF2B5EF4-FFF2-40B4-BE49-F238E27FC236}">
                <a16:creationId xmlns:a16="http://schemas.microsoft.com/office/drawing/2014/main" id="{C99EE39F-D270-8347-9E90-33ACBAEA0719}"/>
              </a:ext>
            </a:extLst>
          </p:cNvPr>
          <p:cNvSpPr>
            <a:spLocks noGrp="1"/>
          </p:cNvSpPr>
          <p:nvPr>
            <p:ph type="chart" sz="quarter" idx="16"/>
          </p:nvPr>
        </p:nvSpPr>
        <p:spPr>
          <a:xfrm>
            <a:off x="6217920" y="4114800"/>
            <a:ext cx="2560320" cy="2057400"/>
          </a:xfrm>
        </p:spPr>
        <p:txBody>
          <a:bodyPr anchor="ctr" anchorCtr="0">
            <a:normAutofit/>
          </a:bodyPr>
          <a:lstStyle>
            <a:lvl1pPr marL="0" indent="0" algn="ctr">
              <a:buFontTx/>
              <a:buNone/>
              <a:defRPr sz="900"/>
            </a:lvl1pPr>
          </a:lstStyle>
          <a:p>
            <a:r>
              <a:rPr lang="en-US"/>
              <a:t>Click icon to add chart</a:t>
            </a:r>
          </a:p>
        </p:txBody>
      </p:sp>
      <p:sp>
        <p:nvSpPr>
          <p:cNvPr id="3" name="Slide Number">
            <a:extLst>
              <a:ext uri="{FF2B5EF4-FFF2-40B4-BE49-F238E27FC236}">
                <a16:creationId xmlns:a16="http://schemas.microsoft.com/office/drawing/2014/main" id="{99DBD1E6-5A74-274B-8433-97A77208CD68}"/>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2255375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946E3A"/>
        </a:solidFill>
        <a:effectLst/>
      </p:bgPr>
    </p:bg>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5433CB49-42F4-4BEC-BD47-AAACD63E2CF3}"/>
              </a:ext>
            </a:extLst>
          </p:cNvPr>
          <p:cNvSpPr>
            <a:spLocks noGrp="1"/>
          </p:cNvSpPr>
          <p:nvPr>
            <p:ph type="body" idx="1" hasCustomPrompt="1"/>
          </p:nvPr>
        </p:nvSpPr>
        <p:spPr>
          <a:xfrm>
            <a:off x="365124" y="457201"/>
            <a:ext cx="5487035" cy="5714999"/>
          </a:xfrm>
        </p:spPr>
        <p:txBody>
          <a:bodyPr/>
          <a:lstStyle>
            <a:lvl1pPr marL="0" indent="0">
              <a:lnSpc>
                <a:spcPct val="90000"/>
              </a:lnSpc>
              <a:spcBef>
                <a:spcPts val="0"/>
              </a:spcBef>
              <a:buNone/>
              <a:defRPr sz="3600">
                <a:solidFill>
                  <a:schemeClr val="tx1"/>
                </a:solidFill>
                <a:latin typeface="+mj-lt"/>
              </a:defRPr>
            </a:lvl1pPr>
            <a:lvl2pPr marL="0" indent="0">
              <a:spcBef>
                <a:spcPts val="900"/>
              </a:spcBef>
              <a:buNone/>
              <a:defRPr sz="1200">
                <a:solidFill>
                  <a:schemeClr val="tx1"/>
                </a:solidFill>
              </a:defRPr>
            </a:lvl2pPr>
            <a:lvl3pPr marL="171450" indent="-171450">
              <a:spcBef>
                <a:spcPts val="900"/>
              </a:spcBef>
              <a:buFont typeface="Wells Fargo Sans" panose="020B0503020203020204" pitchFamily="34" charset="0"/>
              <a:buChar char="•"/>
              <a:defRPr sz="1200">
                <a:solidFill>
                  <a:schemeClr val="tx1"/>
                </a:solidFill>
              </a:defRPr>
            </a:lvl3pPr>
            <a:lvl4pPr marL="342900" indent="-171450">
              <a:spcBef>
                <a:spcPts val="300"/>
              </a:spcBef>
              <a:buFont typeface="Wells Fargo Sans" panose="020B0503020203020204" pitchFamily="34" charset="0"/>
              <a:buChar char="–"/>
              <a:defRPr sz="1200">
                <a:solidFill>
                  <a:schemeClr val="tx1"/>
                </a:solidFill>
              </a:defRPr>
            </a:lvl4pPr>
            <a:lvl5pPr marL="514350" indent="-171450">
              <a:spcBef>
                <a:spcPts val="300"/>
              </a:spcBef>
              <a:buFont typeface="Wells Fargo Sans" panose="020B0503020203020204" pitchFamily="34" charset="0"/>
              <a:buChar char="–"/>
              <a:defRPr sz="1200">
                <a:solidFill>
                  <a:schemeClr val="tx1"/>
                </a:solidFill>
              </a:defRPr>
            </a:lvl5pPr>
            <a:lvl6pPr marL="685800" indent="-171450">
              <a:spcBef>
                <a:spcPts val="300"/>
              </a:spcBef>
              <a:buFont typeface="Wells Fargo Sans" panose="020B0503020203020204" pitchFamily="34" charset="0"/>
              <a:buChar char="–"/>
              <a:defRPr sz="1200">
                <a:solidFill>
                  <a:schemeClr val="tx1"/>
                </a:solidFill>
              </a:defRPr>
            </a:lvl6pPr>
            <a:lvl7pPr marL="857250" indent="-171450">
              <a:spcBef>
                <a:spcPts val="300"/>
              </a:spcBef>
              <a:buFont typeface="Wells Fargo Sans" panose="020B0503020203020204" pitchFamily="34" charset="0"/>
              <a:buChar char="–"/>
              <a:defRPr sz="1200">
                <a:solidFill>
                  <a:schemeClr val="tx1"/>
                </a:solidFill>
              </a:defRPr>
            </a:lvl7pPr>
            <a:lvl8pPr marL="1028700" indent="-171450">
              <a:spcBef>
                <a:spcPts val="300"/>
              </a:spcBef>
              <a:buFont typeface="Wells Fargo Sans" panose="020B0503020203020204" pitchFamily="34" charset="0"/>
              <a:buChar char="–"/>
              <a:defRPr sz="1200">
                <a:solidFill>
                  <a:schemeClr val="tx1"/>
                </a:solidFill>
              </a:defRPr>
            </a:lvl8pPr>
            <a:lvl9pPr marL="1200150" indent="-171450">
              <a:spcBef>
                <a:spcPts val="300"/>
              </a:spcBef>
              <a:buFont typeface="Wells Fargo Sans" panose="020B0503020203020204" pitchFamily="34" charset="0"/>
              <a:buChar char="–"/>
              <a:defRPr sz="1200">
                <a:solidFill>
                  <a:schemeClr val="tx1"/>
                </a:solidFill>
              </a:defRPr>
            </a:lvl9pPr>
          </a:lstStyle>
          <a:p>
            <a:pPr lvl="0"/>
            <a:r>
              <a:rPr lang="en-US" dirty="0"/>
              <a:t>[Section header title or quote]</a:t>
            </a:r>
          </a:p>
          <a:p>
            <a:pPr lvl="1"/>
            <a:r>
              <a:rPr lang="en-US" dirty="0"/>
              <a:t>Additional information, if needed</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Slide Number">
            <a:extLst>
              <a:ext uri="{FF2B5EF4-FFF2-40B4-BE49-F238E27FC236}">
                <a16:creationId xmlns:a16="http://schemas.microsoft.com/office/drawing/2014/main" id="{17EF2A7E-ED94-E540-9CF4-B56F980A38D7}"/>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187030587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ection Header - Orange">
    <p:bg>
      <p:bgPr>
        <a:solidFill>
          <a:srgbClr val="DACCBA"/>
        </a:solidFill>
        <a:effectLst/>
      </p:bgPr>
    </p:bg>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5433CB49-42F4-4BEC-BD47-AAACD63E2CF3}"/>
              </a:ext>
            </a:extLst>
          </p:cNvPr>
          <p:cNvSpPr>
            <a:spLocks noGrp="1"/>
          </p:cNvSpPr>
          <p:nvPr>
            <p:ph type="body" idx="1" hasCustomPrompt="1"/>
          </p:nvPr>
        </p:nvSpPr>
        <p:spPr>
          <a:xfrm>
            <a:off x="365125" y="457201"/>
            <a:ext cx="5487035" cy="5714999"/>
          </a:xfrm>
        </p:spPr>
        <p:txBody>
          <a:bodyPr/>
          <a:lstStyle>
            <a:lvl1pPr marL="0" indent="0">
              <a:lnSpc>
                <a:spcPct val="90000"/>
              </a:lnSpc>
              <a:spcBef>
                <a:spcPts val="0"/>
              </a:spcBef>
              <a:buNone/>
              <a:defRPr sz="3600">
                <a:solidFill>
                  <a:schemeClr val="tx1"/>
                </a:solidFill>
                <a:latin typeface="+mj-lt"/>
              </a:defRPr>
            </a:lvl1pPr>
            <a:lvl2pPr marL="0" indent="0">
              <a:spcBef>
                <a:spcPts val="900"/>
              </a:spcBef>
              <a:buNone/>
              <a:defRPr sz="1200">
                <a:solidFill>
                  <a:schemeClr val="tx1"/>
                </a:solidFill>
              </a:defRPr>
            </a:lvl2pPr>
            <a:lvl3pPr marL="171450" indent="-171450">
              <a:spcBef>
                <a:spcPts val="900"/>
              </a:spcBef>
              <a:buFont typeface="Wells Fargo Sans" panose="020B0503020203020204" pitchFamily="34" charset="0"/>
              <a:buChar char="•"/>
              <a:defRPr sz="1200">
                <a:solidFill>
                  <a:schemeClr val="tx1"/>
                </a:solidFill>
              </a:defRPr>
            </a:lvl3pPr>
            <a:lvl4pPr marL="342900" indent="-171450">
              <a:spcBef>
                <a:spcPts val="300"/>
              </a:spcBef>
              <a:buFont typeface="Wells Fargo Sans" panose="020B0503020203020204" pitchFamily="34" charset="0"/>
              <a:buChar char="–"/>
              <a:defRPr sz="1200">
                <a:solidFill>
                  <a:schemeClr val="tx1"/>
                </a:solidFill>
              </a:defRPr>
            </a:lvl4pPr>
            <a:lvl5pPr marL="514350" indent="-171450">
              <a:spcBef>
                <a:spcPts val="300"/>
              </a:spcBef>
              <a:buFont typeface="Wells Fargo Sans" panose="020B0503020203020204" pitchFamily="34" charset="0"/>
              <a:buChar char="–"/>
              <a:defRPr sz="1200">
                <a:solidFill>
                  <a:schemeClr val="tx1"/>
                </a:solidFill>
              </a:defRPr>
            </a:lvl5pPr>
            <a:lvl6pPr marL="685800" indent="-171450">
              <a:spcBef>
                <a:spcPts val="300"/>
              </a:spcBef>
              <a:buFont typeface="Wells Fargo Sans" panose="020B0503020203020204" pitchFamily="34" charset="0"/>
              <a:buChar char="–"/>
              <a:defRPr sz="1200">
                <a:solidFill>
                  <a:schemeClr val="tx1"/>
                </a:solidFill>
              </a:defRPr>
            </a:lvl6pPr>
            <a:lvl7pPr marL="857250" indent="-171450">
              <a:spcBef>
                <a:spcPts val="300"/>
              </a:spcBef>
              <a:buFont typeface="Wells Fargo Sans" panose="020B0503020203020204" pitchFamily="34" charset="0"/>
              <a:buChar char="–"/>
              <a:defRPr sz="1200">
                <a:solidFill>
                  <a:schemeClr val="tx1"/>
                </a:solidFill>
              </a:defRPr>
            </a:lvl7pPr>
            <a:lvl8pPr marL="1028700" indent="-171450">
              <a:spcBef>
                <a:spcPts val="300"/>
              </a:spcBef>
              <a:buFont typeface="Wells Fargo Sans" panose="020B0503020203020204" pitchFamily="34" charset="0"/>
              <a:buChar char="–"/>
              <a:defRPr sz="1200">
                <a:solidFill>
                  <a:schemeClr val="tx1"/>
                </a:solidFill>
              </a:defRPr>
            </a:lvl8pPr>
            <a:lvl9pPr marL="1200150" indent="-171450">
              <a:spcBef>
                <a:spcPts val="300"/>
              </a:spcBef>
              <a:buFont typeface="Wells Fargo Sans" panose="020B0503020203020204" pitchFamily="34" charset="0"/>
              <a:buChar char="–"/>
              <a:defRPr sz="1200">
                <a:solidFill>
                  <a:schemeClr val="tx1"/>
                </a:solidFill>
              </a:defRPr>
            </a:lvl9pPr>
          </a:lstStyle>
          <a:p>
            <a:pPr lvl="0"/>
            <a:r>
              <a:rPr lang="en-US" dirty="0"/>
              <a:t>[Section header title or quote]</a:t>
            </a:r>
          </a:p>
          <a:p>
            <a:pPr lvl="1"/>
            <a:r>
              <a:rPr lang="en-US" dirty="0"/>
              <a:t>Additional information, if needed</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Slide Number">
            <a:extLst>
              <a:ext uri="{FF2B5EF4-FFF2-40B4-BE49-F238E27FC236}">
                <a16:creationId xmlns:a16="http://schemas.microsoft.com/office/drawing/2014/main" id="{4E969CF6-897C-2A47-AFD1-3CED01FF01E5}"/>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2371416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Section Header - Light Orange">
    <p:bg>
      <p:bgPr>
        <a:solidFill>
          <a:srgbClr val="EFE9E1"/>
        </a:solidFill>
        <a:effectLst/>
      </p:bgPr>
    </p:bg>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5433CB49-42F4-4BEC-BD47-AAACD63E2CF3}"/>
              </a:ext>
            </a:extLst>
          </p:cNvPr>
          <p:cNvSpPr>
            <a:spLocks noGrp="1"/>
          </p:cNvSpPr>
          <p:nvPr>
            <p:ph type="body" idx="1" hasCustomPrompt="1"/>
          </p:nvPr>
        </p:nvSpPr>
        <p:spPr>
          <a:xfrm>
            <a:off x="365125" y="457201"/>
            <a:ext cx="5487036" cy="5714999"/>
          </a:xfrm>
        </p:spPr>
        <p:txBody>
          <a:bodyPr/>
          <a:lstStyle>
            <a:lvl1pPr marL="0" indent="0">
              <a:lnSpc>
                <a:spcPct val="90000"/>
              </a:lnSpc>
              <a:spcBef>
                <a:spcPts val="0"/>
              </a:spcBef>
              <a:buNone/>
              <a:defRPr sz="3600">
                <a:solidFill>
                  <a:schemeClr val="tx2"/>
                </a:solidFill>
                <a:latin typeface="+mj-lt"/>
              </a:defRPr>
            </a:lvl1pPr>
            <a:lvl2pPr marL="0" indent="0">
              <a:spcBef>
                <a:spcPts val="900"/>
              </a:spcBef>
              <a:buNone/>
              <a:defRPr sz="1200">
                <a:solidFill>
                  <a:schemeClr val="tx1"/>
                </a:solidFill>
              </a:defRPr>
            </a:lvl2pPr>
            <a:lvl3pPr marL="171450" indent="-171450">
              <a:spcBef>
                <a:spcPts val="900"/>
              </a:spcBef>
              <a:buFont typeface="Wells Fargo Sans" panose="020B0503020203020204" pitchFamily="34" charset="0"/>
              <a:buChar char="•"/>
              <a:defRPr sz="1200">
                <a:solidFill>
                  <a:schemeClr val="tx1"/>
                </a:solidFill>
              </a:defRPr>
            </a:lvl3pPr>
            <a:lvl4pPr marL="342900" indent="-171450">
              <a:spcBef>
                <a:spcPts val="300"/>
              </a:spcBef>
              <a:buFont typeface="Wells Fargo Sans" panose="020B0503020203020204" pitchFamily="34" charset="0"/>
              <a:buChar char="–"/>
              <a:defRPr sz="1200">
                <a:solidFill>
                  <a:schemeClr val="tx1"/>
                </a:solidFill>
              </a:defRPr>
            </a:lvl4pPr>
            <a:lvl5pPr marL="514350" indent="-171450">
              <a:spcBef>
                <a:spcPts val="300"/>
              </a:spcBef>
              <a:buFont typeface="Wells Fargo Sans" panose="020B0503020203020204" pitchFamily="34" charset="0"/>
              <a:buChar char="–"/>
              <a:defRPr sz="1200">
                <a:solidFill>
                  <a:schemeClr val="tx1"/>
                </a:solidFill>
              </a:defRPr>
            </a:lvl5pPr>
            <a:lvl6pPr marL="685800" indent="-171450">
              <a:spcBef>
                <a:spcPts val="300"/>
              </a:spcBef>
              <a:buFont typeface="Wells Fargo Sans" panose="020B0503020203020204" pitchFamily="34" charset="0"/>
              <a:buChar char="–"/>
              <a:defRPr sz="1200">
                <a:solidFill>
                  <a:schemeClr val="tx1"/>
                </a:solidFill>
              </a:defRPr>
            </a:lvl6pPr>
            <a:lvl7pPr marL="857250" indent="-171450">
              <a:spcBef>
                <a:spcPts val="300"/>
              </a:spcBef>
              <a:buFont typeface="Wells Fargo Sans" panose="020B0503020203020204" pitchFamily="34" charset="0"/>
              <a:buChar char="–"/>
              <a:defRPr sz="1200">
                <a:solidFill>
                  <a:schemeClr val="tx1"/>
                </a:solidFill>
              </a:defRPr>
            </a:lvl7pPr>
            <a:lvl8pPr marL="1028700" indent="-171450">
              <a:spcBef>
                <a:spcPts val="300"/>
              </a:spcBef>
              <a:buFont typeface="Wells Fargo Sans" panose="020B0503020203020204" pitchFamily="34" charset="0"/>
              <a:buChar char="–"/>
              <a:defRPr sz="1200">
                <a:solidFill>
                  <a:schemeClr val="tx1"/>
                </a:solidFill>
              </a:defRPr>
            </a:lvl8pPr>
            <a:lvl9pPr marL="1200150" indent="-171450">
              <a:spcBef>
                <a:spcPts val="300"/>
              </a:spcBef>
              <a:buFont typeface="Wells Fargo Sans" panose="020B0503020203020204" pitchFamily="34" charset="0"/>
              <a:buChar char="–"/>
              <a:defRPr sz="1200">
                <a:solidFill>
                  <a:schemeClr val="tx1"/>
                </a:solidFill>
              </a:defRPr>
            </a:lvl9pPr>
          </a:lstStyle>
          <a:p>
            <a:pPr lvl="0"/>
            <a:r>
              <a:rPr lang="en-US" dirty="0"/>
              <a:t>[Section header title or quote]</a:t>
            </a:r>
          </a:p>
          <a:p>
            <a:pPr lvl="1"/>
            <a:r>
              <a:rPr lang="en-US" dirty="0"/>
              <a:t>Additional information, if needed</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Slide Number">
            <a:extLst>
              <a:ext uri="{FF2B5EF4-FFF2-40B4-BE49-F238E27FC236}">
                <a16:creationId xmlns:a16="http://schemas.microsoft.com/office/drawing/2014/main" id="{7A37D924-28E5-5843-9BA3-6C88EE563D26}"/>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32798609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ection Header - White">
    <p:bg>
      <p:bgRef idx="1001">
        <a:schemeClr val="bg1"/>
      </p:bgRef>
    </p:bg>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5433CB49-42F4-4BEC-BD47-AAACD63E2CF3}"/>
              </a:ext>
            </a:extLst>
          </p:cNvPr>
          <p:cNvSpPr>
            <a:spLocks noGrp="1"/>
          </p:cNvSpPr>
          <p:nvPr>
            <p:ph type="body" idx="1" hasCustomPrompt="1"/>
          </p:nvPr>
        </p:nvSpPr>
        <p:spPr>
          <a:xfrm>
            <a:off x="365125" y="457201"/>
            <a:ext cx="5487036" cy="5714999"/>
          </a:xfrm>
        </p:spPr>
        <p:txBody>
          <a:bodyPr/>
          <a:lstStyle>
            <a:lvl1pPr marL="0" indent="0">
              <a:lnSpc>
                <a:spcPct val="90000"/>
              </a:lnSpc>
              <a:spcBef>
                <a:spcPts val="0"/>
              </a:spcBef>
              <a:buNone/>
              <a:defRPr sz="3600">
                <a:solidFill>
                  <a:schemeClr val="tx2"/>
                </a:solidFill>
                <a:latin typeface="+mj-lt"/>
              </a:defRPr>
            </a:lvl1pPr>
            <a:lvl2pPr marL="0" indent="0">
              <a:spcBef>
                <a:spcPts val="900"/>
              </a:spcBef>
              <a:buNone/>
              <a:defRPr sz="1200">
                <a:solidFill>
                  <a:schemeClr val="tx1"/>
                </a:solidFill>
              </a:defRPr>
            </a:lvl2pPr>
            <a:lvl3pPr marL="171450" indent="-171450">
              <a:spcBef>
                <a:spcPts val="900"/>
              </a:spcBef>
              <a:buFont typeface="Wells Fargo Sans" panose="020B0503020203020204" pitchFamily="34" charset="0"/>
              <a:buChar char="•"/>
              <a:defRPr sz="1200">
                <a:solidFill>
                  <a:schemeClr val="tx1"/>
                </a:solidFill>
              </a:defRPr>
            </a:lvl3pPr>
            <a:lvl4pPr marL="342900" indent="-171450">
              <a:spcBef>
                <a:spcPts val="300"/>
              </a:spcBef>
              <a:buFont typeface="Wells Fargo Sans" panose="020B0503020203020204" pitchFamily="34" charset="0"/>
              <a:buChar char="–"/>
              <a:defRPr sz="1200">
                <a:solidFill>
                  <a:schemeClr val="tx1"/>
                </a:solidFill>
              </a:defRPr>
            </a:lvl4pPr>
            <a:lvl5pPr marL="514350" indent="-171450">
              <a:spcBef>
                <a:spcPts val="300"/>
              </a:spcBef>
              <a:buFont typeface="Wells Fargo Sans" panose="020B0503020203020204" pitchFamily="34" charset="0"/>
              <a:buChar char="–"/>
              <a:defRPr sz="1200">
                <a:solidFill>
                  <a:schemeClr val="tx1"/>
                </a:solidFill>
              </a:defRPr>
            </a:lvl5pPr>
            <a:lvl6pPr marL="685800" indent="-171450">
              <a:spcBef>
                <a:spcPts val="300"/>
              </a:spcBef>
              <a:buFont typeface="Wells Fargo Sans" panose="020B0503020203020204" pitchFamily="34" charset="0"/>
              <a:buChar char="–"/>
              <a:defRPr sz="1200">
                <a:solidFill>
                  <a:schemeClr val="tx1"/>
                </a:solidFill>
              </a:defRPr>
            </a:lvl6pPr>
            <a:lvl7pPr marL="857250" indent="-171450">
              <a:spcBef>
                <a:spcPts val="300"/>
              </a:spcBef>
              <a:buFont typeface="Wells Fargo Sans" panose="020B0503020203020204" pitchFamily="34" charset="0"/>
              <a:buChar char="–"/>
              <a:defRPr sz="1200">
                <a:solidFill>
                  <a:schemeClr val="tx1"/>
                </a:solidFill>
              </a:defRPr>
            </a:lvl7pPr>
            <a:lvl8pPr marL="1028700" indent="-171450">
              <a:spcBef>
                <a:spcPts val="300"/>
              </a:spcBef>
              <a:buFont typeface="Wells Fargo Sans" panose="020B0503020203020204" pitchFamily="34" charset="0"/>
              <a:buChar char="–"/>
              <a:defRPr sz="1200">
                <a:solidFill>
                  <a:schemeClr val="tx1"/>
                </a:solidFill>
              </a:defRPr>
            </a:lvl8pPr>
            <a:lvl9pPr marL="1200150" indent="-171450">
              <a:spcBef>
                <a:spcPts val="300"/>
              </a:spcBef>
              <a:buFont typeface="Wells Fargo Sans" panose="020B0503020203020204" pitchFamily="34" charset="0"/>
              <a:buChar char="–"/>
              <a:defRPr sz="1200">
                <a:solidFill>
                  <a:schemeClr val="tx1"/>
                </a:solidFill>
              </a:defRPr>
            </a:lvl9pPr>
          </a:lstStyle>
          <a:p>
            <a:pPr lvl="0"/>
            <a:r>
              <a:rPr lang="en-US" dirty="0"/>
              <a:t>[Section header title or quote]</a:t>
            </a:r>
          </a:p>
          <a:p>
            <a:pPr lvl="1"/>
            <a:r>
              <a:rPr lang="en-US" dirty="0"/>
              <a:t>Additional information, if needed</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Slide Number">
            <a:extLst>
              <a:ext uri="{FF2B5EF4-FFF2-40B4-BE49-F238E27FC236}">
                <a16:creationId xmlns:a16="http://schemas.microsoft.com/office/drawing/2014/main" id="{56A6D6C7-DEED-604E-9F87-29E1838E56B3}"/>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34112109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ext and Photo">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ECD4D62C-8EA9-44FC-83B2-701A7A41EF41}"/>
              </a:ext>
            </a:extLst>
          </p:cNvPr>
          <p:cNvSpPr>
            <a:spLocks noGrp="1"/>
          </p:cNvSpPr>
          <p:nvPr>
            <p:ph type="title" hasCustomPrompt="1"/>
          </p:nvPr>
        </p:nvSpPr>
        <p:spPr>
          <a:xfrm>
            <a:off x="365125" y="457200"/>
            <a:ext cx="5487035" cy="1005840"/>
          </a:xfrm>
        </p:spPr>
        <p:txBody>
          <a:bodyPr/>
          <a:lstStyle/>
          <a:p>
            <a:r>
              <a:rPr lang="en-US" dirty="0"/>
              <a:t>[Slide title]</a:t>
            </a:r>
          </a:p>
        </p:txBody>
      </p:sp>
      <p:sp>
        <p:nvSpPr>
          <p:cNvPr id="8" name="Content Placeholder 1">
            <a:extLst>
              <a:ext uri="{FF2B5EF4-FFF2-40B4-BE49-F238E27FC236}">
                <a16:creationId xmlns:a16="http://schemas.microsoft.com/office/drawing/2014/main" id="{3E076051-AE4B-CF44-AB12-A6CC31DC24E8}"/>
              </a:ext>
            </a:extLst>
          </p:cNvPr>
          <p:cNvSpPr>
            <a:spLocks noGrp="1"/>
          </p:cNvSpPr>
          <p:nvPr>
            <p:ph sz="quarter" idx="11"/>
          </p:nvPr>
        </p:nvSpPr>
        <p:spPr>
          <a:xfrm>
            <a:off x="365125" y="1600200"/>
            <a:ext cx="5487035"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Picture Placeholder 1">
            <a:extLst>
              <a:ext uri="{FF2B5EF4-FFF2-40B4-BE49-F238E27FC236}">
                <a16:creationId xmlns:a16="http://schemas.microsoft.com/office/drawing/2014/main" id="{F62EF48E-356C-2242-ADD1-8AEA6280E3AF}"/>
              </a:ext>
            </a:extLst>
          </p:cNvPr>
          <p:cNvSpPr>
            <a:spLocks noGrp="1"/>
          </p:cNvSpPr>
          <p:nvPr>
            <p:ph type="pic" sz="quarter" idx="10"/>
          </p:nvPr>
        </p:nvSpPr>
        <p:spPr>
          <a:xfrm>
            <a:off x="6217920" y="0"/>
            <a:ext cx="2926080" cy="6858000"/>
          </a:xfrm>
          <a:solidFill>
            <a:srgbClr val="EFE9E1"/>
          </a:solidFill>
        </p:spPr>
        <p:txBody>
          <a:bodyPr anchor="ctr" anchorCtr="0">
            <a:noAutofit/>
          </a:bodyPr>
          <a:lstStyle>
            <a:lvl1pPr marL="0" indent="0" algn="ctr">
              <a:spcBef>
                <a:spcPts val="0"/>
              </a:spcBef>
              <a:buNone/>
              <a:defRPr sz="1000"/>
            </a:lvl1pPr>
          </a:lstStyle>
          <a:p>
            <a:r>
              <a:rPr lang="en-US"/>
              <a:t>Click icon to add picture</a:t>
            </a:r>
          </a:p>
        </p:txBody>
      </p:sp>
      <p:sp>
        <p:nvSpPr>
          <p:cNvPr id="3" name="Slide Number">
            <a:extLst>
              <a:ext uri="{FF2B5EF4-FFF2-40B4-BE49-F238E27FC236}">
                <a16:creationId xmlns:a16="http://schemas.microsoft.com/office/drawing/2014/main" id="{7042F1D1-52E8-5643-866B-0EB322CE1B03}"/>
              </a:ext>
            </a:extLst>
          </p:cNvPr>
          <p:cNvSpPr>
            <a:spLocks noGrp="1"/>
          </p:cNvSpPr>
          <p:nvPr>
            <p:ph type="sldNum" sz="quarter" idx="12"/>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2841704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One Photo and Caption">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ECD4D62C-8EA9-44FC-83B2-701A7A41EF41}"/>
              </a:ext>
            </a:extLst>
          </p:cNvPr>
          <p:cNvSpPr>
            <a:spLocks noGrp="1"/>
          </p:cNvSpPr>
          <p:nvPr>
            <p:ph type="title" hasCustomPrompt="1"/>
          </p:nvPr>
        </p:nvSpPr>
        <p:spPr/>
        <p:txBody>
          <a:bodyPr/>
          <a:lstStyle/>
          <a:p>
            <a:r>
              <a:rPr lang="en-US" dirty="0"/>
              <a:t>[Slide title]</a:t>
            </a:r>
          </a:p>
        </p:txBody>
      </p:sp>
      <p:sp>
        <p:nvSpPr>
          <p:cNvPr id="6" name="Text Placeholder 1">
            <a:extLst>
              <a:ext uri="{FF2B5EF4-FFF2-40B4-BE49-F238E27FC236}">
                <a16:creationId xmlns:a16="http://schemas.microsoft.com/office/drawing/2014/main" id="{80D26346-61C4-6C44-B93D-0EBC0C5CAE3D}"/>
              </a:ext>
            </a:extLst>
          </p:cNvPr>
          <p:cNvSpPr>
            <a:spLocks noGrp="1"/>
          </p:cNvSpPr>
          <p:nvPr>
            <p:ph type="body" sz="quarter" idx="11" hasCustomPrompt="1"/>
          </p:nvPr>
        </p:nvSpPr>
        <p:spPr>
          <a:xfrm>
            <a:off x="365760" y="1600200"/>
            <a:ext cx="8412480" cy="411480"/>
          </a:xfrm>
        </p:spPr>
        <p:txBody>
          <a:bodyPr anchor="b" anchorCtr="0">
            <a:noAutofit/>
          </a:bodyPr>
          <a:lstStyle>
            <a:lvl1pPr marL="0" indent="0">
              <a:spcBef>
                <a:spcPts val="0"/>
              </a:spcBef>
              <a:buNone/>
              <a:defRPr sz="1000"/>
            </a:lvl1pPr>
            <a:lvl2pPr marL="0" indent="0">
              <a:spcBef>
                <a:spcPts val="0"/>
              </a:spcBef>
              <a:buNone/>
              <a:defRPr sz="1000"/>
            </a:lvl2pPr>
            <a:lvl3pPr marL="0" indent="0">
              <a:spcBef>
                <a:spcPts val="0"/>
              </a:spcBef>
              <a:buNone/>
              <a:defRPr sz="1000"/>
            </a:lvl3pPr>
            <a:lvl4pPr marL="0" indent="0">
              <a:spcBef>
                <a:spcPts val="0"/>
              </a:spcBef>
              <a:buNone/>
              <a:defRPr sz="1000"/>
            </a:lvl4pPr>
            <a:lvl5pPr marL="0" indent="0">
              <a:spcBef>
                <a:spcPts val="0"/>
              </a:spcBef>
              <a:buNone/>
              <a:defRPr sz="1000"/>
            </a:lvl5pPr>
            <a:lvl6pPr marL="0" indent="0">
              <a:spcBef>
                <a:spcPts val="0"/>
              </a:spcBef>
              <a:buNone/>
              <a:defRPr sz="1000"/>
            </a:lvl6pPr>
            <a:lvl7pPr marL="0" indent="0">
              <a:spcBef>
                <a:spcPts val="0"/>
              </a:spcBef>
              <a:buNone/>
              <a:defRPr sz="1000"/>
            </a:lvl7pPr>
            <a:lvl8pPr marL="0" indent="0">
              <a:spcBef>
                <a:spcPts val="0"/>
              </a:spcBef>
              <a:buNone/>
              <a:defRPr sz="1000"/>
            </a:lvl8pPr>
            <a:lvl9pPr marL="0" indent="0">
              <a:spcBef>
                <a:spcPts val="0"/>
              </a:spcBef>
              <a:buNone/>
              <a:defRPr sz="1000"/>
            </a:lvl9pPr>
          </a:lstStyle>
          <a:p>
            <a:pPr lvl="0"/>
            <a:r>
              <a:rPr lang="en-US" dirty="0"/>
              <a:t>[Optional photo caption]</a:t>
            </a:r>
          </a:p>
        </p:txBody>
      </p:sp>
      <p:sp>
        <p:nvSpPr>
          <p:cNvPr id="4" name="Picture Placeholder 1">
            <a:extLst>
              <a:ext uri="{FF2B5EF4-FFF2-40B4-BE49-F238E27FC236}">
                <a16:creationId xmlns:a16="http://schemas.microsoft.com/office/drawing/2014/main" id="{F62EF48E-356C-2242-ADD1-8AEA6280E3AF}"/>
              </a:ext>
            </a:extLst>
          </p:cNvPr>
          <p:cNvSpPr>
            <a:spLocks noGrp="1"/>
          </p:cNvSpPr>
          <p:nvPr>
            <p:ph type="pic" sz="quarter" idx="10"/>
          </p:nvPr>
        </p:nvSpPr>
        <p:spPr>
          <a:xfrm>
            <a:off x="0" y="2103120"/>
            <a:ext cx="9144000" cy="4754880"/>
          </a:xfrm>
          <a:solidFill>
            <a:srgbClr val="EFE9E1"/>
          </a:solidFill>
        </p:spPr>
        <p:txBody>
          <a:bodyPr anchor="ctr" anchorCtr="0">
            <a:noAutofit/>
          </a:bodyPr>
          <a:lstStyle>
            <a:lvl1pPr marL="0" indent="0" algn="ctr">
              <a:spcBef>
                <a:spcPts val="0"/>
              </a:spcBef>
              <a:buNone/>
              <a:defRPr sz="1000"/>
            </a:lvl1pPr>
          </a:lstStyle>
          <a:p>
            <a:r>
              <a:rPr lang="en-US"/>
              <a:t>Click icon to add picture</a:t>
            </a:r>
            <a:endParaRPr lang="en-US" dirty="0"/>
          </a:p>
        </p:txBody>
      </p:sp>
      <p:sp>
        <p:nvSpPr>
          <p:cNvPr id="3" name="Slide Number">
            <a:extLst>
              <a:ext uri="{FF2B5EF4-FFF2-40B4-BE49-F238E27FC236}">
                <a16:creationId xmlns:a16="http://schemas.microsoft.com/office/drawing/2014/main" id="{6C7E36A9-B84B-7E40-9E84-C82B263BF8F4}"/>
              </a:ext>
            </a:extLst>
          </p:cNvPr>
          <p:cNvSpPr>
            <a:spLocks noGrp="1"/>
          </p:cNvSpPr>
          <p:nvPr>
            <p:ph type="sldNum" sz="quarter" idx="12"/>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2367577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Two Photos and Captions">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ECD4D62C-8EA9-44FC-83B2-701A7A41EF41}"/>
              </a:ext>
            </a:extLst>
          </p:cNvPr>
          <p:cNvSpPr>
            <a:spLocks noGrp="1"/>
          </p:cNvSpPr>
          <p:nvPr>
            <p:ph type="title" hasCustomPrompt="1"/>
          </p:nvPr>
        </p:nvSpPr>
        <p:spPr/>
        <p:txBody>
          <a:bodyPr/>
          <a:lstStyle/>
          <a:p>
            <a:r>
              <a:rPr lang="en-US" dirty="0"/>
              <a:t>[Slide title]</a:t>
            </a:r>
          </a:p>
        </p:txBody>
      </p:sp>
      <p:sp>
        <p:nvSpPr>
          <p:cNvPr id="6" name="Text Placeholder 1">
            <a:extLst>
              <a:ext uri="{FF2B5EF4-FFF2-40B4-BE49-F238E27FC236}">
                <a16:creationId xmlns:a16="http://schemas.microsoft.com/office/drawing/2014/main" id="{80D26346-61C4-6C44-B93D-0EBC0C5CAE3D}"/>
              </a:ext>
            </a:extLst>
          </p:cNvPr>
          <p:cNvSpPr>
            <a:spLocks noGrp="1"/>
          </p:cNvSpPr>
          <p:nvPr>
            <p:ph type="body" sz="quarter" idx="11" hasCustomPrompt="1"/>
          </p:nvPr>
        </p:nvSpPr>
        <p:spPr>
          <a:xfrm>
            <a:off x="365759" y="1600200"/>
            <a:ext cx="5486401" cy="411480"/>
          </a:xfrm>
        </p:spPr>
        <p:txBody>
          <a:bodyPr anchor="b" anchorCtr="0">
            <a:noAutofit/>
          </a:bodyPr>
          <a:lstStyle>
            <a:lvl1pPr marL="0" indent="0">
              <a:spcBef>
                <a:spcPts val="0"/>
              </a:spcBef>
              <a:buNone/>
              <a:defRPr sz="1000"/>
            </a:lvl1pPr>
            <a:lvl2pPr marL="0" indent="0">
              <a:spcBef>
                <a:spcPts val="0"/>
              </a:spcBef>
              <a:buNone/>
              <a:defRPr sz="1000"/>
            </a:lvl2pPr>
            <a:lvl3pPr marL="0" indent="0">
              <a:spcBef>
                <a:spcPts val="0"/>
              </a:spcBef>
              <a:buNone/>
              <a:defRPr sz="1000"/>
            </a:lvl3pPr>
            <a:lvl4pPr marL="0" indent="0">
              <a:spcBef>
                <a:spcPts val="0"/>
              </a:spcBef>
              <a:buNone/>
              <a:defRPr sz="1000"/>
            </a:lvl4pPr>
            <a:lvl5pPr marL="0" indent="0">
              <a:spcBef>
                <a:spcPts val="0"/>
              </a:spcBef>
              <a:buNone/>
              <a:defRPr sz="1000"/>
            </a:lvl5pPr>
            <a:lvl6pPr marL="0" indent="0">
              <a:spcBef>
                <a:spcPts val="0"/>
              </a:spcBef>
              <a:buNone/>
              <a:defRPr sz="1000"/>
            </a:lvl6pPr>
            <a:lvl7pPr marL="0" indent="0">
              <a:spcBef>
                <a:spcPts val="0"/>
              </a:spcBef>
              <a:buNone/>
              <a:defRPr sz="1000"/>
            </a:lvl7pPr>
            <a:lvl8pPr marL="0" indent="0">
              <a:spcBef>
                <a:spcPts val="0"/>
              </a:spcBef>
              <a:buNone/>
              <a:defRPr sz="1000"/>
            </a:lvl8pPr>
            <a:lvl9pPr marL="0" indent="0">
              <a:spcBef>
                <a:spcPts val="0"/>
              </a:spcBef>
              <a:buNone/>
              <a:defRPr sz="1000"/>
            </a:lvl9pPr>
          </a:lstStyle>
          <a:p>
            <a:pPr lvl="0"/>
            <a:r>
              <a:rPr lang="en-US" dirty="0"/>
              <a:t>[Optional photo caption]</a:t>
            </a:r>
          </a:p>
        </p:txBody>
      </p:sp>
      <p:sp>
        <p:nvSpPr>
          <p:cNvPr id="4" name="Picture Placeholder 1">
            <a:extLst>
              <a:ext uri="{FF2B5EF4-FFF2-40B4-BE49-F238E27FC236}">
                <a16:creationId xmlns:a16="http://schemas.microsoft.com/office/drawing/2014/main" id="{F62EF48E-356C-2242-ADD1-8AEA6280E3AF}"/>
              </a:ext>
            </a:extLst>
          </p:cNvPr>
          <p:cNvSpPr>
            <a:spLocks noGrp="1"/>
          </p:cNvSpPr>
          <p:nvPr>
            <p:ph type="pic" sz="quarter" idx="10"/>
          </p:nvPr>
        </p:nvSpPr>
        <p:spPr>
          <a:xfrm>
            <a:off x="0" y="2103120"/>
            <a:ext cx="6217920" cy="4754880"/>
          </a:xfrm>
          <a:solidFill>
            <a:srgbClr val="EFE9E1"/>
          </a:solidFill>
        </p:spPr>
        <p:txBody>
          <a:bodyPr anchor="ctr" anchorCtr="0">
            <a:noAutofit/>
          </a:bodyPr>
          <a:lstStyle>
            <a:lvl1pPr marL="0" indent="0" algn="ctr">
              <a:spcBef>
                <a:spcPts val="0"/>
              </a:spcBef>
              <a:buNone/>
              <a:defRPr sz="1000"/>
            </a:lvl1pPr>
          </a:lstStyle>
          <a:p>
            <a:r>
              <a:rPr lang="en-US"/>
              <a:t>Click icon to add picture</a:t>
            </a:r>
            <a:endParaRPr lang="en-US" dirty="0"/>
          </a:p>
        </p:txBody>
      </p:sp>
      <p:sp>
        <p:nvSpPr>
          <p:cNvPr id="7" name="Text Placeholder 2">
            <a:extLst>
              <a:ext uri="{FF2B5EF4-FFF2-40B4-BE49-F238E27FC236}">
                <a16:creationId xmlns:a16="http://schemas.microsoft.com/office/drawing/2014/main" id="{044CA248-D2A9-BE4C-8A71-862CADED0244}"/>
              </a:ext>
            </a:extLst>
          </p:cNvPr>
          <p:cNvSpPr>
            <a:spLocks noGrp="1"/>
          </p:cNvSpPr>
          <p:nvPr>
            <p:ph type="body" sz="quarter" idx="13" hasCustomPrompt="1"/>
          </p:nvPr>
        </p:nvSpPr>
        <p:spPr>
          <a:xfrm>
            <a:off x="6217921" y="1600200"/>
            <a:ext cx="2560320" cy="411480"/>
          </a:xfrm>
        </p:spPr>
        <p:txBody>
          <a:bodyPr anchor="b" anchorCtr="0">
            <a:noAutofit/>
          </a:bodyPr>
          <a:lstStyle>
            <a:lvl1pPr marL="0" indent="0">
              <a:spcBef>
                <a:spcPts val="0"/>
              </a:spcBef>
              <a:buNone/>
              <a:defRPr sz="1000"/>
            </a:lvl1pPr>
            <a:lvl2pPr marL="0" indent="0">
              <a:spcBef>
                <a:spcPts val="0"/>
              </a:spcBef>
              <a:buNone/>
              <a:defRPr sz="1000"/>
            </a:lvl2pPr>
            <a:lvl3pPr marL="0" indent="0">
              <a:spcBef>
                <a:spcPts val="0"/>
              </a:spcBef>
              <a:buNone/>
              <a:defRPr sz="1000"/>
            </a:lvl3pPr>
            <a:lvl4pPr marL="0" indent="0">
              <a:spcBef>
                <a:spcPts val="0"/>
              </a:spcBef>
              <a:buNone/>
              <a:defRPr sz="1000"/>
            </a:lvl4pPr>
            <a:lvl5pPr marL="0" indent="0">
              <a:spcBef>
                <a:spcPts val="0"/>
              </a:spcBef>
              <a:buNone/>
              <a:defRPr sz="1000"/>
            </a:lvl5pPr>
            <a:lvl6pPr marL="0" indent="0">
              <a:spcBef>
                <a:spcPts val="0"/>
              </a:spcBef>
              <a:buNone/>
              <a:defRPr sz="1000"/>
            </a:lvl6pPr>
            <a:lvl7pPr marL="0" indent="0">
              <a:spcBef>
                <a:spcPts val="0"/>
              </a:spcBef>
              <a:buNone/>
              <a:defRPr sz="1000"/>
            </a:lvl7pPr>
            <a:lvl8pPr marL="0" indent="0">
              <a:spcBef>
                <a:spcPts val="0"/>
              </a:spcBef>
              <a:buNone/>
              <a:defRPr sz="1000"/>
            </a:lvl8pPr>
            <a:lvl9pPr marL="0" indent="0">
              <a:spcBef>
                <a:spcPts val="0"/>
              </a:spcBef>
              <a:buNone/>
              <a:defRPr sz="1000"/>
            </a:lvl9pPr>
          </a:lstStyle>
          <a:p>
            <a:pPr lvl="0"/>
            <a:r>
              <a:rPr lang="en-US" dirty="0"/>
              <a:t>[Optional photo caption]</a:t>
            </a:r>
          </a:p>
        </p:txBody>
      </p:sp>
      <p:sp>
        <p:nvSpPr>
          <p:cNvPr id="5" name="Picture Placeholder 2">
            <a:extLst>
              <a:ext uri="{FF2B5EF4-FFF2-40B4-BE49-F238E27FC236}">
                <a16:creationId xmlns:a16="http://schemas.microsoft.com/office/drawing/2014/main" id="{8DA8240D-0BD4-F841-8B8F-61635137F8E9}"/>
              </a:ext>
            </a:extLst>
          </p:cNvPr>
          <p:cNvSpPr>
            <a:spLocks noGrp="1"/>
          </p:cNvSpPr>
          <p:nvPr>
            <p:ph type="pic" sz="quarter" idx="12"/>
          </p:nvPr>
        </p:nvSpPr>
        <p:spPr>
          <a:xfrm>
            <a:off x="6217920" y="2103120"/>
            <a:ext cx="2926080" cy="4754880"/>
          </a:xfrm>
          <a:solidFill>
            <a:srgbClr val="DACCBA"/>
          </a:solidFill>
        </p:spPr>
        <p:txBody>
          <a:bodyPr anchor="ctr" anchorCtr="0">
            <a:noAutofit/>
          </a:bodyPr>
          <a:lstStyle>
            <a:lvl1pPr marL="0" indent="0" algn="ctr">
              <a:spcBef>
                <a:spcPts val="0"/>
              </a:spcBef>
              <a:buNone/>
              <a:defRPr sz="1000">
                <a:solidFill>
                  <a:schemeClr val="tx1"/>
                </a:solidFill>
              </a:defRPr>
            </a:lvl1pPr>
          </a:lstStyle>
          <a:p>
            <a:r>
              <a:rPr lang="en-US"/>
              <a:t>Click icon to add picture</a:t>
            </a:r>
            <a:endParaRPr lang="en-US" dirty="0"/>
          </a:p>
        </p:txBody>
      </p:sp>
      <p:sp>
        <p:nvSpPr>
          <p:cNvPr id="3" name="Slide Number">
            <a:extLst>
              <a:ext uri="{FF2B5EF4-FFF2-40B4-BE49-F238E27FC236}">
                <a16:creationId xmlns:a16="http://schemas.microsoft.com/office/drawing/2014/main" id="{55695995-E9EC-9741-9AB6-FA7A10F35496}"/>
              </a:ext>
            </a:extLst>
          </p:cNvPr>
          <p:cNvSpPr>
            <a:spLocks noGrp="1"/>
          </p:cNvSpPr>
          <p:nvPr>
            <p:ph type="sldNum" sz="quarter" idx="14"/>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2884716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5A6DEEE1-C08A-1E44-BEC5-E09044562C19}"/>
              </a:ext>
            </a:extLst>
          </p:cNvPr>
          <p:cNvSpPr>
            <a:spLocks noGrp="1"/>
          </p:cNvSpPr>
          <p:nvPr>
            <p:ph type="title" hasCustomPrompt="1"/>
          </p:nvPr>
        </p:nvSpPr>
        <p:spPr>
          <a:xfrm>
            <a:off x="365760" y="457200"/>
            <a:ext cx="8412480" cy="1005840"/>
          </a:xfrm>
        </p:spPr>
        <p:txBody>
          <a:bodyPr/>
          <a:lstStyle>
            <a:lvl1pPr>
              <a:defRPr b="0" i="0">
                <a:latin typeface="Wells Fargo Serif Display" panose="02040403040405020204" pitchFamily="18" charset="0"/>
              </a:defRPr>
            </a:lvl1pPr>
          </a:lstStyle>
          <a:p>
            <a:r>
              <a:rPr lang="en-US" dirty="0"/>
              <a:t>[Slide title]</a:t>
            </a:r>
          </a:p>
        </p:txBody>
      </p:sp>
      <p:sp>
        <p:nvSpPr>
          <p:cNvPr id="3" name="Content Placeholder 1">
            <a:extLst>
              <a:ext uri="{FF2B5EF4-FFF2-40B4-BE49-F238E27FC236}">
                <a16:creationId xmlns:a16="http://schemas.microsoft.com/office/drawing/2014/main" id="{18C91035-5E9C-427C-BB14-3C95EF5EA9C7}"/>
              </a:ext>
            </a:extLst>
          </p:cNvPr>
          <p:cNvSpPr>
            <a:spLocks noGrp="1"/>
          </p:cNvSpPr>
          <p:nvPr>
            <p:ph sz="half" idx="1"/>
          </p:nvPr>
        </p:nvSpPr>
        <p:spPr>
          <a:xfrm>
            <a:off x="365760" y="1600200"/>
            <a:ext cx="4023360"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a:extLst>
              <a:ext uri="{FF2B5EF4-FFF2-40B4-BE49-F238E27FC236}">
                <a16:creationId xmlns:a16="http://schemas.microsoft.com/office/drawing/2014/main" id="{086D2EDA-1064-496E-9F5C-3A8317F76DD7}"/>
              </a:ext>
            </a:extLst>
          </p:cNvPr>
          <p:cNvSpPr>
            <a:spLocks noGrp="1"/>
          </p:cNvSpPr>
          <p:nvPr>
            <p:ph sz="half" idx="2"/>
          </p:nvPr>
        </p:nvSpPr>
        <p:spPr>
          <a:xfrm>
            <a:off x="4754880" y="1600200"/>
            <a:ext cx="4023360"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E9BFDC9A-8BFC-8946-84F2-2786226F4A25}"/>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301116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ECD4D62C-8EA9-44FC-83B2-701A7A41EF41}"/>
              </a:ext>
            </a:extLst>
          </p:cNvPr>
          <p:cNvSpPr>
            <a:spLocks noGrp="1"/>
          </p:cNvSpPr>
          <p:nvPr>
            <p:ph type="title" hasCustomPrompt="1"/>
          </p:nvPr>
        </p:nvSpPr>
        <p:spPr/>
        <p:txBody>
          <a:bodyPr/>
          <a:lstStyle/>
          <a:p>
            <a:r>
              <a:rPr lang="en-US" dirty="0"/>
              <a:t>[Slide title]</a:t>
            </a:r>
          </a:p>
        </p:txBody>
      </p:sp>
      <p:sp>
        <p:nvSpPr>
          <p:cNvPr id="3" name="Slide Number">
            <a:extLst>
              <a:ext uri="{FF2B5EF4-FFF2-40B4-BE49-F238E27FC236}">
                <a16:creationId xmlns:a16="http://schemas.microsoft.com/office/drawing/2014/main" id="{6E475588-47DB-0041-A49C-8F0EF8600652}"/>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1014615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a:extLst>
              <a:ext uri="{FF2B5EF4-FFF2-40B4-BE49-F238E27FC236}">
                <a16:creationId xmlns:a16="http://schemas.microsoft.com/office/drawing/2014/main" id="{665BEEFC-B89E-9C41-8260-1542F0B43A25}"/>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279051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7" name="Wells Fargo II" descr="Wells Fargo Investment Institute">
            <a:extLst>
              <a:ext uri="{FF2B5EF4-FFF2-40B4-BE49-F238E27FC236}">
                <a16:creationId xmlns:a16="http://schemas.microsoft.com/office/drawing/2014/main" id="{4F9B48F1-3875-8647-9190-1839F1B69518}"/>
              </a:ext>
            </a:extLst>
          </p:cNvPr>
          <p:cNvPicPr>
            <a:picLocks noChangeAspect="1"/>
          </p:cNvPicPr>
          <p:nvPr userDrawn="1"/>
        </p:nvPicPr>
        <p:blipFill>
          <a:blip r:embed="rId2"/>
          <a:stretch>
            <a:fillRect/>
          </a:stretch>
        </p:blipFill>
        <p:spPr>
          <a:xfrm>
            <a:off x="352425" y="439291"/>
            <a:ext cx="2560320" cy="581588"/>
          </a:xfrm>
          <a:prstGeom prst="rect">
            <a:avLst/>
          </a:prstGeom>
        </p:spPr>
      </p:pic>
      <p:sp>
        <p:nvSpPr>
          <p:cNvPr id="6" name="Thank You">
            <a:extLst>
              <a:ext uri="{FF2B5EF4-FFF2-40B4-BE49-F238E27FC236}">
                <a16:creationId xmlns:a16="http://schemas.microsoft.com/office/drawing/2014/main" id="{D5C8B33B-B32E-0C4D-947A-87A5447D23F3}"/>
              </a:ext>
            </a:extLst>
          </p:cNvPr>
          <p:cNvSpPr txBox="1">
            <a:spLocks/>
          </p:cNvSpPr>
          <p:nvPr userDrawn="1"/>
        </p:nvSpPr>
        <p:spPr>
          <a:xfrm>
            <a:off x="365759" y="1600201"/>
            <a:ext cx="8413115" cy="1600199"/>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700" kern="1200">
                <a:solidFill>
                  <a:schemeClr val="tx1"/>
                </a:solidFill>
                <a:latin typeface="+mj-lt"/>
                <a:ea typeface="+mj-ea"/>
                <a:cs typeface="+mj-cs"/>
              </a:defRPr>
            </a:lvl1pPr>
          </a:lstStyle>
          <a:p>
            <a:r>
              <a:rPr lang="en-US" sz="3200" dirty="0">
                <a:solidFill>
                  <a:schemeClr val="tx2"/>
                </a:solidFill>
              </a:rPr>
              <a:t>Thank you</a:t>
            </a:r>
          </a:p>
        </p:txBody>
      </p:sp>
      <p:cxnSp>
        <p:nvCxnSpPr>
          <p:cNvPr id="9" name="Line">
            <a:extLst>
              <a:ext uri="{FF2B5EF4-FFF2-40B4-BE49-F238E27FC236}">
                <a16:creationId xmlns:a16="http://schemas.microsoft.com/office/drawing/2014/main" id="{D39478F8-30B4-164E-AA18-9AD3A4BF9B45}"/>
              </a:ext>
            </a:extLst>
          </p:cNvPr>
          <p:cNvCxnSpPr>
            <a:cxnSpLocks/>
          </p:cNvCxnSpPr>
          <p:nvPr userDrawn="1"/>
        </p:nvCxnSpPr>
        <p:spPr bwMode="hidden">
          <a:xfrm>
            <a:off x="365759" y="3610069"/>
            <a:ext cx="1094741" cy="0"/>
          </a:xfrm>
          <a:prstGeom prst="line">
            <a:avLst/>
          </a:prstGeom>
          <a:ln w="19050" cap="flat">
            <a:solidFill>
              <a:srgbClr val="946E3A"/>
            </a:solidFill>
          </a:ln>
        </p:spPr>
        <p:style>
          <a:lnRef idx="1">
            <a:schemeClr val="accent1"/>
          </a:lnRef>
          <a:fillRef idx="0">
            <a:schemeClr val="accent1"/>
          </a:fillRef>
          <a:effectRef idx="0">
            <a:schemeClr val="dk1"/>
          </a:effectRef>
          <a:fontRef idx="minor">
            <a:schemeClr val="lt1"/>
          </a:fontRef>
        </p:style>
      </p:cxnSp>
      <p:sp>
        <p:nvSpPr>
          <p:cNvPr id="8" name="Text Placeholder 1">
            <a:extLst>
              <a:ext uri="{FF2B5EF4-FFF2-40B4-BE49-F238E27FC236}">
                <a16:creationId xmlns:a16="http://schemas.microsoft.com/office/drawing/2014/main" id="{D580231D-7943-F647-B67D-262940DDDB85}"/>
              </a:ext>
            </a:extLst>
          </p:cNvPr>
          <p:cNvSpPr>
            <a:spLocks noGrp="1"/>
          </p:cNvSpPr>
          <p:nvPr>
            <p:ph type="body" sz="quarter" idx="10" hasCustomPrompt="1"/>
          </p:nvPr>
        </p:nvSpPr>
        <p:spPr>
          <a:xfrm>
            <a:off x="365759" y="3838226"/>
            <a:ext cx="8413115" cy="2198370"/>
          </a:xfrm>
        </p:spPr>
        <p:txBody>
          <a:bodyPr anchor="t" anchorCtr="0">
            <a:noAutofit/>
          </a:bodyPr>
          <a:lstStyle>
            <a:lvl1pPr marL="0" indent="0">
              <a:spcBef>
                <a:spcPts val="0"/>
              </a:spcBef>
              <a:buFontTx/>
              <a:buNone/>
              <a:defRPr sz="1600">
                <a:latin typeface="Wells Fargo Serif Light" panose="02040403040405020204" pitchFamily="18" charset="0"/>
              </a:defRPr>
            </a:lvl1pPr>
            <a:lvl2pPr marL="0" indent="0">
              <a:spcBef>
                <a:spcPts val="0"/>
              </a:spcBef>
              <a:buFontTx/>
              <a:buNone/>
              <a:defRPr sz="1600">
                <a:latin typeface="Wells Fargo Serif Light" panose="02040403040405020204" pitchFamily="18" charset="0"/>
              </a:defRPr>
            </a:lvl2pPr>
            <a:lvl3pPr marL="0" indent="0">
              <a:spcBef>
                <a:spcPts val="0"/>
              </a:spcBef>
              <a:buFontTx/>
              <a:buNone/>
              <a:defRPr sz="1600">
                <a:latin typeface="Wells Fargo Serif Light" panose="02040403040405020204" pitchFamily="18" charset="0"/>
              </a:defRPr>
            </a:lvl3pPr>
            <a:lvl4pPr marL="0" indent="0">
              <a:spcBef>
                <a:spcPts val="0"/>
              </a:spcBef>
              <a:buFontTx/>
              <a:buNone/>
              <a:defRPr sz="1600">
                <a:latin typeface="Wells Fargo Serif Light" panose="02040403040405020204" pitchFamily="18" charset="0"/>
              </a:defRPr>
            </a:lvl4pPr>
            <a:lvl5pPr marL="0" indent="0">
              <a:spcBef>
                <a:spcPts val="0"/>
              </a:spcBef>
              <a:buFontTx/>
              <a:buNone/>
              <a:defRPr sz="1600">
                <a:latin typeface="Wells Fargo Serif Light" panose="02040403040405020204" pitchFamily="18" charset="0"/>
              </a:defRPr>
            </a:lvl5pPr>
            <a:lvl6pPr marL="0" indent="0">
              <a:spcBef>
                <a:spcPts val="0"/>
              </a:spcBef>
              <a:buFontTx/>
              <a:buNone/>
              <a:defRPr sz="1600">
                <a:latin typeface="Wells Fargo Serif Light" panose="02040403040405020204" pitchFamily="18" charset="0"/>
              </a:defRPr>
            </a:lvl6pPr>
            <a:lvl7pPr marL="0" indent="0">
              <a:spcBef>
                <a:spcPts val="0"/>
              </a:spcBef>
              <a:buFontTx/>
              <a:buNone/>
              <a:defRPr sz="1600">
                <a:latin typeface="Wells Fargo Serif Light" panose="02040403040405020204" pitchFamily="18" charset="0"/>
              </a:defRPr>
            </a:lvl7pPr>
            <a:lvl8pPr marL="0" indent="0">
              <a:spcBef>
                <a:spcPts val="0"/>
              </a:spcBef>
              <a:buFontTx/>
              <a:buNone/>
              <a:defRPr sz="1600">
                <a:latin typeface="Wells Fargo Serif Light" panose="02040403040405020204" pitchFamily="18" charset="0"/>
              </a:defRPr>
            </a:lvl8pPr>
            <a:lvl9pPr marL="0" indent="0">
              <a:spcBef>
                <a:spcPts val="0"/>
              </a:spcBef>
              <a:buFontTx/>
              <a:buNone/>
              <a:defRPr sz="1600">
                <a:latin typeface="Wells Fargo Serif Light" panose="02040403040405020204" pitchFamily="18" charset="0"/>
              </a:defRPr>
            </a:lvl9pPr>
          </a:lstStyle>
          <a:p>
            <a:pPr lvl="0"/>
            <a:r>
              <a:rPr lang="en-US" dirty="0"/>
              <a:t>[Name], [Title]</a:t>
            </a:r>
            <a:br>
              <a:rPr lang="en-US" dirty="0"/>
            </a:br>
            <a:r>
              <a:rPr lang="en-US" dirty="0"/>
              <a:t>[Email]</a:t>
            </a:r>
            <a:br>
              <a:rPr lang="en-US" dirty="0"/>
            </a:br>
            <a:r>
              <a:rPr lang="en-US" dirty="0"/>
              <a:t>[Phone]</a:t>
            </a:r>
          </a:p>
        </p:txBody>
      </p:sp>
    </p:spTree>
    <p:extLst>
      <p:ext uri="{BB962C8B-B14F-4D97-AF65-F5344CB8AC3E}">
        <p14:creationId xmlns:p14="http://schemas.microsoft.com/office/powerpoint/2010/main" val="3223789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80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16" name="Title">
            <a:extLst>
              <a:ext uri="{FF2B5EF4-FFF2-40B4-BE49-F238E27FC236}">
                <a16:creationId xmlns:a16="http://schemas.microsoft.com/office/drawing/2014/main" id="{0FEC781B-6995-FC4B-8081-5377A71B27B1}"/>
              </a:ext>
            </a:extLst>
          </p:cNvPr>
          <p:cNvSpPr>
            <a:spLocks noGrp="1"/>
          </p:cNvSpPr>
          <p:nvPr>
            <p:ph type="title" hasCustomPrompt="1"/>
          </p:nvPr>
        </p:nvSpPr>
        <p:spPr>
          <a:xfrm>
            <a:off x="365760" y="457200"/>
            <a:ext cx="8412480" cy="1005840"/>
          </a:xfrm>
        </p:spPr>
        <p:txBody>
          <a:bodyPr/>
          <a:lstStyle>
            <a:lvl1pPr>
              <a:defRPr b="0" i="0">
                <a:latin typeface="Wells Fargo Serif Display" panose="02040403040405020204" pitchFamily="18" charset="0"/>
              </a:defRPr>
            </a:lvl1pPr>
          </a:lstStyle>
          <a:p>
            <a:r>
              <a:rPr lang="en-US" dirty="0"/>
              <a:t>[Slide title]</a:t>
            </a:r>
          </a:p>
        </p:txBody>
      </p:sp>
      <p:sp>
        <p:nvSpPr>
          <p:cNvPr id="3" name="Content Placeholder 1">
            <a:extLst>
              <a:ext uri="{FF2B5EF4-FFF2-40B4-BE49-F238E27FC236}">
                <a16:creationId xmlns:a16="http://schemas.microsoft.com/office/drawing/2014/main" id="{18C91035-5E9C-427C-BB14-3C95EF5EA9C7}"/>
              </a:ext>
            </a:extLst>
          </p:cNvPr>
          <p:cNvSpPr>
            <a:spLocks noGrp="1"/>
          </p:cNvSpPr>
          <p:nvPr>
            <p:ph sz="half" idx="1"/>
          </p:nvPr>
        </p:nvSpPr>
        <p:spPr>
          <a:xfrm>
            <a:off x="365761" y="1600200"/>
            <a:ext cx="2560320"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a:extLst>
              <a:ext uri="{FF2B5EF4-FFF2-40B4-BE49-F238E27FC236}">
                <a16:creationId xmlns:a16="http://schemas.microsoft.com/office/drawing/2014/main" id="{086D2EDA-1064-496E-9F5C-3A8317F76DD7}"/>
              </a:ext>
            </a:extLst>
          </p:cNvPr>
          <p:cNvSpPr>
            <a:spLocks noGrp="1"/>
          </p:cNvSpPr>
          <p:nvPr>
            <p:ph sz="half" idx="2"/>
          </p:nvPr>
        </p:nvSpPr>
        <p:spPr>
          <a:xfrm>
            <a:off x="3291840" y="1600200"/>
            <a:ext cx="2560320"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3">
            <a:extLst>
              <a:ext uri="{FF2B5EF4-FFF2-40B4-BE49-F238E27FC236}">
                <a16:creationId xmlns:a16="http://schemas.microsoft.com/office/drawing/2014/main" id="{AAE1199F-835A-AB49-B657-252EF2C5A8AA}"/>
              </a:ext>
            </a:extLst>
          </p:cNvPr>
          <p:cNvSpPr>
            <a:spLocks noGrp="1"/>
          </p:cNvSpPr>
          <p:nvPr>
            <p:ph sz="quarter" idx="10"/>
          </p:nvPr>
        </p:nvSpPr>
        <p:spPr>
          <a:xfrm>
            <a:off x="6217921" y="1600200"/>
            <a:ext cx="2560954"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77759C7B-BF36-F44D-BEAC-32033DC69731}"/>
              </a:ext>
            </a:extLst>
          </p:cNvPr>
          <p:cNvSpPr>
            <a:spLocks noGrp="1"/>
          </p:cNvSpPr>
          <p:nvPr>
            <p:ph type="sldNum" sz="quarter" idx="11"/>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4241026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debar Left">
    <p:spTree>
      <p:nvGrpSpPr>
        <p:cNvPr id="1" name=""/>
        <p:cNvGrpSpPr/>
        <p:nvPr/>
      </p:nvGrpSpPr>
      <p:grpSpPr>
        <a:xfrm>
          <a:off x="0" y="0"/>
          <a:ext cx="0" cy="0"/>
          <a:chOff x="0" y="0"/>
          <a:chExt cx="0" cy="0"/>
        </a:xfrm>
      </p:grpSpPr>
      <p:sp>
        <p:nvSpPr>
          <p:cNvPr id="16" name="Title">
            <a:extLst>
              <a:ext uri="{FF2B5EF4-FFF2-40B4-BE49-F238E27FC236}">
                <a16:creationId xmlns:a16="http://schemas.microsoft.com/office/drawing/2014/main" id="{0FEC781B-6995-FC4B-8081-5377A71B27B1}"/>
              </a:ext>
            </a:extLst>
          </p:cNvPr>
          <p:cNvSpPr>
            <a:spLocks noGrp="1"/>
          </p:cNvSpPr>
          <p:nvPr>
            <p:ph type="title" hasCustomPrompt="1"/>
          </p:nvPr>
        </p:nvSpPr>
        <p:spPr>
          <a:xfrm>
            <a:off x="365760" y="457200"/>
            <a:ext cx="8412480" cy="1005840"/>
          </a:xfrm>
        </p:spPr>
        <p:txBody>
          <a:bodyPr/>
          <a:lstStyle>
            <a:lvl1pPr>
              <a:defRPr b="0" i="0">
                <a:latin typeface="Wells Fargo Serif Display" panose="02040403040405020204" pitchFamily="18" charset="0"/>
              </a:defRPr>
            </a:lvl1pPr>
          </a:lstStyle>
          <a:p>
            <a:r>
              <a:rPr lang="en-US" dirty="0"/>
              <a:t>[Slide title]</a:t>
            </a:r>
          </a:p>
        </p:txBody>
      </p:sp>
      <p:sp>
        <p:nvSpPr>
          <p:cNvPr id="3" name="Content Placeholder 1">
            <a:extLst>
              <a:ext uri="{FF2B5EF4-FFF2-40B4-BE49-F238E27FC236}">
                <a16:creationId xmlns:a16="http://schemas.microsoft.com/office/drawing/2014/main" id="{18C91035-5E9C-427C-BB14-3C95EF5EA9C7}"/>
              </a:ext>
            </a:extLst>
          </p:cNvPr>
          <p:cNvSpPr>
            <a:spLocks noGrp="1"/>
          </p:cNvSpPr>
          <p:nvPr>
            <p:ph sz="half" idx="1"/>
          </p:nvPr>
        </p:nvSpPr>
        <p:spPr>
          <a:xfrm>
            <a:off x="365761" y="1600200"/>
            <a:ext cx="2560320"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a:extLst>
              <a:ext uri="{FF2B5EF4-FFF2-40B4-BE49-F238E27FC236}">
                <a16:creationId xmlns:a16="http://schemas.microsoft.com/office/drawing/2014/main" id="{086D2EDA-1064-496E-9F5C-3A8317F76DD7}"/>
              </a:ext>
            </a:extLst>
          </p:cNvPr>
          <p:cNvSpPr>
            <a:spLocks noGrp="1"/>
          </p:cNvSpPr>
          <p:nvPr>
            <p:ph sz="half" idx="2"/>
          </p:nvPr>
        </p:nvSpPr>
        <p:spPr>
          <a:xfrm>
            <a:off x="3291840" y="1600200"/>
            <a:ext cx="5486399"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5D805AD4-73CF-FE45-8F86-233D14A0CF8E}"/>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1323860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debar Right">
    <p:spTree>
      <p:nvGrpSpPr>
        <p:cNvPr id="1" name=""/>
        <p:cNvGrpSpPr/>
        <p:nvPr/>
      </p:nvGrpSpPr>
      <p:grpSpPr>
        <a:xfrm>
          <a:off x="0" y="0"/>
          <a:ext cx="0" cy="0"/>
          <a:chOff x="0" y="0"/>
          <a:chExt cx="0" cy="0"/>
        </a:xfrm>
      </p:grpSpPr>
      <p:sp>
        <p:nvSpPr>
          <p:cNvPr id="16" name="Title">
            <a:extLst>
              <a:ext uri="{FF2B5EF4-FFF2-40B4-BE49-F238E27FC236}">
                <a16:creationId xmlns:a16="http://schemas.microsoft.com/office/drawing/2014/main" id="{0FEC781B-6995-FC4B-8081-5377A71B27B1}"/>
              </a:ext>
            </a:extLst>
          </p:cNvPr>
          <p:cNvSpPr>
            <a:spLocks noGrp="1"/>
          </p:cNvSpPr>
          <p:nvPr>
            <p:ph type="title" hasCustomPrompt="1"/>
          </p:nvPr>
        </p:nvSpPr>
        <p:spPr>
          <a:xfrm>
            <a:off x="365760" y="457200"/>
            <a:ext cx="8412480" cy="1005840"/>
          </a:xfrm>
        </p:spPr>
        <p:txBody>
          <a:bodyPr/>
          <a:lstStyle>
            <a:lvl1pPr>
              <a:defRPr b="0" i="0">
                <a:solidFill>
                  <a:schemeClr val="tx2"/>
                </a:solidFill>
                <a:latin typeface="Wells Fargo Serif Display" panose="02040403040405020204" pitchFamily="18" charset="0"/>
              </a:defRPr>
            </a:lvl1pPr>
          </a:lstStyle>
          <a:p>
            <a:r>
              <a:rPr lang="en-US" dirty="0"/>
              <a:t>[Slide title]</a:t>
            </a:r>
          </a:p>
        </p:txBody>
      </p:sp>
      <p:sp>
        <p:nvSpPr>
          <p:cNvPr id="3" name="Content Placeholder 1">
            <a:extLst>
              <a:ext uri="{FF2B5EF4-FFF2-40B4-BE49-F238E27FC236}">
                <a16:creationId xmlns:a16="http://schemas.microsoft.com/office/drawing/2014/main" id="{18C91035-5E9C-427C-BB14-3C95EF5EA9C7}"/>
              </a:ext>
            </a:extLst>
          </p:cNvPr>
          <p:cNvSpPr>
            <a:spLocks noGrp="1"/>
          </p:cNvSpPr>
          <p:nvPr>
            <p:ph sz="half" idx="1"/>
          </p:nvPr>
        </p:nvSpPr>
        <p:spPr>
          <a:xfrm>
            <a:off x="365761" y="1600200"/>
            <a:ext cx="5486400"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a:extLst>
              <a:ext uri="{FF2B5EF4-FFF2-40B4-BE49-F238E27FC236}">
                <a16:creationId xmlns:a16="http://schemas.microsoft.com/office/drawing/2014/main" id="{086D2EDA-1064-496E-9F5C-3A8317F76DD7}"/>
              </a:ext>
            </a:extLst>
          </p:cNvPr>
          <p:cNvSpPr>
            <a:spLocks noGrp="1"/>
          </p:cNvSpPr>
          <p:nvPr>
            <p:ph sz="half" idx="2"/>
          </p:nvPr>
        </p:nvSpPr>
        <p:spPr>
          <a:xfrm>
            <a:off x="6217920" y="1600200"/>
            <a:ext cx="2560319"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a:extLst>
              <a:ext uri="{FF2B5EF4-FFF2-40B4-BE49-F238E27FC236}">
                <a16:creationId xmlns:a16="http://schemas.microsoft.com/office/drawing/2014/main" id="{34BDA51D-739A-6147-AE33-B80AD50465EA}"/>
              </a:ext>
            </a:extLst>
          </p:cNvPr>
          <p:cNvSpPr>
            <a:spLocks noGrp="1"/>
          </p:cNvSpPr>
          <p:nvPr>
            <p:ph type="sldNum" sz="quarter" idx="10"/>
          </p:nvPr>
        </p:nvSpPr>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3486744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21" Type="http://schemas.openxmlformats.org/officeDocument/2006/relationships/slideLayout" Target="../slideLayouts/slideLayout41.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slideLayout" Target="../slideLayouts/slideLayout40.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 Id="rId2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slideLayout" Target="../slideLayouts/slideLayout54.xml"/><Relationship Id="rId18" Type="http://schemas.openxmlformats.org/officeDocument/2006/relationships/slideLayout" Target="../slideLayouts/slideLayout59.xml"/><Relationship Id="rId3" Type="http://schemas.openxmlformats.org/officeDocument/2006/relationships/slideLayout" Target="../slideLayouts/slideLayout44.xml"/><Relationship Id="rId21" Type="http://schemas.openxmlformats.org/officeDocument/2006/relationships/slideLayout" Target="../slideLayouts/slideLayout62.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17" Type="http://schemas.openxmlformats.org/officeDocument/2006/relationships/slideLayout" Target="../slideLayouts/slideLayout58.xml"/><Relationship Id="rId2" Type="http://schemas.openxmlformats.org/officeDocument/2006/relationships/slideLayout" Target="../slideLayouts/slideLayout43.xml"/><Relationship Id="rId16" Type="http://schemas.openxmlformats.org/officeDocument/2006/relationships/slideLayout" Target="../slideLayouts/slideLayout57.xml"/><Relationship Id="rId20" Type="http://schemas.openxmlformats.org/officeDocument/2006/relationships/slideLayout" Target="../slideLayouts/slideLayout61.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slideLayout" Target="../slideLayouts/slideLayout56.xml"/><Relationship Id="rId10" Type="http://schemas.openxmlformats.org/officeDocument/2006/relationships/slideLayout" Target="../slideLayouts/slideLayout51.xml"/><Relationship Id="rId19" Type="http://schemas.openxmlformats.org/officeDocument/2006/relationships/slideLayout" Target="../slideLayouts/slideLayout60.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slideLayout" Target="../slideLayouts/slideLayout55.xml"/><Relationship Id="rId2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a:extLst>
              <a:ext uri="{FF2B5EF4-FFF2-40B4-BE49-F238E27FC236}">
                <a16:creationId xmlns:a16="http://schemas.microsoft.com/office/drawing/2014/main" id="{1EF5521F-5C5A-4C48-8B35-7AA5E0604784}"/>
              </a:ext>
            </a:extLst>
          </p:cNvPr>
          <p:cNvSpPr>
            <a:spLocks noGrp="1"/>
          </p:cNvSpPr>
          <p:nvPr>
            <p:ph type="title"/>
          </p:nvPr>
        </p:nvSpPr>
        <p:spPr>
          <a:xfrm>
            <a:off x="365760" y="457200"/>
            <a:ext cx="8412480" cy="1005840"/>
          </a:xfrm>
          <a:prstGeom prst="rect">
            <a:avLst/>
          </a:prstGeom>
        </p:spPr>
        <p:txBody>
          <a:bodyPr vert="horz" lIns="0" tIns="0" rIns="0" bIns="0" rtlCol="0" anchor="t" anchorCtr="0">
            <a:noAutofit/>
          </a:bodyPr>
          <a:lstStyle/>
          <a:p>
            <a:r>
              <a:rPr lang="en-US" dirty="0"/>
              <a:t>[Slide title]</a:t>
            </a:r>
          </a:p>
        </p:txBody>
      </p:sp>
      <p:sp>
        <p:nvSpPr>
          <p:cNvPr id="3" name="Text Placeholder">
            <a:extLst>
              <a:ext uri="{FF2B5EF4-FFF2-40B4-BE49-F238E27FC236}">
                <a16:creationId xmlns:a16="http://schemas.microsoft.com/office/drawing/2014/main" id="{48CBF009-1B9F-4150-8EC1-2D97F9BB499C}"/>
              </a:ext>
            </a:extLst>
          </p:cNvPr>
          <p:cNvSpPr>
            <a:spLocks noGrp="1"/>
          </p:cNvSpPr>
          <p:nvPr>
            <p:ph type="body" idx="1"/>
          </p:nvPr>
        </p:nvSpPr>
        <p:spPr>
          <a:xfrm>
            <a:off x="365760" y="1600200"/>
            <a:ext cx="8412480" cy="4572000"/>
          </a:xfrm>
          <a:prstGeom prst="rect">
            <a:avLst/>
          </a:prstGeom>
        </p:spPr>
        <p:txBody>
          <a:bodyPr vert="horz" lIns="0" tIns="0" rIns="0" bIns="0" spcCol="36576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a:extLst>
              <a:ext uri="{FF2B5EF4-FFF2-40B4-BE49-F238E27FC236}">
                <a16:creationId xmlns:a16="http://schemas.microsoft.com/office/drawing/2014/main" id="{3B92F20D-48D7-2E43-BCAC-BA410B21DF1A}"/>
              </a:ext>
            </a:extLst>
          </p:cNvPr>
          <p:cNvSpPr>
            <a:spLocks noGrp="1"/>
          </p:cNvSpPr>
          <p:nvPr>
            <p:ph type="sldNum" sz="quarter" idx="4"/>
          </p:nvPr>
        </p:nvSpPr>
        <p:spPr>
          <a:xfrm>
            <a:off x="8412480" y="6400800"/>
            <a:ext cx="365760" cy="228600"/>
          </a:xfrm>
          <a:prstGeom prst="rect">
            <a:avLst/>
          </a:prstGeom>
        </p:spPr>
        <p:txBody>
          <a:bodyPr vert="horz" lIns="0" tIns="0" rIns="0" bIns="0" rtlCol="0" anchor="b" anchorCtr="0"/>
          <a:lstStyle>
            <a:lvl1pPr algn="r">
              <a:defRPr sz="800">
                <a:solidFill>
                  <a:schemeClr val="tx1"/>
                </a:solidFill>
              </a:defRPr>
            </a:lvl1p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1599396375"/>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72" r:id="rId3"/>
    <p:sldLayoutId id="2147483650" r:id="rId4"/>
    <p:sldLayoutId id="2147483675" r:id="rId5"/>
    <p:sldLayoutId id="2147483652" r:id="rId6"/>
    <p:sldLayoutId id="2147483658" r:id="rId7"/>
    <p:sldLayoutId id="2147483669" r:id="rId8"/>
    <p:sldLayoutId id="2147483670" r:id="rId9"/>
    <p:sldLayoutId id="2147483674" r:id="rId10"/>
    <p:sldLayoutId id="2147483651" r:id="rId11"/>
    <p:sldLayoutId id="2147483662" r:id="rId12"/>
    <p:sldLayoutId id="2147483664" r:id="rId13"/>
    <p:sldLayoutId id="2147483661" r:id="rId14"/>
    <p:sldLayoutId id="2147483667" r:id="rId15"/>
    <p:sldLayoutId id="2147483666" r:id="rId16"/>
    <p:sldLayoutId id="2147483668" r:id="rId17"/>
    <p:sldLayoutId id="2147483654" r:id="rId18"/>
    <p:sldLayoutId id="2147483655" r:id="rId19"/>
    <p:sldLayoutId id="2147483671" r:id="rId2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685800" rtl="0" eaLnBrk="1" latinLnBrk="0" hangingPunct="1">
        <a:lnSpc>
          <a:spcPct val="90000"/>
        </a:lnSpc>
        <a:spcBef>
          <a:spcPct val="0"/>
        </a:spcBef>
        <a:buNone/>
        <a:defRPr sz="2400" b="0" i="0" kern="1200">
          <a:solidFill>
            <a:schemeClr val="tx2"/>
          </a:solidFill>
          <a:latin typeface="Wells Fargo Serif Display" panose="02040403040405020204" pitchFamily="18" charset="0"/>
          <a:ea typeface="+mj-ea"/>
          <a:cs typeface="+mj-cs"/>
        </a:defRPr>
      </a:lvl1pPr>
    </p:titleStyle>
    <p:bodyStyle>
      <a:lvl1pPr marL="171450" indent="-171450" algn="l" defTabSz="685800" rtl="0" eaLnBrk="1" latinLnBrk="0" hangingPunct="1">
        <a:lnSpc>
          <a:spcPct val="100000"/>
        </a:lnSpc>
        <a:spcBef>
          <a:spcPts val="1200"/>
        </a:spcBef>
        <a:spcAft>
          <a:spcPts val="0"/>
        </a:spcAft>
        <a:buFont typeface="Wells Fargo Sans" panose="020B0503020203020204" pitchFamily="34" charset="0"/>
        <a:buChar char="•"/>
        <a:defRPr sz="1600" kern="1200">
          <a:solidFill>
            <a:schemeClr val="tx1"/>
          </a:solidFill>
          <a:latin typeface="+mn-lt"/>
          <a:ea typeface="+mn-ea"/>
          <a:cs typeface="+mn-cs"/>
        </a:defRPr>
      </a:lvl1pPr>
      <a:lvl2pPr marL="34290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2pPr>
      <a:lvl3pPr marL="51435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3pPr>
      <a:lvl4pPr marL="68580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4pPr>
      <a:lvl5pPr marL="85725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5pPr>
      <a:lvl6pPr marL="102870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6pPr>
      <a:lvl7pPr marL="120015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7pPr>
      <a:lvl8pPr marL="137160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8pPr>
      <a:lvl9pPr marL="154305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mn-lt"/>
          <a:ea typeface="+mn-ea"/>
          <a:cs typeface="+mn-cs"/>
        </a:defRPr>
      </a:lvl1pPr>
      <a:lvl2pPr marL="342900" algn="l" defTabSz="685800" rtl="0" eaLnBrk="1" latinLnBrk="0" hangingPunct="1">
        <a:defRPr sz="1600" kern="1200">
          <a:solidFill>
            <a:schemeClr val="tx1"/>
          </a:solidFill>
          <a:latin typeface="+mn-lt"/>
          <a:ea typeface="+mn-ea"/>
          <a:cs typeface="+mn-cs"/>
        </a:defRPr>
      </a:lvl2pPr>
      <a:lvl3pPr marL="685800" algn="l" defTabSz="685800" rtl="0" eaLnBrk="1" latinLnBrk="0" hangingPunct="1">
        <a:defRPr sz="1600" kern="1200">
          <a:solidFill>
            <a:schemeClr val="tx1"/>
          </a:solidFill>
          <a:latin typeface="+mn-lt"/>
          <a:ea typeface="+mn-ea"/>
          <a:cs typeface="+mn-cs"/>
        </a:defRPr>
      </a:lvl3pPr>
      <a:lvl4pPr marL="1028700" algn="l" defTabSz="685800" rtl="0" eaLnBrk="1" latinLnBrk="0" hangingPunct="1">
        <a:defRPr sz="1600" kern="1200">
          <a:solidFill>
            <a:schemeClr val="tx1"/>
          </a:solidFill>
          <a:latin typeface="+mn-lt"/>
          <a:ea typeface="+mn-ea"/>
          <a:cs typeface="+mn-cs"/>
        </a:defRPr>
      </a:lvl4pPr>
      <a:lvl5pPr marL="1371600" algn="l" defTabSz="685800" rtl="0" eaLnBrk="1" latinLnBrk="0" hangingPunct="1">
        <a:defRPr sz="1600" kern="1200">
          <a:solidFill>
            <a:schemeClr val="tx1"/>
          </a:solidFill>
          <a:latin typeface="+mn-lt"/>
          <a:ea typeface="+mn-ea"/>
          <a:cs typeface="+mn-cs"/>
        </a:defRPr>
      </a:lvl5pPr>
      <a:lvl6pPr marL="1714500" algn="l" defTabSz="685800" rtl="0" eaLnBrk="1" latinLnBrk="0" hangingPunct="1">
        <a:defRPr sz="1600" kern="1200">
          <a:solidFill>
            <a:schemeClr val="tx1"/>
          </a:solidFill>
          <a:latin typeface="+mn-lt"/>
          <a:ea typeface="+mn-ea"/>
          <a:cs typeface="+mn-cs"/>
        </a:defRPr>
      </a:lvl6pPr>
      <a:lvl7pPr marL="2057400" algn="l" defTabSz="685800" rtl="0" eaLnBrk="1" latinLnBrk="0" hangingPunct="1">
        <a:defRPr sz="1600" kern="1200">
          <a:solidFill>
            <a:schemeClr val="tx1"/>
          </a:solidFill>
          <a:latin typeface="+mn-lt"/>
          <a:ea typeface="+mn-ea"/>
          <a:cs typeface="+mn-cs"/>
        </a:defRPr>
      </a:lvl7pPr>
      <a:lvl8pPr marL="2400300" algn="l" defTabSz="685800" rtl="0" eaLnBrk="1" latinLnBrk="0" hangingPunct="1">
        <a:defRPr sz="1600" kern="1200">
          <a:solidFill>
            <a:schemeClr val="tx1"/>
          </a:solidFill>
          <a:latin typeface="+mn-lt"/>
          <a:ea typeface="+mn-ea"/>
          <a:cs typeface="+mn-cs"/>
        </a:defRPr>
      </a:lvl8pPr>
      <a:lvl9pPr marL="2743200" algn="l" defTabSz="685800" rtl="0" eaLnBrk="1" latinLnBrk="0" hangingPunct="1">
        <a:defRPr sz="1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8">
          <p15:clr>
            <a:srgbClr val="F26B43"/>
          </p15:clr>
        </p15:guide>
        <p15:guide id="2" pos="230">
          <p15:clr>
            <a:srgbClr val="F26B43"/>
          </p15:clr>
        </p15:guide>
        <p15:guide id="3" pos="5530">
          <p15:clr>
            <a:srgbClr val="F26B43"/>
          </p15:clr>
        </p15:guide>
        <p15:guide id="4" orient="horz" pos="1008">
          <p15:clr>
            <a:srgbClr val="F26B43"/>
          </p15:clr>
        </p15:guide>
        <p15:guide id="5" orient="horz" pos="3888">
          <p15:clr>
            <a:srgbClr val="F26B43"/>
          </p15:clr>
        </p15:guide>
        <p15:guide id="6" orient="horz" pos="4176">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a:extLst>
              <a:ext uri="{FF2B5EF4-FFF2-40B4-BE49-F238E27FC236}">
                <a16:creationId xmlns:a16="http://schemas.microsoft.com/office/drawing/2014/main" id="{1EF5521F-5C5A-4C48-8B35-7AA5E0604784}"/>
              </a:ext>
            </a:extLst>
          </p:cNvPr>
          <p:cNvSpPr>
            <a:spLocks noGrp="1"/>
          </p:cNvSpPr>
          <p:nvPr>
            <p:ph type="title"/>
          </p:nvPr>
        </p:nvSpPr>
        <p:spPr>
          <a:xfrm>
            <a:off x="365760" y="457200"/>
            <a:ext cx="8412480" cy="1005840"/>
          </a:xfrm>
          <a:prstGeom prst="rect">
            <a:avLst/>
          </a:prstGeom>
        </p:spPr>
        <p:txBody>
          <a:bodyPr vert="horz" lIns="0" tIns="0" rIns="0" bIns="0" rtlCol="0" anchor="t" anchorCtr="0">
            <a:noAutofit/>
          </a:bodyPr>
          <a:lstStyle/>
          <a:p>
            <a:r>
              <a:rPr lang="en-US" dirty="0"/>
              <a:t>[Slide title]</a:t>
            </a:r>
          </a:p>
        </p:txBody>
      </p:sp>
      <p:sp>
        <p:nvSpPr>
          <p:cNvPr id="3" name="Text Placeholder">
            <a:extLst>
              <a:ext uri="{FF2B5EF4-FFF2-40B4-BE49-F238E27FC236}">
                <a16:creationId xmlns:a16="http://schemas.microsoft.com/office/drawing/2014/main" id="{48CBF009-1B9F-4150-8EC1-2D97F9BB499C}"/>
              </a:ext>
            </a:extLst>
          </p:cNvPr>
          <p:cNvSpPr>
            <a:spLocks noGrp="1"/>
          </p:cNvSpPr>
          <p:nvPr>
            <p:ph type="body" idx="1"/>
          </p:nvPr>
        </p:nvSpPr>
        <p:spPr>
          <a:xfrm>
            <a:off x="365760" y="1600200"/>
            <a:ext cx="8412480" cy="4572000"/>
          </a:xfrm>
          <a:prstGeom prst="rect">
            <a:avLst/>
          </a:prstGeom>
        </p:spPr>
        <p:txBody>
          <a:bodyPr vert="horz" lIns="0" tIns="0" rIns="0" bIns="0" spcCol="36576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a:extLst>
              <a:ext uri="{FF2B5EF4-FFF2-40B4-BE49-F238E27FC236}">
                <a16:creationId xmlns:a16="http://schemas.microsoft.com/office/drawing/2014/main" id="{3B92F20D-48D7-2E43-BCAC-BA410B21DF1A}"/>
              </a:ext>
            </a:extLst>
          </p:cNvPr>
          <p:cNvSpPr>
            <a:spLocks noGrp="1"/>
          </p:cNvSpPr>
          <p:nvPr>
            <p:ph type="sldNum" sz="quarter" idx="4"/>
          </p:nvPr>
        </p:nvSpPr>
        <p:spPr>
          <a:xfrm>
            <a:off x="8412480" y="6400800"/>
            <a:ext cx="365760" cy="228600"/>
          </a:xfrm>
          <a:prstGeom prst="rect">
            <a:avLst/>
          </a:prstGeom>
        </p:spPr>
        <p:txBody>
          <a:bodyPr vert="horz" lIns="0" tIns="0" rIns="0" bIns="0" rtlCol="0" anchor="b" anchorCtr="0"/>
          <a:lstStyle>
            <a:lvl1pPr algn="r">
              <a:defRPr sz="800">
                <a:solidFill>
                  <a:schemeClr val="tx1"/>
                </a:solidFill>
              </a:defRPr>
            </a:lvl1p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193558931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 id="2147483693" r:id="rId17"/>
    <p:sldLayoutId id="2147483694" r:id="rId18"/>
    <p:sldLayoutId id="2147483695" r:id="rId19"/>
    <p:sldLayoutId id="2147483696" r:id="rId20"/>
    <p:sldLayoutId id="2147483697" r:id="rId2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685800" rtl="0" eaLnBrk="1" latinLnBrk="0" hangingPunct="1">
        <a:lnSpc>
          <a:spcPct val="90000"/>
        </a:lnSpc>
        <a:spcBef>
          <a:spcPct val="0"/>
        </a:spcBef>
        <a:buNone/>
        <a:defRPr sz="2400" b="0" i="0" kern="1200">
          <a:solidFill>
            <a:schemeClr val="tx2"/>
          </a:solidFill>
          <a:latin typeface="Wells Fargo Serif Display" panose="02040403040405020204" pitchFamily="18" charset="0"/>
          <a:ea typeface="+mj-ea"/>
          <a:cs typeface="+mj-cs"/>
        </a:defRPr>
      </a:lvl1pPr>
    </p:titleStyle>
    <p:bodyStyle>
      <a:lvl1pPr marL="171450" indent="-171450" algn="l" defTabSz="685800" rtl="0" eaLnBrk="1" latinLnBrk="0" hangingPunct="1">
        <a:lnSpc>
          <a:spcPct val="100000"/>
        </a:lnSpc>
        <a:spcBef>
          <a:spcPts val="1200"/>
        </a:spcBef>
        <a:spcAft>
          <a:spcPts val="0"/>
        </a:spcAft>
        <a:buFont typeface="Wells Fargo Sans" panose="020B0503020203020204" pitchFamily="34" charset="0"/>
        <a:buChar char="•"/>
        <a:defRPr sz="1600" kern="1200">
          <a:solidFill>
            <a:schemeClr val="tx1"/>
          </a:solidFill>
          <a:latin typeface="+mn-lt"/>
          <a:ea typeface="+mn-ea"/>
          <a:cs typeface="+mn-cs"/>
        </a:defRPr>
      </a:lvl1pPr>
      <a:lvl2pPr marL="34290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2pPr>
      <a:lvl3pPr marL="51435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3pPr>
      <a:lvl4pPr marL="68580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4pPr>
      <a:lvl5pPr marL="85725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5pPr>
      <a:lvl6pPr marL="102870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6pPr>
      <a:lvl7pPr marL="120015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7pPr>
      <a:lvl8pPr marL="137160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8pPr>
      <a:lvl9pPr marL="154305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mn-lt"/>
          <a:ea typeface="+mn-ea"/>
          <a:cs typeface="+mn-cs"/>
        </a:defRPr>
      </a:lvl1pPr>
      <a:lvl2pPr marL="342900" algn="l" defTabSz="685800" rtl="0" eaLnBrk="1" latinLnBrk="0" hangingPunct="1">
        <a:defRPr sz="1600" kern="1200">
          <a:solidFill>
            <a:schemeClr val="tx1"/>
          </a:solidFill>
          <a:latin typeface="+mn-lt"/>
          <a:ea typeface="+mn-ea"/>
          <a:cs typeface="+mn-cs"/>
        </a:defRPr>
      </a:lvl2pPr>
      <a:lvl3pPr marL="685800" algn="l" defTabSz="685800" rtl="0" eaLnBrk="1" latinLnBrk="0" hangingPunct="1">
        <a:defRPr sz="1600" kern="1200">
          <a:solidFill>
            <a:schemeClr val="tx1"/>
          </a:solidFill>
          <a:latin typeface="+mn-lt"/>
          <a:ea typeface="+mn-ea"/>
          <a:cs typeface="+mn-cs"/>
        </a:defRPr>
      </a:lvl3pPr>
      <a:lvl4pPr marL="1028700" algn="l" defTabSz="685800" rtl="0" eaLnBrk="1" latinLnBrk="0" hangingPunct="1">
        <a:defRPr sz="1600" kern="1200">
          <a:solidFill>
            <a:schemeClr val="tx1"/>
          </a:solidFill>
          <a:latin typeface="+mn-lt"/>
          <a:ea typeface="+mn-ea"/>
          <a:cs typeface="+mn-cs"/>
        </a:defRPr>
      </a:lvl4pPr>
      <a:lvl5pPr marL="1371600" algn="l" defTabSz="685800" rtl="0" eaLnBrk="1" latinLnBrk="0" hangingPunct="1">
        <a:defRPr sz="1600" kern="1200">
          <a:solidFill>
            <a:schemeClr val="tx1"/>
          </a:solidFill>
          <a:latin typeface="+mn-lt"/>
          <a:ea typeface="+mn-ea"/>
          <a:cs typeface="+mn-cs"/>
        </a:defRPr>
      </a:lvl5pPr>
      <a:lvl6pPr marL="1714500" algn="l" defTabSz="685800" rtl="0" eaLnBrk="1" latinLnBrk="0" hangingPunct="1">
        <a:defRPr sz="1600" kern="1200">
          <a:solidFill>
            <a:schemeClr val="tx1"/>
          </a:solidFill>
          <a:latin typeface="+mn-lt"/>
          <a:ea typeface="+mn-ea"/>
          <a:cs typeface="+mn-cs"/>
        </a:defRPr>
      </a:lvl6pPr>
      <a:lvl7pPr marL="2057400" algn="l" defTabSz="685800" rtl="0" eaLnBrk="1" latinLnBrk="0" hangingPunct="1">
        <a:defRPr sz="1600" kern="1200">
          <a:solidFill>
            <a:schemeClr val="tx1"/>
          </a:solidFill>
          <a:latin typeface="+mn-lt"/>
          <a:ea typeface="+mn-ea"/>
          <a:cs typeface="+mn-cs"/>
        </a:defRPr>
      </a:lvl7pPr>
      <a:lvl8pPr marL="2400300" algn="l" defTabSz="685800" rtl="0" eaLnBrk="1" latinLnBrk="0" hangingPunct="1">
        <a:defRPr sz="1600" kern="1200">
          <a:solidFill>
            <a:schemeClr val="tx1"/>
          </a:solidFill>
          <a:latin typeface="+mn-lt"/>
          <a:ea typeface="+mn-ea"/>
          <a:cs typeface="+mn-cs"/>
        </a:defRPr>
      </a:lvl8pPr>
      <a:lvl9pPr marL="2743200" algn="l" defTabSz="685800" rtl="0" eaLnBrk="1" latinLnBrk="0" hangingPunct="1">
        <a:defRPr sz="1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8">
          <p15:clr>
            <a:srgbClr val="F26B43"/>
          </p15:clr>
        </p15:guide>
        <p15:guide id="2" pos="230">
          <p15:clr>
            <a:srgbClr val="F26B43"/>
          </p15:clr>
        </p15:guide>
        <p15:guide id="3" pos="5530">
          <p15:clr>
            <a:srgbClr val="F26B43"/>
          </p15:clr>
        </p15:guide>
        <p15:guide id="4" orient="horz" pos="1008">
          <p15:clr>
            <a:srgbClr val="F26B43"/>
          </p15:clr>
        </p15:guide>
        <p15:guide id="5" orient="horz" pos="3888">
          <p15:clr>
            <a:srgbClr val="F26B43"/>
          </p15:clr>
        </p15:guide>
        <p15:guide id="6" orient="horz" pos="4176">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a:extLst>
              <a:ext uri="{FF2B5EF4-FFF2-40B4-BE49-F238E27FC236}">
                <a16:creationId xmlns:a16="http://schemas.microsoft.com/office/drawing/2014/main" id="{1EF5521F-5C5A-4C48-8B35-7AA5E0604784}"/>
              </a:ext>
            </a:extLst>
          </p:cNvPr>
          <p:cNvSpPr>
            <a:spLocks noGrp="1"/>
          </p:cNvSpPr>
          <p:nvPr>
            <p:ph type="title"/>
          </p:nvPr>
        </p:nvSpPr>
        <p:spPr>
          <a:xfrm>
            <a:off x="365760" y="457200"/>
            <a:ext cx="8412480" cy="1005840"/>
          </a:xfrm>
          <a:prstGeom prst="rect">
            <a:avLst/>
          </a:prstGeom>
        </p:spPr>
        <p:txBody>
          <a:bodyPr vert="horz" lIns="0" tIns="0" rIns="0" bIns="0" rtlCol="0" anchor="t" anchorCtr="0">
            <a:noAutofit/>
          </a:bodyPr>
          <a:lstStyle/>
          <a:p>
            <a:r>
              <a:rPr lang="en-US" dirty="0"/>
              <a:t>[Slide title]</a:t>
            </a:r>
          </a:p>
        </p:txBody>
      </p:sp>
      <p:sp>
        <p:nvSpPr>
          <p:cNvPr id="3" name="Text Placeholder">
            <a:extLst>
              <a:ext uri="{FF2B5EF4-FFF2-40B4-BE49-F238E27FC236}">
                <a16:creationId xmlns:a16="http://schemas.microsoft.com/office/drawing/2014/main" id="{48CBF009-1B9F-4150-8EC1-2D97F9BB499C}"/>
              </a:ext>
            </a:extLst>
          </p:cNvPr>
          <p:cNvSpPr>
            <a:spLocks noGrp="1"/>
          </p:cNvSpPr>
          <p:nvPr>
            <p:ph type="body" idx="1"/>
          </p:nvPr>
        </p:nvSpPr>
        <p:spPr>
          <a:xfrm>
            <a:off x="365760" y="1600200"/>
            <a:ext cx="8412480" cy="4572000"/>
          </a:xfrm>
          <a:prstGeom prst="rect">
            <a:avLst/>
          </a:prstGeom>
        </p:spPr>
        <p:txBody>
          <a:bodyPr vert="horz" lIns="0" tIns="0" rIns="0" bIns="0" spcCol="36576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4" name="Slide Number">
            <a:extLst>
              <a:ext uri="{FF2B5EF4-FFF2-40B4-BE49-F238E27FC236}">
                <a16:creationId xmlns:a16="http://schemas.microsoft.com/office/drawing/2014/main" id="{3B92F20D-48D7-2E43-BCAC-BA410B21DF1A}"/>
              </a:ext>
            </a:extLst>
          </p:cNvPr>
          <p:cNvSpPr>
            <a:spLocks noGrp="1"/>
          </p:cNvSpPr>
          <p:nvPr>
            <p:ph type="sldNum" sz="quarter" idx="4"/>
          </p:nvPr>
        </p:nvSpPr>
        <p:spPr>
          <a:xfrm>
            <a:off x="8412480" y="6400800"/>
            <a:ext cx="365760" cy="228600"/>
          </a:xfrm>
          <a:prstGeom prst="rect">
            <a:avLst/>
          </a:prstGeom>
        </p:spPr>
        <p:txBody>
          <a:bodyPr vert="horz" lIns="0" tIns="0" rIns="0" bIns="0" rtlCol="0" anchor="b" anchorCtr="0"/>
          <a:lstStyle>
            <a:lvl1pPr algn="r">
              <a:defRPr sz="800">
                <a:solidFill>
                  <a:schemeClr val="tx1"/>
                </a:solidFill>
              </a:defRPr>
            </a:lvl1p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1386664890"/>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 id="2147483716" r:id="rId18"/>
    <p:sldLayoutId id="2147483717" r:id="rId19"/>
    <p:sldLayoutId id="2147483718" r:id="rId20"/>
    <p:sldLayoutId id="2147483719" r:id="rId2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685800" rtl="0" eaLnBrk="1" latinLnBrk="0" hangingPunct="1">
        <a:lnSpc>
          <a:spcPct val="90000"/>
        </a:lnSpc>
        <a:spcBef>
          <a:spcPct val="0"/>
        </a:spcBef>
        <a:buNone/>
        <a:defRPr sz="2400" kern="1200">
          <a:solidFill>
            <a:schemeClr val="tx2"/>
          </a:solidFill>
          <a:latin typeface="+mj-lt"/>
          <a:ea typeface="+mj-ea"/>
          <a:cs typeface="+mj-cs"/>
        </a:defRPr>
      </a:lvl1pPr>
    </p:titleStyle>
    <p:bodyStyle>
      <a:lvl1pPr marL="171450" indent="-171450" algn="l" defTabSz="685800" rtl="0" eaLnBrk="1" latinLnBrk="0" hangingPunct="1">
        <a:lnSpc>
          <a:spcPct val="100000"/>
        </a:lnSpc>
        <a:spcBef>
          <a:spcPts val="1200"/>
        </a:spcBef>
        <a:spcAft>
          <a:spcPts val="0"/>
        </a:spcAft>
        <a:buFont typeface="Wells Fargo Sans" panose="020B0503020203020204" pitchFamily="34" charset="0"/>
        <a:buChar char="•"/>
        <a:defRPr sz="1600" kern="1200">
          <a:solidFill>
            <a:schemeClr val="tx1"/>
          </a:solidFill>
          <a:latin typeface="+mn-lt"/>
          <a:ea typeface="+mn-ea"/>
          <a:cs typeface="+mn-cs"/>
        </a:defRPr>
      </a:lvl1pPr>
      <a:lvl2pPr marL="34290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2pPr>
      <a:lvl3pPr marL="51435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3pPr>
      <a:lvl4pPr marL="68580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4pPr>
      <a:lvl5pPr marL="85725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5pPr>
      <a:lvl6pPr marL="102870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6pPr>
      <a:lvl7pPr marL="120015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7pPr>
      <a:lvl8pPr marL="137160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8pPr>
      <a:lvl9pPr marL="154305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mn-lt"/>
          <a:ea typeface="+mn-ea"/>
          <a:cs typeface="+mn-cs"/>
        </a:defRPr>
      </a:lvl1pPr>
      <a:lvl2pPr marL="342900" algn="l" defTabSz="685800" rtl="0" eaLnBrk="1" latinLnBrk="0" hangingPunct="1">
        <a:defRPr sz="1600" kern="1200">
          <a:solidFill>
            <a:schemeClr val="tx1"/>
          </a:solidFill>
          <a:latin typeface="+mn-lt"/>
          <a:ea typeface="+mn-ea"/>
          <a:cs typeface="+mn-cs"/>
        </a:defRPr>
      </a:lvl2pPr>
      <a:lvl3pPr marL="685800" algn="l" defTabSz="685800" rtl="0" eaLnBrk="1" latinLnBrk="0" hangingPunct="1">
        <a:defRPr sz="1600" kern="1200">
          <a:solidFill>
            <a:schemeClr val="tx1"/>
          </a:solidFill>
          <a:latin typeface="+mn-lt"/>
          <a:ea typeface="+mn-ea"/>
          <a:cs typeface="+mn-cs"/>
        </a:defRPr>
      </a:lvl3pPr>
      <a:lvl4pPr marL="1028700" algn="l" defTabSz="685800" rtl="0" eaLnBrk="1" latinLnBrk="0" hangingPunct="1">
        <a:defRPr sz="1600" kern="1200">
          <a:solidFill>
            <a:schemeClr val="tx1"/>
          </a:solidFill>
          <a:latin typeface="+mn-lt"/>
          <a:ea typeface="+mn-ea"/>
          <a:cs typeface="+mn-cs"/>
        </a:defRPr>
      </a:lvl4pPr>
      <a:lvl5pPr marL="1371600" algn="l" defTabSz="685800" rtl="0" eaLnBrk="1" latinLnBrk="0" hangingPunct="1">
        <a:defRPr sz="1600" kern="1200">
          <a:solidFill>
            <a:schemeClr val="tx1"/>
          </a:solidFill>
          <a:latin typeface="+mn-lt"/>
          <a:ea typeface="+mn-ea"/>
          <a:cs typeface="+mn-cs"/>
        </a:defRPr>
      </a:lvl5pPr>
      <a:lvl6pPr marL="1714500" algn="l" defTabSz="685800" rtl="0" eaLnBrk="1" latinLnBrk="0" hangingPunct="1">
        <a:defRPr sz="1600" kern="1200">
          <a:solidFill>
            <a:schemeClr val="tx1"/>
          </a:solidFill>
          <a:latin typeface="+mn-lt"/>
          <a:ea typeface="+mn-ea"/>
          <a:cs typeface="+mn-cs"/>
        </a:defRPr>
      </a:lvl6pPr>
      <a:lvl7pPr marL="2057400" algn="l" defTabSz="685800" rtl="0" eaLnBrk="1" latinLnBrk="0" hangingPunct="1">
        <a:defRPr sz="1600" kern="1200">
          <a:solidFill>
            <a:schemeClr val="tx1"/>
          </a:solidFill>
          <a:latin typeface="+mn-lt"/>
          <a:ea typeface="+mn-ea"/>
          <a:cs typeface="+mn-cs"/>
        </a:defRPr>
      </a:lvl7pPr>
      <a:lvl8pPr marL="2400300" algn="l" defTabSz="685800" rtl="0" eaLnBrk="1" latinLnBrk="0" hangingPunct="1">
        <a:defRPr sz="1600" kern="1200">
          <a:solidFill>
            <a:schemeClr val="tx1"/>
          </a:solidFill>
          <a:latin typeface="+mn-lt"/>
          <a:ea typeface="+mn-ea"/>
          <a:cs typeface="+mn-cs"/>
        </a:defRPr>
      </a:lvl8pPr>
      <a:lvl9pPr marL="2743200" algn="l" defTabSz="685800" rtl="0" eaLnBrk="1" latinLnBrk="0" hangingPunct="1">
        <a:defRPr sz="1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8">
          <p15:clr>
            <a:srgbClr val="F26B43"/>
          </p15:clr>
        </p15:guide>
        <p15:guide id="2" pos="230">
          <p15:clr>
            <a:srgbClr val="F26B43"/>
          </p15:clr>
        </p15:guide>
        <p15:guide id="3" pos="5530">
          <p15:clr>
            <a:srgbClr val="F26B43"/>
          </p15:clr>
        </p15:guide>
        <p15:guide id="4" orient="horz" pos="1008">
          <p15:clr>
            <a:srgbClr val="F26B43"/>
          </p15:clr>
        </p15:guide>
        <p15:guide id="5" orient="horz" pos="3888">
          <p15:clr>
            <a:srgbClr val="F26B43"/>
          </p15:clr>
        </p15:guide>
        <p15:guide id="6" orient="horz" pos="417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72DA22B-0666-1647-8A12-A6F6D00A5D21}"/>
              </a:ext>
            </a:extLst>
          </p:cNvPr>
          <p:cNvSpPr>
            <a:spLocks noGrp="1"/>
          </p:cNvSpPr>
          <p:nvPr>
            <p:ph type="ctrTitle"/>
          </p:nvPr>
        </p:nvSpPr>
        <p:spPr>
          <a:xfrm>
            <a:off x="365125" y="2834640"/>
            <a:ext cx="6003018" cy="1779684"/>
          </a:xfrm>
        </p:spPr>
        <p:txBody>
          <a:bodyPr/>
          <a:lstStyle/>
          <a:p>
            <a:r>
              <a:rPr lang="en-US" dirty="0"/>
              <a:t>Economic and Market </a:t>
            </a:r>
            <a:br>
              <a:rPr lang="en-US" dirty="0"/>
            </a:br>
            <a:r>
              <a:rPr lang="en-US" dirty="0"/>
              <a:t>Strategy Update</a:t>
            </a:r>
          </a:p>
        </p:txBody>
      </p:sp>
      <p:sp>
        <p:nvSpPr>
          <p:cNvPr id="7" name="Subtitle">
            <a:extLst>
              <a:ext uri="{FF2B5EF4-FFF2-40B4-BE49-F238E27FC236}">
                <a16:creationId xmlns:a16="http://schemas.microsoft.com/office/drawing/2014/main" id="{E78B65EB-C98D-4048-A9B2-C88B4A957C09}"/>
              </a:ext>
            </a:extLst>
          </p:cNvPr>
          <p:cNvSpPr>
            <a:spLocks noGrp="1"/>
          </p:cNvSpPr>
          <p:nvPr>
            <p:ph type="subTitle" idx="1"/>
          </p:nvPr>
        </p:nvSpPr>
        <p:spPr/>
        <p:txBody>
          <a:bodyPr/>
          <a:lstStyle/>
          <a:p>
            <a:r>
              <a:rPr lang="en-US" dirty="0"/>
              <a:t>January 2023</a:t>
            </a:r>
          </a:p>
        </p:txBody>
      </p:sp>
      <p:sp>
        <p:nvSpPr>
          <p:cNvPr id="6" name="Text Box 2" descr="Investment and Insurance Products:  NOT FDIC Insured  -  NO Bank Guarantee  -  MAY Lose Value"/>
          <p:cNvSpPr txBox="1">
            <a:spLocks noChangeArrowheads="1"/>
          </p:cNvSpPr>
          <p:nvPr/>
        </p:nvSpPr>
        <p:spPr bwMode="auto">
          <a:xfrm>
            <a:off x="365124" y="5730021"/>
            <a:ext cx="8550276" cy="354125"/>
          </a:xfrm>
          <a:prstGeom prst="rect">
            <a:avLst/>
          </a:prstGeom>
          <a:solidFill>
            <a:srgbClr val="FFFFFF"/>
          </a:solidFill>
          <a:ln w="6350">
            <a:solidFill>
              <a:srgbClr val="000000"/>
            </a:solidFill>
            <a:miter lim="800000"/>
            <a:headEnd/>
            <a:tailEnd/>
          </a:ln>
        </p:spPr>
        <p:txBody>
          <a:bodyPr rot="0" vert="horz" wrap="square" lIns="91440" tIns="45720" rIns="91440" bIns="45720" anchor="t" anchorCtr="0">
            <a:no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i="0" u="none" strike="noStrike" kern="1200" cap="none" spc="-20" normalizeH="0" baseline="0" noProof="0" dirty="0">
                <a:ln>
                  <a:noFill/>
                </a:ln>
                <a:solidFill>
                  <a:srgbClr val="141414"/>
                </a:solidFill>
                <a:effectLst/>
                <a:uLnTx/>
                <a:uFillTx/>
                <a:latin typeface="Wells Fargo Sans Condensed" panose="020B0506020203020204" pitchFamily="34" charset="0"/>
                <a:ea typeface="Calibri" panose="020F0502020204030204" pitchFamily="34" charset="0"/>
                <a:cs typeface="Times New Roman" panose="02020603050405020304" pitchFamily="18" charset="0"/>
              </a:rPr>
              <a:t>Investment and Insurance Products:     </a:t>
            </a:r>
            <a:r>
              <a:rPr kumimoji="0" lang="en-US" sz="1800" b="1" i="0" u="none" strike="noStrike" kern="1200" cap="none" spc="-20" normalizeH="0" baseline="0" noProof="0" dirty="0">
                <a:ln>
                  <a:noFill/>
                </a:ln>
                <a:solidFill>
                  <a:srgbClr val="141414"/>
                </a:solidFill>
                <a:effectLst/>
                <a:uLnTx/>
                <a:uFillTx/>
                <a:latin typeface="Wells Fargo Sans Condensed" panose="020B0506020203020204" pitchFamily="34" charset="0"/>
                <a:ea typeface="Calibri" panose="020F0502020204030204" pitchFamily="34" charset="0"/>
                <a:cs typeface="Times New Roman" panose="02020603050405020304" pitchFamily="18" charset="0"/>
                <a:sym typeface="Wingdings 3" panose="05040102010807070707" pitchFamily="18" charset="2"/>
              </a:rPr>
              <a:t></a:t>
            </a:r>
            <a:r>
              <a:rPr kumimoji="0" lang="en-US" sz="1800" b="1" i="0" u="none" strike="noStrike" kern="1200" cap="none" spc="-20" normalizeH="0" baseline="0" noProof="0" dirty="0">
                <a:ln>
                  <a:noFill/>
                </a:ln>
                <a:solidFill>
                  <a:srgbClr val="141414"/>
                </a:solidFill>
                <a:effectLst/>
                <a:uLnTx/>
                <a:uFillTx/>
                <a:latin typeface="Wells Fargo Sans Condensed" panose="020B0506020203020204" pitchFamily="34" charset="0"/>
                <a:ea typeface="Calibri" panose="020F0502020204030204" pitchFamily="34" charset="0"/>
                <a:cs typeface="Times New Roman" panose="02020603050405020304" pitchFamily="18" charset="0"/>
              </a:rPr>
              <a:t>  NOT FDIC Insured     </a:t>
            </a:r>
            <a:r>
              <a:rPr kumimoji="0" lang="en-US" sz="1800" b="1" i="0" u="none" strike="noStrike" kern="1200" cap="none" spc="-20" normalizeH="0" baseline="0" noProof="0" dirty="0">
                <a:ln>
                  <a:noFill/>
                </a:ln>
                <a:solidFill>
                  <a:srgbClr val="141414"/>
                </a:solidFill>
                <a:effectLst/>
                <a:uLnTx/>
                <a:uFillTx/>
                <a:latin typeface="Wells Fargo Sans Condensed" panose="020B0506020203020204" pitchFamily="34" charset="0"/>
                <a:ea typeface="Calibri" panose="020F0502020204030204" pitchFamily="34" charset="0"/>
                <a:cs typeface="Times New Roman" panose="02020603050405020304" pitchFamily="18" charset="0"/>
                <a:sym typeface="Wingdings 3" panose="05040102010807070707" pitchFamily="18" charset="2"/>
              </a:rPr>
              <a:t></a:t>
            </a:r>
            <a:r>
              <a:rPr kumimoji="0" lang="en-US" sz="1800" b="1" i="0" u="none" strike="noStrike" kern="1200" cap="none" spc="-20" normalizeH="0" baseline="0" noProof="0" dirty="0">
                <a:ln>
                  <a:noFill/>
                </a:ln>
                <a:solidFill>
                  <a:srgbClr val="141414"/>
                </a:solidFill>
                <a:effectLst/>
                <a:uLnTx/>
                <a:uFillTx/>
                <a:latin typeface="Wells Fargo Sans Condensed" panose="020B0506020203020204" pitchFamily="34" charset="0"/>
                <a:ea typeface="Calibri" panose="020F0502020204030204" pitchFamily="34" charset="0"/>
                <a:cs typeface="Times New Roman" panose="02020603050405020304" pitchFamily="18" charset="0"/>
              </a:rPr>
              <a:t>  NO Bank Guarantee     </a:t>
            </a:r>
            <a:r>
              <a:rPr kumimoji="0" lang="en-US" sz="1800" b="1" i="0" u="none" strike="noStrike" kern="1200" cap="none" spc="-20" normalizeH="0" baseline="0" noProof="0" dirty="0">
                <a:ln>
                  <a:noFill/>
                </a:ln>
                <a:solidFill>
                  <a:srgbClr val="141414"/>
                </a:solidFill>
                <a:effectLst/>
                <a:uLnTx/>
                <a:uFillTx/>
                <a:latin typeface="Wells Fargo Sans Condensed" panose="020B0506020203020204" pitchFamily="34" charset="0"/>
                <a:ea typeface="Calibri" panose="020F0502020204030204" pitchFamily="34" charset="0"/>
                <a:cs typeface="Times New Roman" panose="02020603050405020304" pitchFamily="18" charset="0"/>
                <a:sym typeface="Wingdings 3" panose="05040102010807070707" pitchFamily="18" charset="2"/>
              </a:rPr>
              <a:t></a:t>
            </a:r>
            <a:r>
              <a:rPr kumimoji="0" lang="en-US" sz="1800" b="1" i="0" u="none" strike="noStrike" kern="1200" cap="none" spc="-20" normalizeH="0" baseline="0" noProof="0" dirty="0">
                <a:ln>
                  <a:noFill/>
                </a:ln>
                <a:solidFill>
                  <a:srgbClr val="141414"/>
                </a:solidFill>
                <a:effectLst/>
                <a:uLnTx/>
                <a:uFillTx/>
                <a:latin typeface="Wells Fargo Sans Condensed" panose="020B0506020203020204" pitchFamily="34" charset="0"/>
                <a:ea typeface="Calibri" panose="020F0502020204030204" pitchFamily="34" charset="0"/>
                <a:cs typeface="Times New Roman" panose="02020603050405020304" pitchFamily="18" charset="0"/>
              </a:rPr>
              <a:t>  MAY Lose Value</a:t>
            </a:r>
            <a:endParaRPr kumimoji="0" lang="en-US" sz="1800" b="0" i="0" u="none" strike="noStrike" kern="1200" cap="none" spc="0" normalizeH="0" baseline="0" noProof="0" dirty="0">
              <a:ln>
                <a:noFill/>
              </a:ln>
              <a:solidFill>
                <a:srgbClr val="141414"/>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3276600" y="152400"/>
            <a:ext cx="544830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noProof="0" dirty="0">
                <a:ln>
                  <a:noFill/>
                </a:ln>
                <a:solidFill>
                  <a:schemeClr val="bg1"/>
                </a:solidFill>
                <a:effectLst/>
                <a:uLnTx/>
                <a:uFillTx/>
                <a:latin typeface="Wells Fargo Sans" panose="020B0503020203020204" pitchFamily="34" charset="0"/>
                <a:ea typeface="+mn-ea"/>
                <a:cs typeface="+mn-cs"/>
              </a:rPr>
              <a:t>Attention Assistive Technology Users: This report contains information that may not be accessible using a screen reader. For assistance, please contact your Investment Professional.</a:t>
            </a:r>
          </a:p>
        </p:txBody>
      </p:sp>
    </p:spTree>
    <p:extLst>
      <p:ext uri="{BB962C8B-B14F-4D97-AF65-F5344CB8AC3E}">
        <p14:creationId xmlns:p14="http://schemas.microsoft.com/office/powerpoint/2010/main" val="1310448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defTabSz="914400" fontAlgn="base">
              <a:spcAft>
                <a:spcPct val="0"/>
              </a:spcAft>
            </a:pPr>
            <a:r>
              <a:rPr lang="en-US" altLang="en-US" dirty="0">
                <a:ea typeface="ＭＳ Ｐゴシック" pitchFamily="34" charset="-128"/>
              </a:rPr>
              <a:t>Bear markets: historical perspective</a:t>
            </a:r>
            <a:br>
              <a:rPr lang="en-US" dirty="0"/>
            </a:br>
            <a:r>
              <a:rPr lang="en-US" sz="1400" dirty="0">
                <a:solidFill>
                  <a:srgbClr val="141414"/>
                </a:solidFill>
                <a:latin typeface="Wells Fargo Serif SemiBold" panose="02040703040405020204" pitchFamily="18" charset="0"/>
                <a:ea typeface="ＭＳ Ｐゴシック" pitchFamily="34" charset="-128"/>
                <a:cs typeface="+mn-cs"/>
              </a:rPr>
              <a:t>The S&amp;P 500 Index remained in a bear market for most of 2022</a:t>
            </a:r>
            <a:endParaRPr lang="en-US"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F85C7-EC28-5C4D-9577-C5634B07539F}" type="slidenum">
              <a:rPr kumimoji="0" lang="en-US" sz="800" b="0" i="0" u="none" strike="noStrike" kern="1200" cap="none" spc="0" normalizeH="0" baseline="0" noProof="0" smtClean="0">
                <a:ln>
                  <a:noFill/>
                </a:ln>
                <a:solidFill>
                  <a:srgbClr val="141414"/>
                </a:solidFill>
                <a:effectLst/>
                <a:uLnTx/>
                <a:uFillTx/>
                <a:latin typeface="Wells Fargo Sans" panose="020B05030202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800" b="0" i="0" u="none" strike="noStrike" kern="1200" cap="none" spc="0" normalizeH="0" baseline="0" noProof="0" dirty="0">
              <a:ln>
                <a:noFill/>
              </a:ln>
              <a:solidFill>
                <a:srgbClr val="141414"/>
              </a:solidFill>
              <a:effectLst/>
              <a:uLnTx/>
              <a:uFillTx/>
              <a:latin typeface="Wells Fargo Sans" panose="020B0503020203020204" pitchFamily="34" charset="0"/>
              <a:ea typeface="+mn-ea"/>
              <a:cs typeface="+mn-cs"/>
            </a:endParaRPr>
          </a:p>
        </p:txBody>
      </p:sp>
      <p:sp>
        <p:nvSpPr>
          <p:cNvPr id="11" name="Rectangle 10"/>
          <p:cNvSpPr>
            <a:spLocks noChangeArrowheads="1"/>
          </p:cNvSpPr>
          <p:nvPr/>
        </p:nvSpPr>
        <p:spPr bwMode="auto">
          <a:xfrm>
            <a:off x="378899" y="6143487"/>
            <a:ext cx="8046720" cy="48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rIns="0" anchor="b"/>
          <a:lstStyle>
            <a:lvl1pPr algn="l" defTabSz="457200" eaLnBrk="0" hangingPunct="0">
              <a:lnSpc>
                <a:spcPct val="95000"/>
              </a:lnSpc>
              <a:spcAft>
                <a:spcPct val="20000"/>
              </a:spcAft>
              <a:buClr>
                <a:schemeClr val="tx2"/>
              </a:buClr>
              <a:buFont typeface="Wingdings" pitchFamily="2" charset="2"/>
              <a:buChar char="§"/>
              <a:defRPr sz="2400">
                <a:solidFill>
                  <a:schemeClr val="tx1"/>
                </a:solidFill>
                <a:latin typeface="Verdana" pitchFamily="34" charset="0"/>
                <a:ea typeface="ＭＳ Ｐゴシック" pitchFamily="34" charset="-128"/>
              </a:defRPr>
            </a:lvl1pPr>
            <a:lvl2pPr marL="742950" indent="-285750" algn="l" defTabSz="457200" eaLnBrk="0" hangingPunct="0">
              <a:lnSpc>
                <a:spcPct val="95000"/>
              </a:lnSpc>
              <a:spcAft>
                <a:spcPct val="20000"/>
              </a:spcAft>
              <a:buClr>
                <a:schemeClr val="tx2"/>
              </a:buClr>
              <a:buFont typeface="Arial" charset="0"/>
              <a:buChar char="–"/>
              <a:defRPr sz="2200">
                <a:solidFill>
                  <a:schemeClr val="tx1"/>
                </a:solidFill>
                <a:latin typeface="Verdana" pitchFamily="34" charset="0"/>
                <a:ea typeface="ＭＳ Ｐゴシック" pitchFamily="34" charset="-128"/>
              </a:defRPr>
            </a:lvl2pPr>
            <a:lvl3pPr marL="1143000" indent="-228600" algn="l" defTabSz="457200" eaLnBrk="0" hangingPunct="0">
              <a:lnSpc>
                <a:spcPct val="95000"/>
              </a:lnSpc>
              <a:spcAft>
                <a:spcPct val="20000"/>
              </a:spcAft>
              <a:buClr>
                <a:schemeClr val="tx2"/>
              </a:buClr>
              <a:buFont typeface="Arial" charset="0"/>
              <a:buChar char="–"/>
              <a:defRPr sz="2200">
                <a:solidFill>
                  <a:schemeClr val="tx1"/>
                </a:solidFill>
                <a:latin typeface="Verdana" pitchFamily="34" charset="0"/>
                <a:ea typeface="ＭＳ Ｐゴシック" pitchFamily="34" charset="-128"/>
              </a:defRPr>
            </a:lvl3pPr>
            <a:lvl4pPr marL="1600200" indent="-228600" algn="l" defTabSz="457200" eaLnBrk="0" hangingPunct="0">
              <a:lnSpc>
                <a:spcPct val="95000"/>
              </a:lnSpc>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4pPr>
            <a:lvl5pPr marL="2057400" indent="-228600" algn="l" defTabSz="457200" eaLnBrk="0" hangingPunct="0">
              <a:lnSpc>
                <a:spcPct val="95000"/>
              </a:lnSpc>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5pPr>
            <a:lvl6pPr marL="25146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6pPr>
            <a:lvl7pPr marL="29718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7pPr>
            <a:lvl8pPr marL="34290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8pPr>
            <a:lvl9pPr marL="38862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9pPr>
          </a:lstStyle>
          <a:p>
            <a:pPr marL="0" marR="0" lvl="0" indent="0" algn="l" defTabSz="457200" rtl="0" eaLnBrk="1" fontAlgn="auto" latinLnBrk="0" hangingPunct="1">
              <a:lnSpc>
                <a:spcPct val="100000"/>
              </a:lnSpc>
              <a:spcBef>
                <a:spcPts val="0"/>
              </a:spcBef>
              <a:spcAft>
                <a:spcPts val="0"/>
              </a:spcAft>
              <a:buClrTx/>
              <a:buSzTx/>
              <a:buFont typeface="Wingdings" pitchFamily="2" charset="2"/>
              <a:buNone/>
              <a:tabLst/>
              <a:defRPr/>
            </a:pPr>
            <a:r>
              <a:rPr kumimoji="0" lang="en-US" sz="800" b="0" i="0" u="none" strike="noStrike" kern="1200" cap="none" spc="0" normalizeH="0" baseline="0" noProof="0" dirty="0">
                <a:ln>
                  <a:noFill/>
                </a:ln>
                <a:solidFill>
                  <a:srgbClr val="141414"/>
                </a:solidFill>
                <a:effectLst/>
                <a:uLnTx/>
                <a:uFillTx/>
                <a:latin typeface="+mn-lt"/>
                <a:ea typeface="ＭＳ Ｐゴシック"/>
                <a:cs typeface="+mn-cs"/>
              </a:rPr>
              <a:t>Sources: </a:t>
            </a:r>
            <a:r>
              <a:rPr kumimoji="0" lang="en-US" sz="800" b="0" i="0" u="none" strike="noStrike" kern="1200" cap="none" spc="0" normalizeH="0" baseline="0" noProof="0" dirty="0">
                <a:ln>
                  <a:noFill/>
                </a:ln>
                <a:solidFill>
                  <a:srgbClr val="141414"/>
                </a:solidFill>
                <a:effectLst/>
                <a:uLnTx/>
                <a:uFillTx/>
                <a:latin typeface="+mn-lt"/>
                <a:cs typeface="+mn-cs"/>
              </a:rPr>
              <a:t>©Morningstar. All Rights Reserved.</a:t>
            </a:r>
            <a:r>
              <a:rPr kumimoji="0" lang="en-US" sz="800" b="0" i="0" u="none" strike="noStrike" kern="1200" cap="none" spc="0" normalizeH="0" baseline="30000" noProof="0" dirty="0">
                <a:ln>
                  <a:noFill/>
                </a:ln>
                <a:solidFill>
                  <a:srgbClr val="141414"/>
                </a:solidFill>
                <a:effectLst/>
                <a:uLnTx/>
                <a:uFillTx/>
                <a:latin typeface="+mn-lt"/>
                <a:cs typeface="+mn-cs"/>
              </a:rPr>
              <a:t>(i)</a:t>
            </a:r>
            <a:r>
              <a:rPr kumimoji="0" lang="en-US" sz="800" b="0" i="0" u="none" strike="noStrike" kern="1200" cap="none" spc="0" normalizeH="0" baseline="0" noProof="0" dirty="0">
                <a:ln>
                  <a:noFill/>
                </a:ln>
                <a:solidFill>
                  <a:srgbClr val="141414"/>
                </a:solidFill>
                <a:effectLst/>
                <a:uLnTx/>
                <a:uFillTx/>
                <a:latin typeface="+mn-lt"/>
                <a:cs typeface="+mn-cs"/>
              </a:rPr>
              <a:t>, </a:t>
            </a:r>
            <a:r>
              <a:rPr kumimoji="0" lang="en-US" sz="800" b="0" i="0" u="none" strike="noStrike" kern="1200" cap="none" spc="0" normalizeH="0" baseline="0" noProof="0" dirty="0">
                <a:ln>
                  <a:noFill/>
                </a:ln>
                <a:solidFill>
                  <a:srgbClr val="141414"/>
                </a:solidFill>
                <a:effectLst/>
                <a:uLnTx/>
                <a:uFillTx/>
                <a:latin typeface="+mn-lt"/>
                <a:ea typeface="ＭＳ Ｐゴシック"/>
                <a:cs typeface="+mn-cs"/>
              </a:rPr>
              <a:t>and Wells Fargo Investment Institute. Data as of December 31, 2022. Current bear market data is as of </a:t>
            </a:r>
            <a:r>
              <a:rPr lang="en-US" sz="800" dirty="0">
                <a:solidFill>
                  <a:srgbClr val="141414"/>
                </a:solidFill>
                <a:latin typeface="+mn-lt"/>
                <a:ea typeface="ＭＳ Ｐゴシック"/>
              </a:rPr>
              <a:t>December 31</a:t>
            </a:r>
            <a:r>
              <a:rPr kumimoji="0" lang="en-US" sz="800" b="0" i="0" u="none" strike="noStrike" kern="1200" cap="none" spc="0" normalizeH="0" baseline="0" noProof="0" dirty="0">
                <a:ln>
                  <a:noFill/>
                </a:ln>
                <a:solidFill>
                  <a:srgbClr val="141414"/>
                </a:solidFill>
                <a:effectLst/>
                <a:uLnTx/>
                <a:uFillTx/>
                <a:latin typeface="+mn-lt"/>
                <a:ea typeface="ＭＳ Ｐゴシック"/>
                <a:cs typeface="+mn-cs"/>
              </a:rPr>
              <a:t>, 2022, with trough date of October 12, 2022. Averages do not include the current bear market. TBD = to be determined. An index is unmanaged and not available</a:t>
            </a:r>
            <a:r>
              <a:rPr kumimoji="0" lang="en-US" sz="800" b="0" i="0" u="none" strike="noStrike" kern="1200" cap="none" spc="0" normalizeH="0" noProof="0" dirty="0">
                <a:ln>
                  <a:noFill/>
                </a:ln>
                <a:solidFill>
                  <a:srgbClr val="141414"/>
                </a:solidFill>
                <a:effectLst/>
                <a:uLnTx/>
                <a:uFillTx/>
                <a:latin typeface="+mn-lt"/>
                <a:ea typeface="ＭＳ Ｐゴシック"/>
                <a:cs typeface="+mn-cs"/>
              </a:rPr>
              <a:t> for direct investment. </a:t>
            </a:r>
            <a:r>
              <a:rPr kumimoji="0" lang="en-US" sz="800" b="1" i="0" u="none" strike="noStrike" kern="1200" cap="none" spc="0" normalizeH="0" noProof="0" dirty="0">
                <a:ln>
                  <a:noFill/>
                </a:ln>
                <a:solidFill>
                  <a:srgbClr val="141414"/>
                </a:solidFill>
                <a:effectLst/>
                <a:uLnTx/>
                <a:uFillTx/>
                <a:latin typeface="+mn-lt"/>
                <a:ea typeface="ＭＳ Ｐゴシック"/>
                <a:cs typeface="+mn-cs"/>
              </a:rPr>
              <a:t>Past performance is no guarantee of future results. </a:t>
            </a:r>
            <a:r>
              <a:rPr kumimoji="0" lang="en-US" sz="800" b="0" i="0" u="none" strike="noStrike" kern="1200" cap="none" spc="0" normalizeH="0" baseline="0" noProof="0" dirty="0">
                <a:ln>
                  <a:noFill/>
                </a:ln>
                <a:solidFill>
                  <a:srgbClr val="141414"/>
                </a:solidFill>
                <a:effectLst/>
                <a:uLnTx/>
                <a:uFillTx/>
                <a:latin typeface="+mn-lt"/>
                <a:ea typeface="ＭＳ Ｐゴシック"/>
                <a:cs typeface="+mn-cs"/>
              </a:rPr>
              <a:t>*1961 recession ended in February whereas the S&amp;P 500 Index peaked in December 1961.</a:t>
            </a:r>
          </a:p>
        </p:txBody>
      </p:sp>
      <p:sp>
        <p:nvSpPr>
          <p:cNvPr id="9" name="Text Box 434"/>
          <p:cNvSpPr txBox="1">
            <a:spLocks noChangeArrowheads="1"/>
          </p:cNvSpPr>
          <p:nvPr/>
        </p:nvSpPr>
        <p:spPr bwMode="gray">
          <a:xfrm>
            <a:off x="555209" y="1295400"/>
            <a:ext cx="8033582" cy="365601"/>
          </a:xfrm>
          <a:prstGeom prst="rect">
            <a:avLst/>
          </a:prstGeom>
          <a:noFill/>
          <a:ln w="9525">
            <a:noFill/>
            <a:miter lim="800000"/>
            <a:headEnd/>
            <a:tailEnd/>
          </a:ln>
        </p:spPr>
        <p:txBody>
          <a:bodyPr lIns="0" tIns="0" rIns="0" bIns="0" anchor="ctr"/>
          <a:lstStyle/>
          <a:p>
            <a:pPr marL="0" marR="0" lvl="0" indent="0" algn="ctr" defTabSz="457200" rtl="0" eaLnBrk="1" fontAlgn="auto"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3C3C3C"/>
                </a:solidFill>
                <a:effectLst/>
                <a:uLnTx/>
                <a:uFillTx/>
                <a:latin typeface="Wells Fargo Sans" panose="020B0503020203020204" pitchFamily="34" charset="0"/>
                <a:ea typeface="ＭＳ Ｐゴシック" pitchFamily="34" charset="-128"/>
                <a:cs typeface="Georgia"/>
              </a:rPr>
              <a:t>Historical S&amp;P 500 Index bear markets</a:t>
            </a:r>
          </a:p>
        </p:txBody>
      </p:sp>
      <p:graphicFrame>
        <p:nvGraphicFramePr>
          <p:cNvPr id="7" name="Table 6"/>
          <p:cNvGraphicFramePr>
            <a:graphicFrameLocks noGrp="1"/>
          </p:cNvGraphicFramePr>
          <p:nvPr>
            <p:extLst>
              <p:ext uri="{D42A27DB-BD31-4B8C-83A1-F6EECF244321}">
                <p14:modId xmlns:p14="http://schemas.microsoft.com/office/powerpoint/2010/main" val="4250457660"/>
              </p:ext>
            </p:extLst>
          </p:nvPr>
        </p:nvGraphicFramePr>
        <p:xfrm>
          <a:off x="282614" y="1642466"/>
          <a:ext cx="8578771" cy="4485840"/>
        </p:xfrm>
        <a:graphic>
          <a:graphicData uri="http://schemas.openxmlformats.org/drawingml/2006/table">
            <a:tbl>
              <a:tblPr firstRow="1"/>
              <a:tblGrid>
                <a:gridCol w="1545192">
                  <a:extLst>
                    <a:ext uri="{9D8B030D-6E8A-4147-A177-3AD203B41FA5}">
                      <a16:colId xmlns:a16="http://schemas.microsoft.com/office/drawing/2014/main" val="1833736513"/>
                    </a:ext>
                  </a:extLst>
                </a:gridCol>
                <a:gridCol w="1004797">
                  <a:extLst>
                    <a:ext uri="{9D8B030D-6E8A-4147-A177-3AD203B41FA5}">
                      <a16:colId xmlns:a16="http://schemas.microsoft.com/office/drawing/2014/main" val="2738997091"/>
                    </a:ext>
                  </a:extLst>
                </a:gridCol>
                <a:gridCol w="1004797">
                  <a:extLst>
                    <a:ext uri="{9D8B030D-6E8A-4147-A177-3AD203B41FA5}">
                      <a16:colId xmlns:a16="http://schemas.microsoft.com/office/drawing/2014/main" val="3678555006"/>
                    </a:ext>
                  </a:extLst>
                </a:gridCol>
                <a:gridCol w="1004797">
                  <a:extLst>
                    <a:ext uri="{9D8B030D-6E8A-4147-A177-3AD203B41FA5}">
                      <a16:colId xmlns:a16="http://schemas.microsoft.com/office/drawing/2014/main" val="2425331430"/>
                    </a:ext>
                  </a:extLst>
                </a:gridCol>
                <a:gridCol w="1004797">
                  <a:extLst>
                    <a:ext uri="{9D8B030D-6E8A-4147-A177-3AD203B41FA5}">
                      <a16:colId xmlns:a16="http://schemas.microsoft.com/office/drawing/2014/main" val="591429624"/>
                    </a:ext>
                  </a:extLst>
                </a:gridCol>
                <a:gridCol w="1004797">
                  <a:extLst>
                    <a:ext uri="{9D8B030D-6E8A-4147-A177-3AD203B41FA5}">
                      <a16:colId xmlns:a16="http://schemas.microsoft.com/office/drawing/2014/main" val="3246477922"/>
                    </a:ext>
                  </a:extLst>
                </a:gridCol>
                <a:gridCol w="1004797">
                  <a:extLst>
                    <a:ext uri="{9D8B030D-6E8A-4147-A177-3AD203B41FA5}">
                      <a16:colId xmlns:a16="http://schemas.microsoft.com/office/drawing/2014/main" val="644944665"/>
                    </a:ext>
                  </a:extLst>
                </a:gridCol>
                <a:gridCol w="1004797">
                  <a:extLst>
                    <a:ext uri="{9D8B030D-6E8A-4147-A177-3AD203B41FA5}">
                      <a16:colId xmlns:a16="http://schemas.microsoft.com/office/drawing/2014/main" val="858703954"/>
                    </a:ext>
                  </a:extLst>
                </a:gridCol>
              </a:tblGrid>
              <a:tr h="731520">
                <a:tc>
                  <a:txBody>
                    <a:bodyPr/>
                    <a:lstStyle/>
                    <a:p>
                      <a:pPr algn="ctr" rtl="0" fontAlgn="ctr"/>
                      <a:r>
                        <a:rPr lang="en-US" sz="1100" b="1" i="0" u="none" strike="noStrike" dirty="0">
                          <a:solidFill>
                            <a:srgbClr val="FFFFFF"/>
                          </a:solidFill>
                          <a:effectLst/>
                          <a:latin typeface="Wells Fargo Sans" panose="020B0503020203020204" pitchFamily="34" charset="0"/>
                        </a:rPr>
                        <a:t>Bear market start</a:t>
                      </a:r>
                    </a:p>
                  </a:txBody>
                  <a:tcPr marL="0" marR="0" marT="0" marB="0" anchor="ctr">
                    <a:lnL>
                      <a:noFill/>
                    </a:lnL>
                    <a:lnR>
                      <a:noFill/>
                    </a:lnR>
                    <a:lnT>
                      <a:noFill/>
                    </a:lnT>
                    <a:lnB>
                      <a:noFill/>
                    </a:lnB>
                    <a:solidFill>
                      <a:srgbClr val="AF926B"/>
                    </a:solidFill>
                  </a:tcPr>
                </a:tc>
                <a:tc>
                  <a:txBody>
                    <a:bodyPr/>
                    <a:lstStyle/>
                    <a:p>
                      <a:pPr algn="ctr" rtl="0" fontAlgn="ctr"/>
                      <a:r>
                        <a:rPr lang="en-US" sz="1100" b="1" i="0" u="none" strike="noStrike" dirty="0">
                          <a:solidFill>
                            <a:srgbClr val="FFFFFF"/>
                          </a:solidFill>
                          <a:effectLst/>
                          <a:latin typeface="Wells Fargo Sans" panose="020B0503020203020204" pitchFamily="34" charset="0"/>
                        </a:rPr>
                        <a:t>Bear market length (months)</a:t>
                      </a:r>
                    </a:p>
                  </a:txBody>
                  <a:tcPr marL="0" marR="0" marT="0" marB="0" anchor="ctr">
                    <a:lnL>
                      <a:noFill/>
                    </a:lnL>
                    <a:lnR>
                      <a:noFill/>
                    </a:lnR>
                    <a:lnT>
                      <a:noFill/>
                    </a:lnT>
                    <a:lnB>
                      <a:noFill/>
                    </a:lnB>
                    <a:solidFill>
                      <a:srgbClr val="AF926B"/>
                    </a:solidFill>
                  </a:tcPr>
                </a:tc>
                <a:tc>
                  <a:txBody>
                    <a:bodyPr/>
                    <a:lstStyle/>
                    <a:p>
                      <a:pPr algn="ctr" rtl="0" fontAlgn="ctr"/>
                      <a:r>
                        <a:rPr lang="en-US" sz="1100" b="1" i="0" u="none" strike="noStrike" dirty="0">
                          <a:solidFill>
                            <a:srgbClr val="FFFFFF"/>
                          </a:solidFill>
                          <a:effectLst/>
                          <a:latin typeface="Wells Fargo Sans" panose="020B0503020203020204" pitchFamily="34" charset="0"/>
                        </a:rPr>
                        <a:t>Overlapping recession?</a:t>
                      </a:r>
                    </a:p>
                  </a:txBody>
                  <a:tcPr marL="0" marR="0" marT="0" marB="0" anchor="ctr">
                    <a:lnL>
                      <a:noFill/>
                    </a:lnL>
                    <a:lnR>
                      <a:noFill/>
                    </a:lnR>
                    <a:lnT>
                      <a:noFill/>
                    </a:lnT>
                    <a:lnB>
                      <a:noFill/>
                    </a:lnB>
                    <a:solidFill>
                      <a:srgbClr val="AF926B"/>
                    </a:solidFill>
                  </a:tcPr>
                </a:tc>
                <a:tc>
                  <a:txBody>
                    <a:bodyPr/>
                    <a:lstStyle/>
                    <a:p>
                      <a:pPr algn="ctr" rtl="0" fontAlgn="ctr"/>
                      <a:r>
                        <a:rPr lang="en-US" sz="1100" b="1" i="0" u="none" strike="noStrike" dirty="0">
                          <a:solidFill>
                            <a:srgbClr val="FFFFFF"/>
                          </a:solidFill>
                          <a:effectLst/>
                          <a:latin typeface="Wells Fargo Sans" panose="020B0503020203020204" pitchFamily="34" charset="0"/>
                        </a:rPr>
                        <a:t>Bear</a:t>
                      </a:r>
                      <a:r>
                        <a:rPr lang="en-US" sz="1100" b="1" i="0" u="none" strike="noStrike" baseline="0" dirty="0">
                          <a:solidFill>
                            <a:srgbClr val="FFFFFF"/>
                          </a:solidFill>
                          <a:effectLst/>
                          <a:latin typeface="Wells Fargo Sans" panose="020B0503020203020204" pitchFamily="34" charset="0"/>
                        </a:rPr>
                        <a:t> market leads recession by (months)</a:t>
                      </a:r>
                      <a:endParaRPr lang="en-US" sz="1100" b="1" i="0" u="none" strike="noStrike" dirty="0">
                        <a:solidFill>
                          <a:srgbClr val="FFFFFF"/>
                        </a:solidFill>
                        <a:effectLst/>
                        <a:latin typeface="Wells Fargo Sans" panose="020B0503020203020204" pitchFamily="34" charset="0"/>
                      </a:endParaRPr>
                    </a:p>
                  </a:txBody>
                  <a:tcPr marL="0" marR="0" marT="0" marB="0" anchor="ctr">
                    <a:lnL>
                      <a:noFill/>
                    </a:lnL>
                    <a:lnR>
                      <a:noFill/>
                    </a:lnR>
                    <a:lnT>
                      <a:noFill/>
                    </a:lnT>
                    <a:lnB>
                      <a:noFill/>
                    </a:lnB>
                    <a:solidFill>
                      <a:srgbClr val="AF926B"/>
                    </a:solidFill>
                  </a:tcPr>
                </a:tc>
                <a:tc>
                  <a:txBody>
                    <a:bodyPr/>
                    <a:lstStyle/>
                    <a:p>
                      <a:pPr algn="ctr" rtl="0" fontAlgn="ctr"/>
                      <a:r>
                        <a:rPr lang="en-US" sz="1100" b="1" i="0" u="none" strike="noStrike" dirty="0">
                          <a:solidFill>
                            <a:srgbClr val="FFFFFF"/>
                          </a:solidFill>
                          <a:effectLst/>
                          <a:latin typeface="Wells Fargo Sans" panose="020B0503020203020204" pitchFamily="34" charset="0"/>
                        </a:rPr>
                        <a:t>Bear market return (%)</a:t>
                      </a:r>
                    </a:p>
                  </a:txBody>
                  <a:tcPr marL="0" marR="0" marT="0" marB="0" anchor="ctr">
                    <a:lnL>
                      <a:noFill/>
                    </a:lnL>
                    <a:lnR>
                      <a:noFill/>
                    </a:lnR>
                    <a:lnT>
                      <a:noFill/>
                    </a:lnT>
                    <a:lnB>
                      <a:noFill/>
                    </a:lnB>
                    <a:solidFill>
                      <a:srgbClr val="AF926B"/>
                    </a:solidFill>
                  </a:tcPr>
                </a:tc>
                <a:tc>
                  <a:txBody>
                    <a:bodyPr/>
                    <a:lstStyle/>
                    <a:p>
                      <a:pPr algn="ctr" rtl="0" fontAlgn="ctr"/>
                      <a:r>
                        <a:rPr lang="en-US" sz="1100" b="1" i="0" u="none" strike="noStrike" dirty="0">
                          <a:solidFill>
                            <a:srgbClr val="FFFFFF"/>
                          </a:solidFill>
                          <a:effectLst/>
                          <a:latin typeface="Wells Fargo Sans" panose="020B0503020203020204" pitchFamily="34" charset="0"/>
                        </a:rPr>
                        <a:t>Return 6 months after bear end (%)</a:t>
                      </a:r>
                    </a:p>
                  </a:txBody>
                  <a:tcPr marL="0" marR="0" marT="0" marB="0" anchor="ctr">
                    <a:lnL>
                      <a:noFill/>
                    </a:lnL>
                    <a:lnR>
                      <a:noFill/>
                    </a:lnR>
                    <a:lnT>
                      <a:noFill/>
                    </a:lnT>
                    <a:lnB>
                      <a:noFill/>
                    </a:lnB>
                    <a:solidFill>
                      <a:srgbClr val="AF926B"/>
                    </a:solidFill>
                  </a:tcPr>
                </a:tc>
                <a:tc>
                  <a:txBody>
                    <a:bodyPr/>
                    <a:lstStyle/>
                    <a:p>
                      <a:pPr algn="ctr" rtl="0" fontAlgn="ctr"/>
                      <a:r>
                        <a:rPr lang="en-US" sz="1100" b="1" i="0" u="none" strike="noStrike" dirty="0">
                          <a:solidFill>
                            <a:srgbClr val="FFFFFF"/>
                          </a:solidFill>
                          <a:effectLst/>
                          <a:latin typeface="Wells Fargo Sans" panose="020B0503020203020204" pitchFamily="34" charset="0"/>
                        </a:rPr>
                        <a:t>Return 12 months after bear end (%)</a:t>
                      </a:r>
                    </a:p>
                  </a:txBody>
                  <a:tcPr marL="0" marR="0" marT="0" marB="0" anchor="ctr">
                    <a:lnL>
                      <a:noFill/>
                    </a:lnL>
                    <a:lnR>
                      <a:noFill/>
                    </a:lnR>
                    <a:lnT>
                      <a:noFill/>
                    </a:lnT>
                    <a:lnB>
                      <a:noFill/>
                    </a:lnB>
                    <a:solidFill>
                      <a:srgbClr val="AF926B"/>
                    </a:solidFill>
                  </a:tcPr>
                </a:tc>
                <a:tc>
                  <a:txBody>
                    <a:bodyPr/>
                    <a:lstStyle/>
                    <a:p>
                      <a:pPr algn="ctr" rtl="0" fontAlgn="ctr"/>
                      <a:r>
                        <a:rPr lang="en-US" sz="1100" b="1" i="0" u="none" strike="noStrike" dirty="0">
                          <a:solidFill>
                            <a:srgbClr val="FFFFFF"/>
                          </a:solidFill>
                          <a:effectLst/>
                          <a:latin typeface="Wells Fargo Sans" panose="020B0503020203020204" pitchFamily="34" charset="0"/>
                        </a:rPr>
                        <a:t>Length to recover from bear bottom (months)</a:t>
                      </a:r>
                    </a:p>
                  </a:txBody>
                  <a:tcPr marL="0" marR="0" marT="0" marB="0" anchor="ctr">
                    <a:lnL>
                      <a:noFill/>
                    </a:lnL>
                    <a:lnR>
                      <a:noFill/>
                    </a:lnR>
                    <a:lnT>
                      <a:noFill/>
                    </a:lnT>
                    <a:lnB>
                      <a:noFill/>
                    </a:lnB>
                    <a:solidFill>
                      <a:srgbClr val="AF926B"/>
                    </a:solidFill>
                  </a:tcPr>
                </a:tc>
                <a:extLst>
                  <a:ext uri="{0D108BD9-81ED-4DB2-BD59-A6C34878D82A}">
                    <a16:rowId xmlns:a16="http://schemas.microsoft.com/office/drawing/2014/main" val="1036953983"/>
                  </a:ext>
                </a:extLst>
              </a:tr>
              <a:tr h="234645">
                <a:tc>
                  <a:txBody>
                    <a:bodyPr/>
                    <a:lstStyle/>
                    <a:p>
                      <a:pPr algn="ctr" rtl="0" fontAlgn="ctr"/>
                      <a:r>
                        <a:rPr lang="en-US" sz="1100" b="0" i="0" u="none" strike="noStrike" dirty="0">
                          <a:solidFill>
                            <a:srgbClr val="000000"/>
                          </a:solidFill>
                          <a:effectLst/>
                          <a:latin typeface="Wells Fargo Sans" panose="020B0503020203020204" pitchFamily="34" charset="0"/>
                        </a:rPr>
                        <a:t>May 29, 1946</a:t>
                      </a:r>
                    </a:p>
                  </a:txBody>
                  <a:tcPr marL="0" marR="0" marT="0" marB="0" anchor="ctr">
                    <a:lnL>
                      <a:noFill/>
                    </a:lnL>
                    <a:lnR>
                      <a:noFill/>
                    </a:lnR>
                    <a:lnT>
                      <a:noFill/>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Wells Fargo Sans" panose="020B0503020203020204" pitchFamily="34" charset="0"/>
                        </a:rPr>
                        <a:t>36.5</a:t>
                      </a:r>
                    </a:p>
                  </a:txBody>
                  <a:tcPr marL="0" marR="0" marT="0" marB="0" anchor="ctr">
                    <a:lnL>
                      <a:noFill/>
                    </a:lnL>
                    <a:lnR>
                      <a:noFill/>
                    </a:lnR>
                    <a:lnT>
                      <a:noFill/>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Wells Fargo Sans" panose="020B0503020203020204" pitchFamily="34" charset="0"/>
                        </a:rPr>
                        <a:t>Yes</a:t>
                      </a:r>
                    </a:p>
                  </a:txBody>
                  <a:tcPr marL="0" marR="0" marT="0" marB="0" anchor="ctr">
                    <a:lnL>
                      <a:noFill/>
                    </a:lnL>
                    <a:lnR>
                      <a:noFill/>
                    </a:lnR>
                    <a:lnT>
                      <a:noFill/>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29.5</a:t>
                      </a:r>
                    </a:p>
                  </a:txBody>
                  <a:tcPr marL="0" marR="0" marT="0" marB="0" anchor="ctr">
                    <a:lnL>
                      <a:noFill/>
                    </a:lnL>
                    <a:lnR>
                      <a:noFill/>
                    </a:lnR>
                    <a:lnT>
                      <a:noFill/>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-29.6</a:t>
                      </a:r>
                    </a:p>
                  </a:txBody>
                  <a:tcPr marL="0" marR="0" marT="0" marB="0" anchor="ctr">
                    <a:lnL>
                      <a:noFill/>
                    </a:lnL>
                    <a:lnR>
                      <a:noFill/>
                    </a:lnR>
                    <a:lnT>
                      <a:noFill/>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22.8</a:t>
                      </a:r>
                    </a:p>
                  </a:txBody>
                  <a:tcPr marL="0" marR="0" marT="0" marB="0" anchor="ctr">
                    <a:lnL>
                      <a:noFill/>
                    </a:lnL>
                    <a:lnR>
                      <a:noFill/>
                    </a:lnR>
                    <a:lnT>
                      <a:noFill/>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42.1</a:t>
                      </a:r>
                    </a:p>
                  </a:txBody>
                  <a:tcPr marL="0" marR="0" marT="0" marB="0" anchor="ctr">
                    <a:lnL>
                      <a:noFill/>
                    </a:lnL>
                    <a:lnR>
                      <a:noFill/>
                    </a:lnR>
                    <a:lnT>
                      <a:noFill/>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11.9</a:t>
                      </a:r>
                    </a:p>
                  </a:txBody>
                  <a:tcPr marL="0" marR="0" marT="0" marB="0" anchor="ctr">
                    <a:lnL>
                      <a:noFill/>
                    </a:lnL>
                    <a:lnR>
                      <a:noFill/>
                    </a:lnR>
                    <a:lnT>
                      <a:noFill/>
                    </a:lnT>
                    <a:lnB w="6350" cap="flat" cmpd="sng" algn="ctr">
                      <a:solidFill>
                        <a:srgbClr val="141414"/>
                      </a:solidFill>
                      <a:prstDash val="solid"/>
                      <a:round/>
                      <a:headEnd type="none" w="med" len="med"/>
                      <a:tailEnd type="none" w="med" len="med"/>
                    </a:lnB>
                  </a:tcPr>
                </a:tc>
                <a:extLst>
                  <a:ext uri="{0D108BD9-81ED-4DB2-BD59-A6C34878D82A}">
                    <a16:rowId xmlns:a16="http://schemas.microsoft.com/office/drawing/2014/main" val="2624854580"/>
                  </a:ext>
                </a:extLst>
              </a:tr>
              <a:tr h="234645">
                <a:tc>
                  <a:txBody>
                    <a:bodyPr/>
                    <a:lstStyle/>
                    <a:p>
                      <a:pPr algn="ctr" rtl="0" fontAlgn="ctr"/>
                      <a:r>
                        <a:rPr lang="en-US" sz="1100" b="0" i="0" u="none" strike="noStrike">
                          <a:solidFill>
                            <a:srgbClr val="000000"/>
                          </a:solidFill>
                          <a:effectLst/>
                          <a:latin typeface="Wells Fargo Sans" panose="020B0503020203020204" pitchFamily="34" charset="0"/>
                        </a:rPr>
                        <a:t>August 2, 1956</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14.7</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Yes</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12.4</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-21.6</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9.8</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31.0</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11.1</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extLst>
                  <a:ext uri="{0D108BD9-81ED-4DB2-BD59-A6C34878D82A}">
                    <a16:rowId xmlns:a16="http://schemas.microsoft.com/office/drawing/2014/main" val="2434401923"/>
                  </a:ext>
                </a:extLst>
              </a:tr>
              <a:tr h="234645">
                <a:tc>
                  <a:txBody>
                    <a:bodyPr/>
                    <a:lstStyle/>
                    <a:p>
                      <a:pPr algn="ctr" rtl="0" fontAlgn="ctr"/>
                      <a:r>
                        <a:rPr lang="en-US" sz="1100" b="0" i="0" u="none" strike="noStrike">
                          <a:solidFill>
                            <a:srgbClr val="000000"/>
                          </a:solidFill>
                          <a:effectLst/>
                          <a:latin typeface="Wells Fargo Sans" panose="020B0503020203020204" pitchFamily="34" charset="0"/>
                        </a:rPr>
                        <a:t>December 12, 1961</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6.4</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No*</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-28.0</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20.5</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32.7</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14.3</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extLst>
                  <a:ext uri="{0D108BD9-81ED-4DB2-BD59-A6C34878D82A}">
                    <a16:rowId xmlns:a16="http://schemas.microsoft.com/office/drawing/2014/main" val="3941895586"/>
                  </a:ext>
                </a:extLst>
              </a:tr>
              <a:tr h="234645">
                <a:tc>
                  <a:txBody>
                    <a:bodyPr/>
                    <a:lstStyle/>
                    <a:p>
                      <a:pPr algn="ctr" rtl="0" fontAlgn="ctr"/>
                      <a:r>
                        <a:rPr lang="en-US" sz="1100" b="0" i="0" u="none" strike="noStrike">
                          <a:solidFill>
                            <a:srgbClr val="000000"/>
                          </a:solidFill>
                          <a:effectLst/>
                          <a:latin typeface="Wells Fargo Sans" panose="020B0503020203020204" pitchFamily="34" charset="0"/>
                        </a:rPr>
                        <a:t>February 9, 1966</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7.9</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No</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-22.2</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22.1</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32.9</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6.9</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extLst>
                  <a:ext uri="{0D108BD9-81ED-4DB2-BD59-A6C34878D82A}">
                    <a16:rowId xmlns:a16="http://schemas.microsoft.com/office/drawing/2014/main" val="1772654941"/>
                  </a:ext>
                </a:extLst>
              </a:tr>
              <a:tr h="234645">
                <a:tc>
                  <a:txBody>
                    <a:bodyPr/>
                    <a:lstStyle/>
                    <a:p>
                      <a:pPr algn="ctr" rtl="0" fontAlgn="ctr"/>
                      <a:r>
                        <a:rPr lang="en-US" sz="1100" b="0" i="0" u="none" strike="noStrike">
                          <a:solidFill>
                            <a:srgbClr val="000000"/>
                          </a:solidFill>
                          <a:effectLst/>
                          <a:latin typeface="Wells Fargo Sans" panose="020B0503020203020204" pitchFamily="34" charset="0"/>
                        </a:rPr>
                        <a:t>November 29, 1968</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17.9</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Yes</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12.5</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-36.1</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22.8</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43.7</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21.4</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extLst>
                  <a:ext uri="{0D108BD9-81ED-4DB2-BD59-A6C34878D82A}">
                    <a16:rowId xmlns:a16="http://schemas.microsoft.com/office/drawing/2014/main" val="2157752830"/>
                  </a:ext>
                </a:extLst>
              </a:tr>
              <a:tr h="234645">
                <a:tc>
                  <a:txBody>
                    <a:bodyPr/>
                    <a:lstStyle/>
                    <a:p>
                      <a:pPr algn="ctr" rtl="0" fontAlgn="ctr"/>
                      <a:r>
                        <a:rPr lang="en-US" sz="1100" b="0" i="0" u="none" strike="noStrike" dirty="0">
                          <a:solidFill>
                            <a:srgbClr val="000000"/>
                          </a:solidFill>
                          <a:effectLst/>
                          <a:latin typeface="Wells Fargo Sans" panose="020B0503020203020204" pitchFamily="34" charset="0"/>
                        </a:rPr>
                        <a:t>January 11, 1973</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20.7</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Yes</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10.1</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-48.2</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30.9</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38.0</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69.5</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extLst>
                  <a:ext uri="{0D108BD9-81ED-4DB2-BD59-A6C34878D82A}">
                    <a16:rowId xmlns:a16="http://schemas.microsoft.com/office/drawing/2014/main" val="1290282831"/>
                  </a:ext>
                </a:extLst>
              </a:tr>
              <a:tr h="234645">
                <a:tc>
                  <a:txBody>
                    <a:bodyPr/>
                    <a:lstStyle/>
                    <a:p>
                      <a:pPr algn="ctr" rtl="0" fontAlgn="ctr"/>
                      <a:r>
                        <a:rPr lang="en-US" sz="1100" b="0" i="0" u="none" strike="noStrike">
                          <a:solidFill>
                            <a:srgbClr val="000000"/>
                          </a:solidFill>
                          <a:effectLst/>
                          <a:latin typeface="Wells Fargo Sans" panose="020B0503020203020204" pitchFamily="34" charset="0"/>
                        </a:rPr>
                        <a:t>November 28, 1980</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20.4</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Yes</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7.6</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-27.1</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44.1</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58.3</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2.7</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extLst>
                  <a:ext uri="{0D108BD9-81ED-4DB2-BD59-A6C34878D82A}">
                    <a16:rowId xmlns:a16="http://schemas.microsoft.com/office/drawing/2014/main" val="2501660267"/>
                  </a:ext>
                </a:extLst>
              </a:tr>
              <a:tr h="234645">
                <a:tc>
                  <a:txBody>
                    <a:bodyPr/>
                    <a:lstStyle/>
                    <a:p>
                      <a:pPr algn="ctr" rtl="0" fontAlgn="ctr"/>
                      <a:r>
                        <a:rPr lang="en-US" sz="1100" b="0" i="0" u="none" strike="noStrike">
                          <a:solidFill>
                            <a:srgbClr val="000000"/>
                          </a:solidFill>
                          <a:effectLst/>
                          <a:latin typeface="Wells Fargo Sans" panose="020B0503020203020204" pitchFamily="34" charset="0"/>
                        </a:rPr>
                        <a:t>August 25, 1987</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3.3</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No</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-33.5</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19.0</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21.4</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19.7</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extLst>
                  <a:ext uri="{0D108BD9-81ED-4DB2-BD59-A6C34878D82A}">
                    <a16:rowId xmlns:a16="http://schemas.microsoft.com/office/drawing/2014/main" val="1843845876"/>
                  </a:ext>
                </a:extLst>
              </a:tr>
              <a:tr h="234645">
                <a:tc>
                  <a:txBody>
                    <a:bodyPr/>
                    <a:lstStyle/>
                    <a:p>
                      <a:pPr algn="ctr" rtl="0" fontAlgn="ctr"/>
                      <a:r>
                        <a:rPr lang="en-US" sz="1100" b="0" i="0" u="none" strike="noStrike" dirty="0">
                          <a:solidFill>
                            <a:srgbClr val="000000"/>
                          </a:solidFill>
                          <a:effectLst/>
                          <a:latin typeface="Wells Fargo Sans" panose="020B0503020203020204" pitchFamily="34" charset="0"/>
                        </a:rPr>
                        <a:t>July 16, 1990</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2.9</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Yes</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0.0</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-19.9</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27.8</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29.1</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4.1</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extLst>
                  <a:ext uri="{0D108BD9-81ED-4DB2-BD59-A6C34878D82A}">
                    <a16:rowId xmlns:a16="http://schemas.microsoft.com/office/drawing/2014/main" val="894747098"/>
                  </a:ext>
                </a:extLst>
              </a:tr>
              <a:tr h="234645">
                <a:tc>
                  <a:txBody>
                    <a:bodyPr/>
                    <a:lstStyle/>
                    <a:p>
                      <a:pPr algn="ctr" rtl="0" fontAlgn="ctr"/>
                      <a:r>
                        <a:rPr lang="en-US" sz="1100" b="0" i="0" u="none" strike="noStrike">
                          <a:solidFill>
                            <a:srgbClr val="000000"/>
                          </a:solidFill>
                          <a:effectLst/>
                          <a:latin typeface="Wells Fargo Sans" panose="020B0503020203020204" pitchFamily="34" charset="0"/>
                        </a:rPr>
                        <a:t>March 24, 2000</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30.5</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Yes</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11.7</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-49.1</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11.5</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33.7</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55.7</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extLst>
                  <a:ext uri="{0D108BD9-81ED-4DB2-BD59-A6C34878D82A}">
                    <a16:rowId xmlns:a16="http://schemas.microsoft.com/office/drawing/2014/main" val="3707185274"/>
                  </a:ext>
                </a:extLst>
              </a:tr>
              <a:tr h="234645">
                <a:tc>
                  <a:txBody>
                    <a:bodyPr/>
                    <a:lstStyle/>
                    <a:p>
                      <a:pPr algn="ctr" rtl="0" fontAlgn="ctr"/>
                      <a:r>
                        <a:rPr lang="en-US" sz="1100" b="0" i="0" u="none" strike="noStrike">
                          <a:solidFill>
                            <a:srgbClr val="000000"/>
                          </a:solidFill>
                          <a:effectLst/>
                          <a:latin typeface="Wells Fargo Sans" panose="020B0503020203020204" pitchFamily="34" charset="0"/>
                        </a:rPr>
                        <a:t>October 9, 2007</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17.0</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Yes</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2.2</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-56.8</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52.7</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68.6</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48.7</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extLst>
                  <a:ext uri="{0D108BD9-81ED-4DB2-BD59-A6C34878D82A}">
                    <a16:rowId xmlns:a16="http://schemas.microsoft.com/office/drawing/2014/main" val="4087447890"/>
                  </a:ext>
                </a:extLst>
              </a:tr>
              <a:tr h="234645">
                <a:tc>
                  <a:txBody>
                    <a:bodyPr/>
                    <a:lstStyle/>
                    <a:p>
                      <a:pPr algn="ctr" rtl="0" fontAlgn="ctr"/>
                      <a:r>
                        <a:rPr lang="en-US" sz="1100" b="0" i="0" u="none" strike="noStrike">
                          <a:solidFill>
                            <a:srgbClr val="000000"/>
                          </a:solidFill>
                          <a:effectLst/>
                          <a:latin typeface="Wells Fargo Sans" panose="020B0503020203020204" pitchFamily="34" charset="0"/>
                        </a:rPr>
                        <a:t>February 19, 2020</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1.1</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Yes</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0.1</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-33.9</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44.7</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74.8</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4.9</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extLst>
                  <a:ext uri="{0D108BD9-81ED-4DB2-BD59-A6C34878D82A}">
                    <a16:rowId xmlns:a16="http://schemas.microsoft.com/office/drawing/2014/main" val="303569022"/>
                  </a:ext>
                </a:extLst>
              </a:tr>
              <a:tr h="234645">
                <a:tc>
                  <a:txBody>
                    <a:bodyPr/>
                    <a:lstStyle/>
                    <a:p>
                      <a:pPr algn="ctr" rtl="0" fontAlgn="ctr"/>
                      <a:r>
                        <a:rPr lang="en-US" sz="1100" b="0" i="0" u="none" strike="noStrike">
                          <a:solidFill>
                            <a:srgbClr val="000000"/>
                          </a:solidFill>
                          <a:effectLst/>
                          <a:latin typeface="Wells Fargo Sans" panose="020B0503020203020204" pitchFamily="34" charset="0"/>
                        </a:rPr>
                        <a:t>Current: January 3, 2022</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11.9</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TBD</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TBD</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-25.4</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TBD</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TBD</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TBD</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extLst>
                  <a:ext uri="{0D108BD9-81ED-4DB2-BD59-A6C34878D82A}">
                    <a16:rowId xmlns:a16="http://schemas.microsoft.com/office/drawing/2014/main" val="159296540"/>
                  </a:ext>
                </a:extLst>
              </a:tr>
              <a:tr h="234645">
                <a:tc>
                  <a:txBody>
                    <a:bodyPr/>
                    <a:lstStyle/>
                    <a:p>
                      <a:pPr algn="ctr" rtl="0" fontAlgn="ctr"/>
                      <a:r>
                        <a:rPr lang="en-US" sz="1100" b="1" i="0" u="none" strike="noStrike">
                          <a:solidFill>
                            <a:srgbClr val="000000"/>
                          </a:solidFill>
                          <a:effectLst/>
                          <a:latin typeface="Wells Fargo Sans" panose="020B0503020203020204" pitchFamily="34" charset="0"/>
                        </a:rPr>
                        <a:t>Average overall</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1" i="0" u="none" strike="noStrike">
                          <a:solidFill>
                            <a:srgbClr val="000000"/>
                          </a:solidFill>
                          <a:effectLst/>
                          <a:latin typeface="Wells Fargo Sans" panose="020B0503020203020204" pitchFamily="34" charset="0"/>
                        </a:rPr>
                        <a:t>14.9</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1" i="0" u="none" strike="noStrike">
                          <a:solidFill>
                            <a:srgbClr val="000000"/>
                          </a:solidFill>
                          <a:effectLst/>
                          <a:latin typeface="Wells Fargo Sans" panose="020B0503020203020204" pitchFamily="34" charset="0"/>
                        </a:rPr>
                        <a:t>–</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1" i="0" u="none" strike="noStrike">
                          <a:solidFill>
                            <a:srgbClr val="000000"/>
                          </a:solidFill>
                          <a:effectLst/>
                          <a:latin typeface="Wells Fargo Sans" panose="020B0503020203020204" pitchFamily="34" charset="0"/>
                        </a:rPr>
                        <a:t>9.6</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1" i="0" u="none" strike="noStrike">
                          <a:solidFill>
                            <a:srgbClr val="000000"/>
                          </a:solidFill>
                          <a:effectLst/>
                          <a:latin typeface="Wells Fargo Sans" panose="020B0503020203020204" pitchFamily="34" charset="0"/>
                        </a:rPr>
                        <a:t>-33.8</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1" i="0" u="none" strike="noStrike">
                          <a:solidFill>
                            <a:srgbClr val="000000"/>
                          </a:solidFill>
                          <a:effectLst/>
                          <a:latin typeface="Wells Fargo Sans" panose="020B0503020203020204" pitchFamily="34" charset="0"/>
                        </a:rPr>
                        <a:t>27.4</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1" i="0" u="none" strike="noStrike">
                          <a:solidFill>
                            <a:srgbClr val="000000"/>
                          </a:solidFill>
                          <a:effectLst/>
                          <a:latin typeface="Wells Fargo Sans" panose="020B0503020203020204" pitchFamily="34" charset="0"/>
                        </a:rPr>
                        <a:t>42.2</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1" i="0" u="none" strike="noStrike">
                          <a:solidFill>
                            <a:srgbClr val="000000"/>
                          </a:solidFill>
                          <a:effectLst/>
                          <a:latin typeface="Wells Fargo Sans" panose="020B0503020203020204" pitchFamily="34" charset="0"/>
                        </a:rPr>
                        <a:t>22.6</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extLst>
                  <a:ext uri="{0D108BD9-81ED-4DB2-BD59-A6C34878D82A}">
                    <a16:rowId xmlns:a16="http://schemas.microsoft.com/office/drawing/2014/main" val="787461844"/>
                  </a:ext>
                </a:extLst>
              </a:tr>
              <a:tr h="234645">
                <a:tc>
                  <a:txBody>
                    <a:bodyPr/>
                    <a:lstStyle/>
                    <a:p>
                      <a:pPr algn="ctr" rtl="0" fontAlgn="ctr"/>
                      <a:r>
                        <a:rPr lang="en-US" sz="1100" b="1" i="0" u="none" strike="noStrike">
                          <a:solidFill>
                            <a:srgbClr val="000000"/>
                          </a:solidFill>
                          <a:effectLst/>
                          <a:latin typeface="Wells Fargo Sans" panose="020B0503020203020204" pitchFamily="34" charset="0"/>
                        </a:rPr>
                        <a:t>Average w/o recession</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1" i="0" u="none" strike="noStrike">
                          <a:solidFill>
                            <a:srgbClr val="000000"/>
                          </a:solidFill>
                          <a:effectLst/>
                          <a:latin typeface="Wells Fargo Sans" panose="020B0503020203020204" pitchFamily="34" charset="0"/>
                        </a:rPr>
                        <a:t>5.9</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1" i="0" u="none" strike="noStrike">
                          <a:solidFill>
                            <a:srgbClr val="000000"/>
                          </a:solidFill>
                          <a:effectLst/>
                          <a:latin typeface="Wells Fargo Sans" panose="020B0503020203020204" pitchFamily="34" charset="0"/>
                        </a:rPr>
                        <a:t>–</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1" i="0" u="none" strike="noStrike">
                          <a:solidFill>
                            <a:srgbClr val="000000"/>
                          </a:solidFill>
                          <a:effectLst/>
                          <a:latin typeface="Wells Fargo Sans" panose="020B0503020203020204" pitchFamily="34" charset="0"/>
                        </a:rPr>
                        <a:t>–</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1" i="0" u="none" strike="noStrike">
                          <a:solidFill>
                            <a:srgbClr val="000000"/>
                          </a:solidFill>
                          <a:effectLst/>
                          <a:latin typeface="Wells Fargo Sans" panose="020B0503020203020204" pitchFamily="34" charset="0"/>
                        </a:rPr>
                        <a:t>-27.9</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1" i="0" u="none" strike="noStrike">
                          <a:solidFill>
                            <a:srgbClr val="000000"/>
                          </a:solidFill>
                          <a:effectLst/>
                          <a:latin typeface="Wells Fargo Sans" panose="020B0503020203020204" pitchFamily="34" charset="0"/>
                        </a:rPr>
                        <a:t>20.5</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1" i="0" u="none" strike="noStrike">
                          <a:solidFill>
                            <a:srgbClr val="000000"/>
                          </a:solidFill>
                          <a:effectLst/>
                          <a:latin typeface="Wells Fargo Sans" panose="020B0503020203020204" pitchFamily="34" charset="0"/>
                        </a:rPr>
                        <a:t>29.0</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1" i="0" u="none" strike="noStrike">
                          <a:solidFill>
                            <a:srgbClr val="000000"/>
                          </a:solidFill>
                          <a:effectLst/>
                          <a:latin typeface="Wells Fargo Sans" panose="020B0503020203020204" pitchFamily="34" charset="0"/>
                        </a:rPr>
                        <a:t>13.6</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extLst>
                  <a:ext uri="{0D108BD9-81ED-4DB2-BD59-A6C34878D82A}">
                    <a16:rowId xmlns:a16="http://schemas.microsoft.com/office/drawing/2014/main" val="3529228088"/>
                  </a:ext>
                </a:extLst>
              </a:tr>
              <a:tr h="234645">
                <a:tc>
                  <a:txBody>
                    <a:bodyPr/>
                    <a:lstStyle/>
                    <a:p>
                      <a:pPr algn="ctr" rtl="0" fontAlgn="ctr"/>
                      <a:r>
                        <a:rPr lang="en-US" sz="1100" b="1" i="0" u="none" strike="noStrike">
                          <a:solidFill>
                            <a:srgbClr val="000000"/>
                          </a:solidFill>
                          <a:effectLst/>
                          <a:latin typeface="Wells Fargo Sans" panose="020B0503020203020204" pitchFamily="34" charset="0"/>
                        </a:rPr>
                        <a:t>Average with recession</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1" i="0" u="none" strike="noStrike">
                          <a:solidFill>
                            <a:srgbClr val="000000"/>
                          </a:solidFill>
                          <a:effectLst/>
                          <a:latin typeface="Wells Fargo Sans" panose="020B0503020203020204" pitchFamily="34" charset="0"/>
                        </a:rPr>
                        <a:t>18.0</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1" i="0" u="none" strike="noStrike">
                          <a:solidFill>
                            <a:srgbClr val="000000"/>
                          </a:solidFill>
                          <a:effectLst/>
                          <a:latin typeface="Wells Fargo Sans" panose="020B0503020203020204" pitchFamily="34" charset="0"/>
                        </a:rPr>
                        <a:t>–</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1" i="0" u="none" strike="noStrike">
                          <a:solidFill>
                            <a:srgbClr val="000000"/>
                          </a:solidFill>
                          <a:effectLst/>
                          <a:latin typeface="Wells Fargo Sans" panose="020B0503020203020204" pitchFamily="34" charset="0"/>
                        </a:rPr>
                        <a:t>9.6</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1" i="0" u="none" strike="noStrike">
                          <a:solidFill>
                            <a:srgbClr val="000000"/>
                          </a:solidFill>
                          <a:effectLst/>
                          <a:latin typeface="Wells Fargo Sans" panose="020B0503020203020204" pitchFamily="34" charset="0"/>
                        </a:rPr>
                        <a:t>-35.8</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1" i="0" u="none" strike="noStrike">
                          <a:solidFill>
                            <a:srgbClr val="000000"/>
                          </a:solidFill>
                          <a:effectLst/>
                          <a:latin typeface="Wells Fargo Sans" panose="020B0503020203020204" pitchFamily="34" charset="0"/>
                        </a:rPr>
                        <a:t>29.7</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1" i="0" u="none" strike="noStrike">
                          <a:solidFill>
                            <a:srgbClr val="000000"/>
                          </a:solidFill>
                          <a:effectLst/>
                          <a:latin typeface="Wells Fargo Sans" panose="020B0503020203020204" pitchFamily="34" charset="0"/>
                        </a:rPr>
                        <a:t>46.6</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1" i="0" u="none" strike="noStrike" dirty="0">
                          <a:solidFill>
                            <a:srgbClr val="000000"/>
                          </a:solidFill>
                          <a:effectLst/>
                          <a:latin typeface="Wells Fargo Sans" panose="020B0503020203020204" pitchFamily="34" charset="0"/>
                        </a:rPr>
                        <a:t>25.5</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extLst>
                  <a:ext uri="{0D108BD9-81ED-4DB2-BD59-A6C34878D82A}">
                    <a16:rowId xmlns:a16="http://schemas.microsoft.com/office/drawing/2014/main" val="3913995589"/>
                  </a:ext>
                </a:extLst>
              </a:tr>
            </a:tbl>
          </a:graphicData>
        </a:graphic>
      </p:graphicFrame>
    </p:spTree>
    <p:extLst>
      <p:ext uri="{BB962C8B-B14F-4D97-AF65-F5344CB8AC3E}">
        <p14:creationId xmlns:p14="http://schemas.microsoft.com/office/powerpoint/2010/main" val="10316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79E3CE3-888E-405A-928D-DF02894A8079}"/>
              </a:ext>
            </a:extLst>
          </p:cNvPr>
          <p:cNvGraphicFramePr>
            <a:graphicFrameLocks noGrp="1"/>
          </p:cNvGraphicFramePr>
          <p:nvPr>
            <p:extLst>
              <p:ext uri="{D42A27DB-BD31-4B8C-83A1-F6EECF244321}">
                <p14:modId xmlns:p14="http://schemas.microsoft.com/office/powerpoint/2010/main" val="736882034"/>
              </p:ext>
            </p:extLst>
          </p:nvPr>
        </p:nvGraphicFramePr>
        <p:xfrm>
          <a:off x="4878332" y="1716488"/>
          <a:ext cx="3962400" cy="4400550"/>
        </p:xfrm>
        <a:graphic>
          <a:graphicData uri="http://schemas.openxmlformats.org/drawingml/2006/table">
            <a:tbl>
              <a:tblPr firstRow="1"/>
              <a:tblGrid>
                <a:gridCol w="1320800">
                  <a:extLst>
                    <a:ext uri="{9D8B030D-6E8A-4147-A177-3AD203B41FA5}">
                      <a16:colId xmlns:a16="http://schemas.microsoft.com/office/drawing/2014/main" val="2442163156"/>
                    </a:ext>
                  </a:extLst>
                </a:gridCol>
                <a:gridCol w="1320800">
                  <a:extLst>
                    <a:ext uri="{9D8B030D-6E8A-4147-A177-3AD203B41FA5}">
                      <a16:colId xmlns:a16="http://schemas.microsoft.com/office/drawing/2014/main" val="434779503"/>
                    </a:ext>
                  </a:extLst>
                </a:gridCol>
                <a:gridCol w="1320800">
                  <a:extLst>
                    <a:ext uri="{9D8B030D-6E8A-4147-A177-3AD203B41FA5}">
                      <a16:colId xmlns:a16="http://schemas.microsoft.com/office/drawing/2014/main" val="1949012370"/>
                    </a:ext>
                  </a:extLst>
                </a:gridCol>
              </a:tblGrid>
              <a:tr h="400050">
                <a:tc>
                  <a:txBody>
                    <a:bodyPr/>
                    <a:lstStyle/>
                    <a:p>
                      <a:pPr algn="ctr" rtl="0" fontAlgn="ctr"/>
                      <a:r>
                        <a:rPr lang="en-US" sz="1100" b="1" i="0" u="none" strike="noStrike" dirty="0">
                          <a:solidFill>
                            <a:srgbClr val="FFFFFF"/>
                          </a:solidFill>
                          <a:effectLst/>
                          <a:latin typeface="Wells Fargo Sans" panose="020B0503020203020204" pitchFamily="34" charset="0"/>
                        </a:rPr>
                        <a:t>Rank (best days)</a:t>
                      </a:r>
                    </a:p>
                  </a:txBody>
                  <a:tcPr marL="0" marR="0" marT="0" marB="0" anchor="ctr">
                    <a:lnL>
                      <a:noFill/>
                    </a:lnL>
                    <a:lnR>
                      <a:noFill/>
                    </a:lnR>
                    <a:lnT>
                      <a:noFill/>
                    </a:lnT>
                    <a:lnB>
                      <a:noFill/>
                    </a:lnB>
                    <a:solidFill>
                      <a:srgbClr val="AF926B"/>
                    </a:solidFill>
                  </a:tcPr>
                </a:tc>
                <a:tc>
                  <a:txBody>
                    <a:bodyPr/>
                    <a:lstStyle/>
                    <a:p>
                      <a:pPr algn="ctr" rtl="0" fontAlgn="ctr"/>
                      <a:r>
                        <a:rPr lang="en-US" sz="1100" b="1" i="0" u="none" strike="noStrike" dirty="0">
                          <a:solidFill>
                            <a:srgbClr val="FFFFFF"/>
                          </a:solidFill>
                          <a:effectLst/>
                          <a:latin typeface="Wells Fargo Sans" panose="020B0503020203020204" pitchFamily="34" charset="0"/>
                        </a:rPr>
                        <a:t>Date</a:t>
                      </a:r>
                    </a:p>
                  </a:txBody>
                  <a:tcPr marL="0" marR="0" marT="0" marB="0" anchor="ctr">
                    <a:lnL>
                      <a:noFill/>
                    </a:lnL>
                    <a:lnR>
                      <a:noFill/>
                    </a:lnR>
                    <a:lnT>
                      <a:noFill/>
                    </a:lnT>
                    <a:lnB>
                      <a:noFill/>
                    </a:lnB>
                    <a:solidFill>
                      <a:srgbClr val="AF926B"/>
                    </a:solidFill>
                  </a:tcPr>
                </a:tc>
                <a:tc>
                  <a:txBody>
                    <a:bodyPr/>
                    <a:lstStyle/>
                    <a:p>
                      <a:pPr algn="ctr" rtl="0" fontAlgn="ctr"/>
                      <a:r>
                        <a:rPr lang="en-US" sz="1100" b="1" i="0" u="none" strike="noStrike" dirty="0">
                          <a:solidFill>
                            <a:srgbClr val="FFFFFF"/>
                          </a:solidFill>
                          <a:effectLst/>
                          <a:latin typeface="Wells Fargo Sans" panose="020B0503020203020204" pitchFamily="34" charset="0"/>
                        </a:rPr>
                        <a:t>S&amp;P 500 Index daily return</a:t>
                      </a:r>
                    </a:p>
                  </a:txBody>
                  <a:tcPr marL="0" marR="0" marT="0" marB="0" anchor="ctr">
                    <a:lnL>
                      <a:noFill/>
                    </a:lnL>
                    <a:lnR>
                      <a:noFill/>
                    </a:lnR>
                    <a:lnT>
                      <a:noFill/>
                    </a:lnT>
                    <a:lnB>
                      <a:noFill/>
                    </a:lnB>
                    <a:solidFill>
                      <a:srgbClr val="AF926B"/>
                    </a:solidFill>
                  </a:tcPr>
                </a:tc>
                <a:extLst>
                  <a:ext uri="{0D108BD9-81ED-4DB2-BD59-A6C34878D82A}">
                    <a16:rowId xmlns:a16="http://schemas.microsoft.com/office/drawing/2014/main" val="3078950572"/>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1</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10/13/2008</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11.6%</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DAE4BC"/>
                    </a:solidFill>
                  </a:tcPr>
                </a:tc>
                <a:extLst>
                  <a:ext uri="{0D108BD9-81ED-4DB2-BD59-A6C34878D82A}">
                    <a16:rowId xmlns:a16="http://schemas.microsoft.com/office/drawing/2014/main" val="2284963699"/>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2</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10/28/2008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10.8%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extLst>
                  <a:ext uri="{0D108BD9-81ED-4DB2-BD59-A6C34878D82A}">
                    <a16:rowId xmlns:a16="http://schemas.microsoft.com/office/drawing/2014/main" val="3833318630"/>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3</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323232"/>
                          </a:solidFill>
                          <a:effectLst/>
                          <a:latin typeface="Wells Fargo Sans" panose="020B0503020203020204" pitchFamily="34" charset="0"/>
                        </a:rPr>
                        <a:t>3/24/2020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323232"/>
                          </a:solidFill>
                          <a:effectLst/>
                          <a:latin typeface="Wells Fargo Sans" panose="020B0503020203020204" pitchFamily="34" charset="0"/>
                        </a:rPr>
                        <a:t>9.4%</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2362917"/>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4</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US" sz="1100" b="0" i="0" u="none" strike="noStrike">
                          <a:solidFill>
                            <a:srgbClr val="323232"/>
                          </a:solidFill>
                          <a:effectLst/>
                          <a:latin typeface="Wells Fargo Sans" panose="020B0503020203020204" pitchFamily="34" charset="0"/>
                        </a:rPr>
                        <a:t>3/13/2020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US" sz="1100" b="0" i="0" u="none" strike="noStrike">
                          <a:solidFill>
                            <a:srgbClr val="323232"/>
                          </a:solidFill>
                          <a:effectLst/>
                          <a:latin typeface="Wells Fargo Sans" panose="020B0503020203020204" pitchFamily="34" charset="0"/>
                        </a:rPr>
                        <a:t>9.3%</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665589315"/>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5</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323232"/>
                          </a:solidFill>
                          <a:effectLst/>
                          <a:latin typeface="Wells Fargo Sans" panose="020B0503020203020204" pitchFamily="34" charset="0"/>
                        </a:rPr>
                        <a:t>3/23/2009</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323232"/>
                          </a:solidFill>
                          <a:effectLst/>
                          <a:latin typeface="Wells Fargo Sans" panose="020B0503020203020204" pitchFamily="34" charset="0"/>
                        </a:rPr>
                        <a:t>7.1%</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8665186"/>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6</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323232"/>
                          </a:solidFill>
                          <a:effectLst/>
                          <a:latin typeface="Wells Fargo Sans" panose="020B0503020203020204" pitchFamily="34" charset="0"/>
                        </a:rPr>
                        <a:t>4/6/2020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323232"/>
                          </a:solidFill>
                          <a:effectLst/>
                          <a:latin typeface="Wells Fargo Sans" panose="020B0503020203020204" pitchFamily="34" charset="0"/>
                        </a:rPr>
                        <a:t>7.0%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0ED"/>
                    </a:solidFill>
                  </a:tcPr>
                </a:tc>
                <a:extLst>
                  <a:ext uri="{0D108BD9-81ED-4DB2-BD59-A6C34878D82A}">
                    <a16:rowId xmlns:a16="http://schemas.microsoft.com/office/drawing/2014/main" val="1442157845"/>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7</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11/13/2008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6.9%</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extLst>
                  <a:ext uri="{0D108BD9-81ED-4DB2-BD59-A6C34878D82A}">
                    <a16:rowId xmlns:a16="http://schemas.microsoft.com/office/drawing/2014/main" val="1797268567"/>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11/24/2008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6.5%</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extLst>
                  <a:ext uri="{0D108BD9-81ED-4DB2-BD59-A6C34878D82A}">
                    <a16:rowId xmlns:a16="http://schemas.microsoft.com/office/drawing/2014/main" val="3213100105"/>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9</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323232"/>
                          </a:solidFill>
                          <a:effectLst/>
                          <a:latin typeface="Wells Fargo Sans" panose="020B0503020203020204" pitchFamily="34" charset="0"/>
                        </a:rPr>
                        <a:t>3/10/2009</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323232"/>
                          </a:solidFill>
                          <a:effectLst/>
                          <a:latin typeface="Wells Fargo Sans" panose="020B0503020203020204" pitchFamily="34" charset="0"/>
                        </a:rPr>
                        <a:t>6.4%</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6724474"/>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10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11/21/2008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6.3%</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extLst>
                  <a:ext uri="{0D108BD9-81ED-4DB2-BD59-A6C34878D82A}">
                    <a16:rowId xmlns:a16="http://schemas.microsoft.com/office/drawing/2014/main" val="1731865853"/>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11</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323232"/>
                          </a:solidFill>
                          <a:effectLst/>
                          <a:latin typeface="Wells Fargo Sans" panose="020B0503020203020204" pitchFamily="34" charset="0"/>
                        </a:rPr>
                        <a:t>3/26/2020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323232"/>
                          </a:solidFill>
                          <a:effectLst/>
                          <a:latin typeface="Wells Fargo Sans" panose="020B0503020203020204" pitchFamily="34" charset="0"/>
                        </a:rPr>
                        <a:t>6.2%</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3498977"/>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12</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US" sz="1100" b="0" i="0" u="none" strike="noStrike">
                          <a:solidFill>
                            <a:srgbClr val="323232"/>
                          </a:solidFill>
                          <a:effectLst/>
                          <a:latin typeface="Wells Fargo Sans" panose="020B0503020203020204" pitchFamily="34" charset="0"/>
                        </a:rPr>
                        <a:t>3/17/2020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US" sz="1100" b="0" i="0" u="none" strike="noStrike">
                          <a:solidFill>
                            <a:srgbClr val="323232"/>
                          </a:solidFill>
                          <a:effectLst/>
                          <a:latin typeface="Wells Fargo Sans" panose="020B0503020203020204" pitchFamily="34" charset="0"/>
                        </a:rPr>
                        <a:t>6.0%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653443255"/>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13</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323232"/>
                          </a:solidFill>
                          <a:effectLst/>
                          <a:latin typeface="Wells Fargo Sans" panose="020B0503020203020204" pitchFamily="34" charset="0"/>
                        </a:rPr>
                        <a:t>7/24/2002</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323232"/>
                          </a:solidFill>
                          <a:effectLst/>
                          <a:latin typeface="Wells Fargo Sans" panose="020B0503020203020204" pitchFamily="34" charset="0"/>
                        </a:rPr>
                        <a:t>5.7%</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8527031"/>
                  </a:ext>
                </a:extLst>
              </a:tr>
              <a:tr h="200025">
                <a:tc>
                  <a:txBody>
                    <a:bodyPr/>
                    <a:lstStyle/>
                    <a:p>
                      <a:pPr algn="ctr" rtl="0" fontAlgn="ctr"/>
                      <a:r>
                        <a:rPr lang="en-US" sz="1100" b="1" i="1" u="none" strike="noStrike">
                          <a:solidFill>
                            <a:srgbClr val="C00000"/>
                          </a:solidFill>
                          <a:effectLst/>
                          <a:latin typeface="Wells Fargo Sans" panose="020B0503020203020204" pitchFamily="34" charset="0"/>
                        </a:rPr>
                        <a:t>14</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0ED"/>
                    </a:solidFill>
                  </a:tcPr>
                </a:tc>
                <a:tc>
                  <a:txBody>
                    <a:bodyPr/>
                    <a:lstStyle/>
                    <a:p>
                      <a:pPr algn="ctr" rtl="0" fontAlgn="ctr"/>
                      <a:r>
                        <a:rPr lang="en-US" sz="1100" b="1" i="1" u="none" strike="noStrike">
                          <a:solidFill>
                            <a:srgbClr val="C00000"/>
                          </a:solidFill>
                          <a:effectLst/>
                          <a:latin typeface="Wells Fargo Sans" panose="020B0503020203020204" pitchFamily="34" charset="0"/>
                        </a:rPr>
                        <a:t>11/10/2022</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0ED"/>
                    </a:solidFill>
                  </a:tcPr>
                </a:tc>
                <a:tc>
                  <a:txBody>
                    <a:bodyPr/>
                    <a:lstStyle/>
                    <a:p>
                      <a:pPr algn="ctr" rtl="0" fontAlgn="ctr"/>
                      <a:r>
                        <a:rPr lang="en-US" sz="1100" b="1" i="1" u="none" strike="noStrike">
                          <a:solidFill>
                            <a:srgbClr val="C00000"/>
                          </a:solidFill>
                          <a:effectLst/>
                          <a:latin typeface="Wells Fargo Sans" panose="020B0503020203020204" pitchFamily="34" charset="0"/>
                        </a:rPr>
                        <a:t>5.5%</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0ED"/>
                    </a:solidFill>
                  </a:tcPr>
                </a:tc>
                <a:extLst>
                  <a:ext uri="{0D108BD9-81ED-4DB2-BD59-A6C34878D82A}">
                    <a16:rowId xmlns:a16="http://schemas.microsoft.com/office/drawing/2014/main" val="1268085020"/>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15</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9/30/2008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5.4%</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extLst>
                  <a:ext uri="{0D108BD9-81ED-4DB2-BD59-A6C34878D82A}">
                    <a16:rowId xmlns:a16="http://schemas.microsoft.com/office/drawing/2014/main" val="1612349498"/>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16</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323232"/>
                          </a:solidFill>
                          <a:effectLst/>
                          <a:latin typeface="Wells Fargo Sans" panose="020B0503020203020204" pitchFamily="34" charset="0"/>
                        </a:rPr>
                        <a:t>7/29/2002</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323232"/>
                          </a:solidFill>
                          <a:effectLst/>
                          <a:latin typeface="Wells Fargo Sans" panose="020B0503020203020204" pitchFamily="34" charset="0"/>
                        </a:rPr>
                        <a:t>5.4%</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0ED"/>
                    </a:solidFill>
                  </a:tcPr>
                </a:tc>
                <a:extLst>
                  <a:ext uri="{0D108BD9-81ED-4DB2-BD59-A6C34878D82A}">
                    <a16:rowId xmlns:a16="http://schemas.microsoft.com/office/drawing/2014/main" val="1977708623"/>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17</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12/16/2008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5.1%</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extLst>
                  <a:ext uri="{0D108BD9-81ED-4DB2-BD59-A6C34878D82A}">
                    <a16:rowId xmlns:a16="http://schemas.microsoft.com/office/drawing/2014/main" val="219930045"/>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18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323232"/>
                          </a:solidFill>
                          <a:effectLst/>
                          <a:latin typeface="Wells Fargo Sans" panose="020B0503020203020204" pitchFamily="34" charset="0"/>
                        </a:rPr>
                        <a:t>10/28/1997</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323232"/>
                          </a:solidFill>
                          <a:effectLst/>
                          <a:latin typeface="Wells Fargo Sans" panose="020B0503020203020204" pitchFamily="34" charset="0"/>
                        </a:rPr>
                        <a:t>5.1%</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0ED"/>
                    </a:solidFill>
                  </a:tcPr>
                </a:tc>
                <a:extLst>
                  <a:ext uri="{0D108BD9-81ED-4DB2-BD59-A6C34878D82A}">
                    <a16:rowId xmlns:a16="http://schemas.microsoft.com/office/drawing/2014/main" val="3324432381"/>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19</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323232"/>
                          </a:solidFill>
                          <a:effectLst/>
                          <a:latin typeface="Wells Fargo Sans" panose="020B0503020203020204" pitchFamily="34" charset="0"/>
                        </a:rPr>
                        <a:t>9/8/1998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323232"/>
                          </a:solidFill>
                          <a:effectLst/>
                          <a:latin typeface="Wells Fargo Sans" panose="020B0503020203020204" pitchFamily="34" charset="0"/>
                        </a:rPr>
                        <a:t>5.1%</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2494820"/>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20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323232"/>
                          </a:solidFill>
                          <a:effectLst/>
                          <a:latin typeface="Wells Fargo Sans" panose="020B0503020203020204" pitchFamily="34" charset="0"/>
                        </a:rPr>
                        <a:t>1/3/2001</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0ED"/>
                    </a:solidFill>
                  </a:tcPr>
                </a:tc>
                <a:tc>
                  <a:txBody>
                    <a:bodyPr/>
                    <a:lstStyle/>
                    <a:p>
                      <a:pPr algn="ctr" rtl="0" fontAlgn="ctr"/>
                      <a:r>
                        <a:rPr lang="en-US" sz="1100" b="0" i="0" u="none" strike="noStrike" dirty="0">
                          <a:solidFill>
                            <a:srgbClr val="323232"/>
                          </a:solidFill>
                          <a:effectLst/>
                          <a:latin typeface="Wells Fargo Sans" panose="020B0503020203020204" pitchFamily="34" charset="0"/>
                        </a:rPr>
                        <a:t>5.0%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0ED"/>
                    </a:solidFill>
                  </a:tcPr>
                </a:tc>
                <a:extLst>
                  <a:ext uri="{0D108BD9-81ED-4DB2-BD59-A6C34878D82A}">
                    <a16:rowId xmlns:a16="http://schemas.microsoft.com/office/drawing/2014/main" val="3940304966"/>
                  </a:ext>
                </a:extLst>
              </a:tr>
            </a:tbl>
          </a:graphicData>
        </a:graphic>
      </p:graphicFrame>
      <p:sp>
        <p:nvSpPr>
          <p:cNvPr id="2" name="Title 1"/>
          <p:cNvSpPr>
            <a:spLocks noGrp="1"/>
          </p:cNvSpPr>
          <p:nvPr>
            <p:ph type="title"/>
          </p:nvPr>
        </p:nvSpPr>
        <p:spPr/>
        <p:txBody>
          <a:bodyPr/>
          <a:lstStyle/>
          <a:p>
            <a:r>
              <a:rPr lang="en-US" altLang="en-US" dirty="0">
                <a:ea typeface="ＭＳ Ｐゴシック" pitchFamily="34" charset="-128"/>
              </a:rPr>
              <a:t>The worst and best days in the market</a:t>
            </a:r>
            <a:br>
              <a:rPr lang="en-US" altLang="en-US" dirty="0">
                <a:ea typeface="ＭＳ Ｐゴシック" pitchFamily="34" charset="-128"/>
              </a:rPr>
            </a:br>
            <a:r>
              <a:rPr lang="en-US" altLang="en-US" sz="1400" dirty="0">
                <a:solidFill>
                  <a:srgbClr val="141414"/>
                </a:solidFill>
                <a:latin typeface="Wells Fargo Serif SemiBold" panose="02040703040405020204" pitchFamily="18" charset="0"/>
                <a:ea typeface="ＭＳ Ｐゴシック" pitchFamily="34" charset="-128"/>
                <a:cs typeface="+mn-cs"/>
              </a:rPr>
              <a:t>The market’s (S&amp;P 500 Index) best and worst days have tended to occur during bear markets</a:t>
            </a:r>
            <a:endParaRPr lang="en-US" sz="1400" dirty="0">
              <a:solidFill>
                <a:srgbClr val="141414"/>
              </a:solidFill>
              <a:latin typeface="Wells Fargo Serif SemiBold" panose="02040703040405020204" pitchFamily="18" charset="0"/>
              <a:ea typeface="ＭＳ Ｐゴシック" pitchFamily="34" charset="-128"/>
              <a:cs typeface="+mn-cs"/>
            </a:endParaRPr>
          </a:p>
        </p:txBody>
      </p:sp>
      <p:sp>
        <p:nvSpPr>
          <p:cNvPr id="5" name="Slide Number Placeholder 4"/>
          <p:cNvSpPr>
            <a:spLocks noGrp="1"/>
          </p:cNvSpPr>
          <p:nvPr>
            <p:ph type="sldNum" sz="quarter" idx="4294967295"/>
          </p:nvPr>
        </p:nvSpPr>
        <p:spPr>
          <a:xfrm>
            <a:off x="8777288" y="6400800"/>
            <a:ext cx="366712" cy="2286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F85C7-EC28-5C4D-9577-C5634B07539F}" type="slidenum">
              <a:rPr kumimoji="0" lang="en-US" sz="800" b="0" i="0" u="none" strike="noStrike" kern="1200" cap="none" spc="0" normalizeH="0" baseline="0" noProof="0" smtClean="0">
                <a:ln>
                  <a:noFill/>
                </a:ln>
                <a:solidFill>
                  <a:srgbClr val="141414"/>
                </a:solidFill>
                <a:effectLst/>
                <a:uLnTx/>
                <a:uFillTx/>
                <a:latin typeface="Wells Fargo Sans" panose="020B05030202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800" b="0" i="0" u="none" strike="noStrike" kern="1200" cap="none" spc="0" normalizeH="0" baseline="0" noProof="0" dirty="0">
              <a:ln>
                <a:noFill/>
              </a:ln>
              <a:solidFill>
                <a:srgbClr val="141414"/>
              </a:solidFill>
              <a:effectLst/>
              <a:uLnTx/>
              <a:uFillTx/>
              <a:latin typeface="Wells Fargo Sans" panose="020B0503020203020204" pitchFamily="34" charset="0"/>
              <a:ea typeface="+mn-ea"/>
              <a:cs typeface="+mn-cs"/>
            </a:endParaRPr>
          </a:p>
        </p:txBody>
      </p:sp>
      <p:sp>
        <p:nvSpPr>
          <p:cNvPr id="7" name="Rectangle 6"/>
          <p:cNvSpPr>
            <a:spLocks noChangeArrowheads="1"/>
          </p:cNvSpPr>
          <p:nvPr/>
        </p:nvSpPr>
        <p:spPr bwMode="auto">
          <a:xfrm>
            <a:off x="400049" y="6227370"/>
            <a:ext cx="8046720" cy="595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rIns="0" anchor="b"/>
          <a:lstStyle>
            <a:lvl1pPr algn="l" defTabSz="457200" eaLnBrk="0" hangingPunct="0">
              <a:lnSpc>
                <a:spcPct val="95000"/>
              </a:lnSpc>
              <a:spcAft>
                <a:spcPct val="20000"/>
              </a:spcAft>
              <a:buClr>
                <a:schemeClr val="tx2"/>
              </a:buClr>
              <a:buFont typeface="Wingdings" pitchFamily="2" charset="2"/>
              <a:buChar char="§"/>
              <a:defRPr sz="2400">
                <a:solidFill>
                  <a:schemeClr val="tx1"/>
                </a:solidFill>
                <a:latin typeface="Verdana" pitchFamily="34" charset="0"/>
                <a:ea typeface="ＭＳ Ｐゴシック" pitchFamily="34" charset="-128"/>
              </a:defRPr>
            </a:lvl1pPr>
            <a:lvl2pPr marL="742950" indent="-285750" algn="l" defTabSz="457200" eaLnBrk="0" hangingPunct="0">
              <a:lnSpc>
                <a:spcPct val="95000"/>
              </a:lnSpc>
              <a:spcAft>
                <a:spcPct val="20000"/>
              </a:spcAft>
              <a:buClr>
                <a:schemeClr val="tx2"/>
              </a:buClr>
              <a:buFont typeface="Arial" charset="0"/>
              <a:buChar char="–"/>
              <a:defRPr sz="2200">
                <a:solidFill>
                  <a:schemeClr val="tx1"/>
                </a:solidFill>
                <a:latin typeface="Verdana" pitchFamily="34" charset="0"/>
                <a:ea typeface="ＭＳ Ｐゴシック" pitchFamily="34" charset="-128"/>
              </a:defRPr>
            </a:lvl2pPr>
            <a:lvl3pPr marL="1143000" indent="-228600" algn="l" defTabSz="457200" eaLnBrk="0" hangingPunct="0">
              <a:lnSpc>
                <a:spcPct val="95000"/>
              </a:lnSpc>
              <a:spcAft>
                <a:spcPct val="20000"/>
              </a:spcAft>
              <a:buClr>
                <a:schemeClr val="tx2"/>
              </a:buClr>
              <a:buFont typeface="Arial" charset="0"/>
              <a:buChar char="–"/>
              <a:defRPr sz="2200">
                <a:solidFill>
                  <a:schemeClr val="tx1"/>
                </a:solidFill>
                <a:latin typeface="Verdana" pitchFamily="34" charset="0"/>
                <a:ea typeface="ＭＳ Ｐゴシック" pitchFamily="34" charset="-128"/>
              </a:defRPr>
            </a:lvl3pPr>
            <a:lvl4pPr marL="1600200" indent="-228600" algn="l" defTabSz="457200" eaLnBrk="0" hangingPunct="0">
              <a:lnSpc>
                <a:spcPct val="95000"/>
              </a:lnSpc>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4pPr>
            <a:lvl5pPr marL="2057400" indent="-228600" algn="l" defTabSz="457200" eaLnBrk="0" hangingPunct="0">
              <a:lnSpc>
                <a:spcPct val="95000"/>
              </a:lnSpc>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5pPr>
            <a:lvl6pPr marL="25146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6pPr>
            <a:lvl7pPr marL="29718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7pPr>
            <a:lvl8pPr marL="34290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8pPr>
            <a:lvl9pPr marL="38862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9pPr>
          </a:lstStyle>
          <a:p>
            <a:pPr eaLnBrk="1" hangingPunct="1">
              <a:lnSpc>
                <a:spcPct val="100000"/>
              </a:lnSpc>
              <a:spcAft>
                <a:spcPts val="0"/>
              </a:spcAft>
              <a:buClrTx/>
              <a:buNone/>
              <a:defRPr/>
            </a:pPr>
            <a:r>
              <a:rPr kumimoji="0" lang="en-US" sz="800" b="0" i="0" u="none" strike="noStrike" kern="1200" cap="none" spc="0" normalizeH="0" baseline="0" noProof="0" dirty="0">
                <a:ln>
                  <a:noFill/>
                </a:ln>
                <a:solidFill>
                  <a:srgbClr val="141414"/>
                </a:solidFill>
                <a:effectLst/>
                <a:uLnTx/>
                <a:uFillTx/>
                <a:latin typeface="+mn-lt"/>
                <a:ea typeface="ＭＳ Ｐゴシック"/>
              </a:rPr>
              <a:t>Sources: Bloomberg</a:t>
            </a:r>
            <a:r>
              <a:rPr kumimoji="0" lang="en-US" sz="800" b="0" i="0" u="none" strike="noStrike" kern="1200" cap="none" spc="0" normalizeH="0" baseline="0" noProof="0" dirty="0">
                <a:ln>
                  <a:noFill/>
                </a:ln>
                <a:solidFill>
                  <a:srgbClr val="141414"/>
                </a:solidFill>
                <a:effectLst/>
                <a:uLnTx/>
                <a:uFillTx/>
                <a:latin typeface="+mn-lt"/>
              </a:rPr>
              <a:t> </a:t>
            </a:r>
            <a:r>
              <a:rPr kumimoji="0" lang="en-US" sz="800" b="0" i="0" u="none" strike="noStrike" kern="1200" cap="none" spc="0" normalizeH="0" baseline="0" noProof="0" dirty="0">
                <a:ln>
                  <a:noFill/>
                </a:ln>
                <a:solidFill>
                  <a:srgbClr val="141414"/>
                </a:solidFill>
                <a:effectLst/>
                <a:uLnTx/>
                <a:uFillTx/>
                <a:latin typeface="+mn-lt"/>
                <a:ea typeface="ＭＳ Ｐゴシック"/>
              </a:rPr>
              <a:t>and Wells Fargo Investment Institute. Data as of </a:t>
            </a:r>
            <a:r>
              <a:rPr lang="en-US" sz="800" dirty="0">
                <a:solidFill>
                  <a:srgbClr val="141414"/>
                </a:solidFill>
                <a:latin typeface="+mn-lt"/>
                <a:ea typeface="ＭＳ Ｐゴシック"/>
              </a:rPr>
              <a:t>December 31</a:t>
            </a:r>
            <a:r>
              <a:rPr kumimoji="0" lang="en-US" sz="800" b="0" i="0" u="none" strike="noStrike" kern="1200" cap="none" spc="0" normalizeH="0" baseline="0" noProof="0" dirty="0">
                <a:ln>
                  <a:noFill/>
                </a:ln>
                <a:solidFill>
                  <a:srgbClr val="141414"/>
                </a:solidFill>
                <a:effectLst/>
                <a:uLnTx/>
                <a:uFillTx/>
                <a:latin typeface="+mn-lt"/>
                <a:ea typeface="ＭＳ Ｐゴシック"/>
              </a:rPr>
              <a:t>, 2022. Analysis uses S&amp;P 500 Index price returns. </a:t>
            </a:r>
            <a:r>
              <a:rPr lang="en-US" sz="800" dirty="0">
                <a:latin typeface="+mn-lt"/>
                <a:ea typeface="ＭＳ Ｐゴシック"/>
              </a:rPr>
              <a:t>An index is unmanaged and not available for direct investment. </a:t>
            </a:r>
            <a:r>
              <a:rPr lang="en-US" sz="800" b="1" dirty="0">
                <a:latin typeface="+mn-lt"/>
                <a:ea typeface="ＭＳ Ｐゴシック"/>
              </a:rPr>
              <a:t>Past performance is no guarantee of future results. </a:t>
            </a:r>
          </a:p>
          <a:p>
            <a:pPr eaLnBrk="1" hangingPunct="1">
              <a:lnSpc>
                <a:spcPct val="100000"/>
              </a:lnSpc>
              <a:spcAft>
                <a:spcPts val="0"/>
              </a:spcAft>
              <a:buClrTx/>
              <a:buNone/>
              <a:defRPr/>
            </a:pPr>
            <a:r>
              <a:rPr kumimoji="0" lang="en-US" sz="800" i="0" u="none" strike="noStrike" kern="1200" cap="none" spc="0" normalizeH="0" baseline="0" noProof="0" dirty="0">
                <a:ln>
                  <a:noFill/>
                </a:ln>
                <a:solidFill>
                  <a:srgbClr val="141414"/>
                </a:solidFill>
                <a:effectLst/>
                <a:uLnTx/>
                <a:uFillTx/>
                <a:latin typeface="+mn-lt"/>
                <a:ea typeface="ＭＳ Ｐゴシック"/>
              </a:rPr>
              <a:t>Green highlighted cells</a:t>
            </a:r>
            <a:r>
              <a:rPr kumimoji="0" lang="en-US" sz="800" i="0" u="none" strike="noStrike" kern="1200" cap="none" spc="0" normalizeH="0" noProof="0" dirty="0">
                <a:ln>
                  <a:noFill/>
                </a:ln>
                <a:solidFill>
                  <a:srgbClr val="141414"/>
                </a:solidFill>
                <a:effectLst/>
                <a:uLnTx/>
                <a:uFillTx/>
                <a:latin typeface="+mn-lt"/>
                <a:ea typeface="ＭＳ Ｐゴシック"/>
              </a:rPr>
              <a:t> represent dates during the </a:t>
            </a:r>
            <a:r>
              <a:rPr lang="en-US" sz="800" dirty="0">
                <a:solidFill>
                  <a:srgbClr val="323232"/>
                </a:solidFill>
                <a:latin typeface="+mn-lt"/>
              </a:rPr>
              <a:t>October 9, 2007–March 9, 2009</a:t>
            </a:r>
            <a:r>
              <a:rPr lang="en-US" sz="800" dirty="0">
                <a:solidFill>
                  <a:srgbClr val="141414"/>
                </a:solidFill>
                <a:latin typeface="+mn-lt"/>
                <a:ea typeface="ＭＳ Ｐゴシック"/>
              </a:rPr>
              <a:t> bear market. Orange highlighted cells represent dates during the </a:t>
            </a:r>
            <a:r>
              <a:rPr lang="en-US" sz="800" dirty="0">
                <a:solidFill>
                  <a:srgbClr val="323232"/>
                </a:solidFill>
                <a:latin typeface="+mn-lt"/>
              </a:rPr>
              <a:t>February 19, 2020–March 23, 2020 </a:t>
            </a:r>
            <a:r>
              <a:rPr lang="en-US" sz="800" dirty="0">
                <a:solidFill>
                  <a:srgbClr val="141414"/>
                </a:solidFill>
                <a:latin typeface="+mn-lt"/>
                <a:ea typeface="ＭＳ Ｐゴシック"/>
              </a:rPr>
              <a:t>bear market. Cells with red bold italics font represent dates during the January 3, 2022 –current bear market.</a:t>
            </a:r>
            <a:endParaRPr lang="en-US" sz="800" dirty="0">
              <a:solidFill>
                <a:srgbClr val="323232"/>
              </a:solidFill>
              <a:latin typeface="+mn-lt"/>
            </a:endParaRPr>
          </a:p>
        </p:txBody>
      </p:sp>
      <p:sp>
        <p:nvSpPr>
          <p:cNvPr id="8" name="Text Box 434"/>
          <p:cNvSpPr txBox="1">
            <a:spLocks noChangeArrowheads="1"/>
          </p:cNvSpPr>
          <p:nvPr/>
        </p:nvSpPr>
        <p:spPr bwMode="gray">
          <a:xfrm>
            <a:off x="758740" y="1232769"/>
            <a:ext cx="3353686" cy="365601"/>
          </a:xfrm>
          <a:prstGeom prst="rect">
            <a:avLst/>
          </a:prstGeom>
          <a:noFill/>
          <a:ln w="9525">
            <a:noFill/>
            <a:miter lim="800000"/>
            <a:headEnd/>
            <a:tailEnd/>
          </a:ln>
        </p:spPr>
        <p:txBody>
          <a:bodyPr lIns="0" tIns="0" rIns="0" bIns="0" anchor="ctr"/>
          <a:lstStyle/>
          <a:p>
            <a:pPr lvl="0" algn="ctr" defTabSz="457200">
              <a:spcBef>
                <a:spcPct val="0"/>
              </a:spcBef>
              <a:spcAft>
                <a:spcPct val="0"/>
              </a:spcAft>
              <a:defRPr/>
            </a:pPr>
            <a:r>
              <a:rPr lang="en-US" sz="1400" dirty="0">
                <a:solidFill>
                  <a:srgbClr val="3C3C3C"/>
                </a:solidFill>
                <a:ea typeface="ＭＳ Ｐゴシック" pitchFamily="34" charset="-128"/>
                <a:cs typeface="Georgia"/>
              </a:rPr>
              <a:t>20 worst days for S&amp;P 500 Index  </a:t>
            </a:r>
          </a:p>
          <a:p>
            <a:pPr lvl="0" algn="ctr" defTabSz="457200">
              <a:spcBef>
                <a:spcPct val="0"/>
              </a:spcBef>
              <a:spcAft>
                <a:spcPct val="0"/>
              </a:spcAft>
              <a:defRPr/>
            </a:pPr>
            <a:r>
              <a:rPr lang="en-US" sz="1400" dirty="0">
                <a:solidFill>
                  <a:srgbClr val="3C3C3C"/>
                </a:solidFill>
                <a:ea typeface="ＭＳ Ｐゴシック" pitchFamily="34" charset="-128"/>
                <a:cs typeface="Georgia"/>
              </a:rPr>
              <a:t>January 1993 – December 2022</a:t>
            </a:r>
          </a:p>
        </p:txBody>
      </p:sp>
      <p:sp>
        <p:nvSpPr>
          <p:cNvPr id="10" name="Text Box 434"/>
          <p:cNvSpPr txBox="1">
            <a:spLocks noChangeArrowheads="1"/>
          </p:cNvSpPr>
          <p:nvPr/>
        </p:nvSpPr>
        <p:spPr bwMode="gray">
          <a:xfrm>
            <a:off x="5181608" y="1232769"/>
            <a:ext cx="3355848" cy="365601"/>
          </a:xfrm>
          <a:prstGeom prst="rect">
            <a:avLst/>
          </a:prstGeom>
          <a:noFill/>
          <a:ln w="9525">
            <a:noFill/>
            <a:miter lim="800000"/>
            <a:headEnd/>
            <a:tailEnd/>
          </a:ln>
        </p:spPr>
        <p:txBody>
          <a:bodyPr lIns="0" tIns="0" rIns="0" bIns="0" anchor="ctr"/>
          <a:lstStyle/>
          <a:p>
            <a:pPr algn="ctr" defTabSz="457200">
              <a:spcBef>
                <a:spcPct val="0"/>
              </a:spcBef>
              <a:spcAft>
                <a:spcPct val="0"/>
              </a:spcAft>
              <a:defRPr/>
            </a:pPr>
            <a:r>
              <a:rPr lang="en-US" sz="1400" dirty="0">
                <a:solidFill>
                  <a:srgbClr val="3C3C3C"/>
                </a:solidFill>
                <a:ea typeface="ＭＳ Ｐゴシック" pitchFamily="34" charset="-128"/>
                <a:cs typeface="Georgia"/>
              </a:rPr>
              <a:t>20 best days for S&amp;P 500 Index </a:t>
            </a:r>
            <a:br>
              <a:rPr lang="en-US" sz="1400" dirty="0">
                <a:solidFill>
                  <a:srgbClr val="3C3C3C"/>
                </a:solidFill>
                <a:ea typeface="ＭＳ Ｐゴシック" pitchFamily="34" charset="-128"/>
                <a:cs typeface="Georgia"/>
              </a:rPr>
            </a:br>
            <a:r>
              <a:rPr lang="en-US" sz="1400" dirty="0">
                <a:solidFill>
                  <a:srgbClr val="3C3C3C"/>
                </a:solidFill>
                <a:ea typeface="ＭＳ Ｐゴシック" pitchFamily="34" charset="-128"/>
                <a:cs typeface="Georgia"/>
              </a:rPr>
              <a:t>January 2023 – December 2022</a:t>
            </a:r>
          </a:p>
        </p:txBody>
      </p:sp>
      <p:graphicFrame>
        <p:nvGraphicFramePr>
          <p:cNvPr id="3" name="Table 2"/>
          <p:cNvGraphicFramePr>
            <a:graphicFrameLocks noGrp="1"/>
          </p:cNvGraphicFramePr>
          <p:nvPr>
            <p:extLst>
              <p:ext uri="{D42A27DB-BD31-4B8C-83A1-F6EECF244321}">
                <p14:modId xmlns:p14="http://schemas.microsoft.com/office/powerpoint/2010/main" val="2556851513"/>
              </p:ext>
            </p:extLst>
          </p:nvPr>
        </p:nvGraphicFramePr>
        <p:xfrm>
          <a:off x="454383" y="1712595"/>
          <a:ext cx="3962400" cy="4400550"/>
        </p:xfrm>
        <a:graphic>
          <a:graphicData uri="http://schemas.openxmlformats.org/drawingml/2006/table">
            <a:tbl>
              <a:tblPr firstRow="1"/>
              <a:tblGrid>
                <a:gridCol w="1320800">
                  <a:extLst>
                    <a:ext uri="{9D8B030D-6E8A-4147-A177-3AD203B41FA5}">
                      <a16:colId xmlns:a16="http://schemas.microsoft.com/office/drawing/2014/main" val="1347725333"/>
                    </a:ext>
                  </a:extLst>
                </a:gridCol>
                <a:gridCol w="1320800">
                  <a:extLst>
                    <a:ext uri="{9D8B030D-6E8A-4147-A177-3AD203B41FA5}">
                      <a16:colId xmlns:a16="http://schemas.microsoft.com/office/drawing/2014/main" val="1398917791"/>
                    </a:ext>
                  </a:extLst>
                </a:gridCol>
                <a:gridCol w="1320800">
                  <a:extLst>
                    <a:ext uri="{9D8B030D-6E8A-4147-A177-3AD203B41FA5}">
                      <a16:colId xmlns:a16="http://schemas.microsoft.com/office/drawing/2014/main" val="981769377"/>
                    </a:ext>
                  </a:extLst>
                </a:gridCol>
              </a:tblGrid>
              <a:tr h="400050">
                <a:tc>
                  <a:txBody>
                    <a:bodyPr/>
                    <a:lstStyle/>
                    <a:p>
                      <a:pPr algn="ctr" rtl="0" fontAlgn="ctr"/>
                      <a:r>
                        <a:rPr lang="en-US" sz="1100" b="1" i="0" u="none" strike="noStrike" dirty="0">
                          <a:solidFill>
                            <a:srgbClr val="FFFFFF"/>
                          </a:solidFill>
                          <a:effectLst/>
                          <a:latin typeface="Wells Fargo Sans" panose="020B0503020203020204" pitchFamily="34" charset="0"/>
                        </a:rPr>
                        <a:t>Rank (worst days)</a:t>
                      </a:r>
                    </a:p>
                  </a:txBody>
                  <a:tcPr marL="9525" marR="9525" marT="9525" marB="0" anchor="ctr">
                    <a:lnL>
                      <a:noFill/>
                    </a:lnL>
                    <a:lnR>
                      <a:noFill/>
                    </a:lnR>
                    <a:lnT>
                      <a:noFill/>
                    </a:lnT>
                    <a:lnB>
                      <a:noFill/>
                    </a:lnB>
                    <a:solidFill>
                      <a:srgbClr val="AF926B"/>
                    </a:solidFill>
                  </a:tcPr>
                </a:tc>
                <a:tc>
                  <a:txBody>
                    <a:bodyPr/>
                    <a:lstStyle/>
                    <a:p>
                      <a:pPr algn="ctr" rtl="0" fontAlgn="ctr"/>
                      <a:r>
                        <a:rPr lang="en-US" sz="1100" b="1" i="0" u="none" strike="noStrike" dirty="0">
                          <a:solidFill>
                            <a:srgbClr val="FFFFFF"/>
                          </a:solidFill>
                          <a:effectLst/>
                          <a:latin typeface="Wells Fargo Sans" panose="020B0503020203020204" pitchFamily="34" charset="0"/>
                        </a:rPr>
                        <a:t>Date</a:t>
                      </a:r>
                    </a:p>
                  </a:txBody>
                  <a:tcPr marL="9525" marR="9525" marT="9525" marB="0" anchor="ctr">
                    <a:lnL>
                      <a:noFill/>
                    </a:lnL>
                    <a:lnR>
                      <a:noFill/>
                    </a:lnR>
                    <a:lnT>
                      <a:noFill/>
                    </a:lnT>
                    <a:lnB>
                      <a:noFill/>
                    </a:lnB>
                    <a:solidFill>
                      <a:srgbClr val="AF926B"/>
                    </a:solidFill>
                  </a:tcPr>
                </a:tc>
                <a:tc>
                  <a:txBody>
                    <a:bodyPr/>
                    <a:lstStyle/>
                    <a:p>
                      <a:pPr algn="ctr" rtl="0" fontAlgn="ctr"/>
                      <a:r>
                        <a:rPr lang="en-US" sz="1100" b="1" i="0" u="none" strike="noStrike" dirty="0">
                          <a:solidFill>
                            <a:srgbClr val="FFFFFF"/>
                          </a:solidFill>
                          <a:effectLst/>
                          <a:latin typeface="Wells Fargo Sans" panose="020B0503020203020204" pitchFamily="34" charset="0"/>
                        </a:rPr>
                        <a:t>S&amp;P 500 Index daily return</a:t>
                      </a:r>
                    </a:p>
                  </a:txBody>
                  <a:tcPr marL="9525" marR="9525" marT="9525" marB="0" anchor="ctr">
                    <a:lnL>
                      <a:noFill/>
                    </a:lnL>
                    <a:lnR>
                      <a:noFill/>
                    </a:lnR>
                    <a:lnT>
                      <a:noFill/>
                    </a:lnT>
                    <a:lnB>
                      <a:noFill/>
                    </a:lnB>
                    <a:solidFill>
                      <a:srgbClr val="AF926B"/>
                    </a:solidFill>
                  </a:tcPr>
                </a:tc>
                <a:extLst>
                  <a:ext uri="{0D108BD9-81ED-4DB2-BD59-A6C34878D82A}">
                    <a16:rowId xmlns:a16="http://schemas.microsoft.com/office/drawing/2014/main" val="848574021"/>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1</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US" sz="1100" b="0" i="0" u="none" strike="noStrike">
                          <a:solidFill>
                            <a:srgbClr val="323232"/>
                          </a:solidFill>
                          <a:effectLst/>
                          <a:latin typeface="Wells Fargo Sans" panose="020B0503020203020204" pitchFamily="34" charset="0"/>
                        </a:rPr>
                        <a:t>3/16/2020</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US" sz="1100" b="0" i="0" u="none" strike="noStrike">
                          <a:solidFill>
                            <a:srgbClr val="323232"/>
                          </a:solidFill>
                          <a:effectLst/>
                          <a:latin typeface="Wells Fargo Sans" panose="020B0503020203020204" pitchFamily="34" charset="0"/>
                        </a:rPr>
                        <a:t>-12.0%</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067840620"/>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2</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US" sz="1100" b="0" i="0" u="none" strike="noStrike">
                          <a:solidFill>
                            <a:srgbClr val="323232"/>
                          </a:solidFill>
                          <a:effectLst/>
                          <a:latin typeface="Wells Fargo Sans" panose="020B0503020203020204" pitchFamily="34" charset="0"/>
                        </a:rPr>
                        <a:t>3/12/2020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US" sz="1100" b="0" i="0" u="none" strike="noStrike">
                          <a:solidFill>
                            <a:srgbClr val="323232"/>
                          </a:solidFill>
                          <a:effectLst/>
                          <a:latin typeface="Wells Fargo Sans" panose="020B0503020203020204" pitchFamily="34" charset="0"/>
                        </a:rPr>
                        <a:t>-9.5%</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018256465"/>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3</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10/15/2008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-9.0%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extLst>
                  <a:ext uri="{0D108BD9-81ED-4DB2-BD59-A6C34878D82A}">
                    <a16:rowId xmlns:a16="http://schemas.microsoft.com/office/drawing/2014/main" val="3365515900"/>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4</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12/1/2008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-8.9%</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extLst>
                  <a:ext uri="{0D108BD9-81ED-4DB2-BD59-A6C34878D82A}">
                    <a16:rowId xmlns:a16="http://schemas.microsoft.com/office/drawing/2014/main" val="860951966"/>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5</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9/29/2008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-8.8%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extLst>
                  <a:ext uri="{0D108BD9-81ED-4DB2-BD59-A6C34878D82A}">
                    <a16:rowId xmlns:a16="http://schemas.microsoft.com/office/drawing/2014/main" val="850417116"/>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6</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10/9/2008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-7.6%</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extLst>
                  <a:ext uri="{0D108BD9-81ED-4DB2-BD59-A6C34878D82A}">
                    <a16:rowId xmlns:a16="http://schemas.microsoft.com/office/drawing/2014/main" val="2765974361"/>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7</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US" sz="1100" b="0" i="0" u="none" strike="noStrike">
                          <a:solidFill>
                            <a:srgbClr val="323232"/>
                          </a:solidFill>
                          <a:effectLst/>
                          <a:latin typeface="Wells Fargo Sans" panose="020B0503020203020204" pitchFamily="34" charset="0"/>
                        </a:rPr>
                        <a:t>3/9/2020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US" sz="1100" b="0" i="0" u="none" strike="noStrike">
                          <a:solidFill>
                            <a:srgbClr val="323232"/>
                          </a:solidFill>
                          <a:effectLst/>
                          <a:latin typeface="Wells Fargo Sans" panose="020B0503020203020204" pitchFamily="34" charset="0"/>
                        </a:rPr>
                        <a:t>-7.6%</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271361939"/>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323232"/>
                          </a:solidFill>
                          <a:effectLst/>
                          <a:latin typeface="Wells Fargo Sans" panose="020B0503020203020204" pitchFamily="34" charset="0"/>
                        </a:rPr>
                        <a:t>10/27/1997</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323232"/>
                          </a:solidFill>
                          <a:effectLst/>
                          <a:latin typeface="Wells Fargo Sans" panose="020B0503020203020204" pitchFamily="34" charset="0"/>
                        </a:rPr>
                        <a:t>-6.9%</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0ED"/>
                    </a:solidFill>
                  </a:tcPr>
                </a:tc>
                <a:extLst>
                  <a:ext uri="{0D108BD9-81ED-4DB2-BD59-A6C34878D82A}">
                    <a16:rowId xmlns:a16="http://schemas.microsoft.com/office/drawing/2014/main" val="93473620"/>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9</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323232"/>
                          </a:solidFill>
                          <a:effectLst/>
                          <a:latin typeface="Wells Fargo Sans" panose="020B0503020203020204" pitchFamily="34" charset="0"/>
                        </a:rPr>
                        <a:t>8/31/1998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323232"/>
                          </a:solidFill>
                          <a:effectLst/>
                          <a:latin typeface="Wells Fargo Sans" panose="020B0503020203020204" pitchFamily="34" charset="0"/>
                        </a:rPr>
                        <a:t>-6.8%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4856895"/>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10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11/20/2008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-6.7%</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extLst>
                  <a:ext uri="{0D108BD9-81ED-4DB2-BD59-A6C34878D82A}">
                    <a16:rowId xmlns:a16="http://schemas.microsoft.com/office/drawing/2014/main" val="2401066491"/>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11</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323232"/>
                          </a:solidFill>
                          <a:effectLst/>
                          <a:latin typeface="Wells Fargo Sans" panose="020B0503020203020204" pitchFamily="34" charset="0"/>
                        </a:rPr>
                        <a:t>8/8/2011</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323232"/>
                          </a:solidFill>
                          <a:effectLst/>
                          <a:latin typeface="Wells Fargo Sans" panose="020B0503020203020204" pitchFamily="34" charset="0"/>
                        </a:rPr>
                        <a:t>-6.7%</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3777306"/>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12</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11/19/2008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-6.1%</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extLst>
                  <a:ext uri="{0D108BD9-81ED-4DB2-BD59-A6C34878D82A}">
                    <a16:rowId xmlns:a16="http://schemas.microsoft.com/office/drawing/2014/main" val="2791119185"/>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13</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10/22/2008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-6.1%</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extLst>
                  <a:ext uri="{0D108BD9-81ED-4DB2-BD59-A6C34878D82A}">
                    <a16:rowId xmlns:a16="http://schemas.microsoft.com/office/drawing/2014/main" val="457124949"/>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14</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323232"/>
                          </a:solidFill>
                          <a:effectLst/>
                          <a:latin typeface="Wells Fargo Sans" panose="020B0503020203020204" pitchFamily="34" charset="0"/>
                        </a:rPr>
                        <a:t>6/11/2020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323232"/>
                          </a:solidFill>
                          <a:effectLst/>
                          <a:latin typeface="Wells Fargo Sans" panose="020B0503020203020204" pitchFamily="34" charset="0"/>
                        </a:rPr>
                        <a:t>-5.9%</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0ED"/>
                    </a:solidFill>
                  </a:tcPr>
                </a:tc>
                <a:extLst>
                  <a:ext uri="{0D108BD9-81ED-4DB2-BD59-A6C34878D82A}">
                    <a16:rowId xmlns:a16="http://schemas.microsoft.com/office/drawing/2014/main" val="2931798989"/>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15</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323232"/>
                          </a:solidFill>
                          <a:effectLst/>
                          <a:latin typeface="Wells Fargo Sans" panose="020B0503020203020204" pitchFamily="34" charset="0"/>
                        </a:rPr>
                        <a:t>4/14/2000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323232"/>
                          </a:solidFill>
                          <a:effectLst/>
                          <a:latin typeface="Wells Fargo Sans" panose="020B0503020203020204" pitchFamily="34" charset="0"/>
                        </a:rPr>
                        <a:t>-5.8%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4585060"/>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16</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10/7/2008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-5.7%</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extLst>
                  <a:ext uri="{0D108BD9-81ED-4DB2-BD59-A6C34878D82A}">
                    <a16:rowId xmlns:a16="http://schemas.microsoft.com/office/drawing/2014/main" val="4247879481"/>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17</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1/20/2009</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-5.3%</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extLst>
                  <a:ext uri="{0D108BD9-81ED-4DB2-BD59-A6C34878D82A}">
                    <a16:rowId xmlns:a16="http://schemas.microsoft.com/office/drawing/2014/main" val="3235776763"/>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18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11/5/2008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-5.3%</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extLst>
                  <a:ext uri="{0D108BD9-81ED-4DB2-BD59-A6C34878D82A}">
                    <a16:rowId xmlns:a16="http://schemas.microsoft.com/office/drawing/2014/main" val="803510931"/>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19</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11/12/2008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tc>
                  <a:txBody>
                    <a:bodyPr/>
                    <a:lstStyle/>
                    <a:p>
                      <a:pPr algn="ctr" rtl="0" fontAlgn="ctr"/>
                      <a:r>
                        <a:rPr lang="en-US" sz="1100" b="0" i="0" u="none" strike="noStrike">
                          <a:solidFill>
                            <a:srgbClr val="323232"/>
                          </a:solidFill>
                          <a:effectLst/>
                          <a:latin typeface="Wells Fargo Sans" panose="020B0503020203020204" pitchFamily="34" charset="0"/>
                        </a:rPr>
                        <a:t>-5.2%</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4BC"/>
                    </a:solidFill>
                  </a:tcPr>
                </a:tc>
                <a:extLst>
                  <a:ext uri="{0D108BD9-81ED-4DB2-BD59-A6C34878D82A}">
                    <a16:rowId xmlns:a16="http://schemas.microsoft.com/office/drawing/2014/main" val="746933116"/>
                  </a:ext>
                </a:extLst>
              </a:tr>
              <a:tr h="200025">
                <a:tc>
                  <a:txBody>
                    <a:bodyPr/>
                    <a:lstStyle/>
                    <a:p>
                      <a:pPr algn="ctr" rtl="0" fontAlgn="ctr"/>
                      <a:r>
                        <a:rPr lang="en-US" sz="1100" b="0" i="0" u="none" strike="noStrike">
                          <a:solidFill>
                            <a:srgbClr val="323232"/>
                          </a:solidFill>
                          <a:effectLst/>
                          <a:latin typeface="Wells Fargo Sans" panose="020B0503020203020204" pitchFamily="34" charset="0"/>
                        </a:rPr>
                        <a:t>20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US" sz="1100" b="0" i="0" u="none" strike="noStrike">
                          <a:solidFill>
                            <a:srgbClr val="323232"/>
                          </a:solidFill>
                          <a:effectLst/>
                          <a:latin typeface="Wells Fargo Sans" panose="020B0503020203020204" pitchFamily="34" charset="0"/>
                        </a:rPr>
                        <a:t>3/18/2020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US" sz="1100" b="0" i="0" u="none" strike="noStrike" dirty="0">
                          <a:solidFill>
                            <a:srgbClr val="323232"/>
                          </a:solidFill>
                          <a:effectLst/>
                          <a:latin typeface="Wells Fargo Sans" panose="020B0503020203020204" pitchFamily="34" charset="0"/>
                        </a:rPr>
                        <a:t>-5.2%</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282795286"/>
                  </a:ext>
                </a:extLst>
              </a:tr>
            </a:tbl>
          </a:graphicData>
        </a:graphic>
      </p:graphicFrame>
    </p:spTree>
    <p:extLst>
      <p:ext uri="{BB962C8B-B14F-4D97-AF65-F5344CB8AC3E}">
        <p14:creationId xmlns:p14="http://schemas.microsoft.com/office/powerpoint/2010/main" val="17973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a:extLst>
              <a:ext uri="{FF2B5EF4-FFF2-40B4-BE49-F238E27FC236}">
                <a16:creationId xmlns:a16="http://schemas.microsoft.com/office/drawing/2014/main" id="{F806FBFA-8F8F-834F-9562-3E4670E9166E}"/>
              </a:ext>
            </a:extLst>
          </p:cNvPr>
          <p:cNvSpPr>
            <a:spLocks noGrp="1"/>
          </p:cNvSpPr>
          <p:nvPr>
            <p:ph type="title"/>
          </p:nvPr>
        </p:nvSpPr>
        <p:spPr/>
        <p:txBody>
          <a:bodyPr/>
          <a:lstStyle/>
          <a:p>
            <a:r>
              <a:rPr lang="en-US" dirty="0"/>
              <a:t>Where Wells Fargo Investment Institute (WFII) differs from consensus</a:t>
            </a:r>
          </a:p>
        </p:txBody>
      </p:sp>
      <p:sp>
        <p:nvSpPr>
          <p:cNvPr id="7" name="Content Placeholder 1">
            <a:extLst>
              <a:ext uri="{FF2B5EF4-FFF2-40B4-BE49-F238E27FC236}">
                <a16:creationId xmlns:a16="http://schemas.microsoft.com/office/drawing/2014/main" id="{1C6C3401-DF85-BF41-B042-2872FEFF8C3E}"/>
              </a:ext>
            </a:extLst>
          </p:cNvPr>
          <p:cNvSpPr>
            <a:spLocks noGrp="1"/>
          </p:cNvSpPr>
          <p:nvPr>
            <p:ph idx="1"/>
          </p:nvPr>
        </p:nvSpPr>
        <p:spPr>
          <a:xfrm>
            <a:off x="365760" y="1447800"/>
            <a:ext cx="8412480" cy="4876800"/>
          </a:xfrm>
        </p:spPr>
        <p:txBody>
          <a:bodyPr/>
          <a:lstStyle/>
          <a:p>
            <a:pPr lvl="0">
              <a:spcBef>
                <a:spcPts val="1000"/>
              </a:spcBef>
            </a:pPr>
            <a:r>
              <a:rPr lang="en-US" dirty="0"/>
              <a:t>Our -1.3% U.S. gross domestic product (GDP) growth forecast for 2023 is below Bloomberg consensus of 0.4%.</a:t>
            </a:r>
          </a:p>
          <a:p>
            <a:pPr>
              <a:spcBef>
                <a:spcPts val="1000"/>
              </a:spcBef>
            </a:pPr>
            <a:r>
              <a:rPr lang="en-US" dirty="0">
                <a:effectLst/>
                <a:ea typeface="Times New Roman" panose="02020603050405020304" pitchFamily="18" charset="0"/>
              </a:rPr>
              <a:t>Our U.S. </a:t>
            </a:r>
            <a:r>
              <a:rPr lang="en-US" dirty="0"/>
              <a:t>inflation forecast for 2023 of 2.2% in December 2023 from December 2022 translates to a 2.4% rate for all of next year, below the Bloomberg consensus forecast of 3.9%. </a:t>
            </a:r>
          </a:p>
          <a:p>
            <a:pPr lvl="0">
              <a:spcBef>
                <a:spcPts val="1000"/>
              </a:spcBef>
            </a:pPr>
            <a:r>
              <a:rPr lang="en-US" dirty="0"/>
              <a:t>Our 2023 developed markets GDP growth forecast of -1.3% is below the Bloomberg consensus of 0.5%, and our 2.6% 2023 emerging markets GDP growth forecast is below the 3.9% consensus estimate. </a:t>
            </a:r>
          </a:p>
          <a:p>
            <a:pPr lvl="0">
              <a:spcBef>
                <a:spcPts val="1000"/>
              </a:spcBef>
            </a:pPr>
            <a:r>
              <a:rPr lang="en-US" dirty="0"/>
              <a:t>Our year-end 2023 S&amp;P 500 Index earnings per share target is $205, which is well below current consensus of $225. While our year-end 2023 S&amp;P 500 Index price target is 4400, which is above the 4075 median street estimate.</a:t>
            </a:r>
          </a:p>
          <a:p>
            <a:pPr>
              <a:spcBef>
                <a:spcPts val="1000"/>
              </a:spcBef>
            </a:pPr>
            <a:r>
              <a:rPr lang="en-US" dirty="0"/>
              <a:t>Our year-end 2023 target for the 10-year Treasury yield is 3.50-4.00%. The midpoint of this range, 3.75%, is above consensus.</a:t>
            </a:r>
          </a:p>
          <a:p>
            <a:pPr>
              <a:spcBef>
                <a:spcPts val="1000"/>
              </a:spcBef>
            </a:pPr>
            <a:r>
              <a:rPr lang="en-US" dirty="0"/>
              <a:t>Our year-end 2023 WTI crude oil target of $100-$120 per barrel and gold price target of $1900-$2000 per troy ounce are both more positive than the Bloomberg consensus.</a:t>
            </a:r>
          </a:p>
        </p:txBody>
      </p:sp>
      <p:sp>
        <p:nvSpPr>
          <p:cNvPr id="2" name="Slide Number">
            <a:extLst>
              <a:ext uri="{FF2B5EF4-FFF2-40B4-BE49-F238E27FC236}">
                <a16:creationId xmlns:a16="http://schemas.microsoft.com/office/drawing/2014/main" id="{8F0A4A77-CDE6-F349-812D-A5F930E2BBFC}"/>
              </a:ext>
            </a:extLst>
          </p:cNvPr>
          <p:cNvSpPr>
            <a:spLocks noGrp="1"/>
          </p:cNvSpPr>
          <p:nvPr>
            <p:ph type="sldNum" sz="quarter" idx="10"/>
          </p:nvPr>
        </p:nvSpPr>
        <p:spPr/>
        <p:txBody>
          <a:bodyPr/>
          <a:lstStyle/>
          <a:p>
            <a:fld id="{000F85C7-EC28-5C4D-9577-C5634B07539F}" type="slidenum">
              <a:rPr lang="en-US" smtClean="0"/>
              <a:pPr/>
              <a:t>12</a:t>
            </a:fld>
            <a:endParaRPr lang="en-US" dirty="0"/>
          </a:p>
        </p:txBody>
      </p:sp>
      <p:sp>
        <p:nvSpPr>
          <p:cNvPr id="6" name="Footnotes">
            <a:extLst>
              <a:ext uri="{FF2B5EF4-FFF2-40B4-BE49-F238E27FC236}">
                <a16:creationId xmlns:a16="http://schemas.microsoft.com/office/drawing/2014/main" id="{9025FDCE-A0C6-D146-8106-380CC8AEB035}"/>
              </a:ext>
            </a:extLst>
          </p:cNvPr>
          <p:cNvSpPr txBox="1"/>
          <p:nvPr/>
        </p:nvSpPr>
        <p:spPr>
          <a:xfrm>
            <a:off x="365759" y="6115050"/>
            <a:ext cx="8229601" cy="571500"/>
          </a:xfrm>
          <a:prstGeom prst="rect">
            <a:avLst/>
          </a:prstGeom>
          <a:noFill/>
        </p:spPr>
        <p:txBody>
          <a:bodyPr wrap="square" lIns="0" tIns="0" rIns="0" bIns="0" rtlCol="0" anchor="b" anchorCtr="0">
            <a:noAutofit/>
          </a:bodyPr>
          <a:lstStyle/>
          <a:p>
            <a:pPr defTabSz="457200">
              <a:spcAft>
                <a:spcPct val="0"/>
              </a:spcAft>
            </a:pPr>
            <a:r>
              <a:rPr lang="en-US" sz="800" dirty="0">
                <a:ea typeface="ＭＳ Ｐゴシック" pitchFamily="34" charset="-128"/>
              </a:rPr>
              <a:t>Source: Wells Fargo Investment Institute; as of January 18, 2023. Subject to change. Forecasts are not guaranteed and based on certain assumptions and on views of market and economic conditions, which are subject to change. </a:t>
            </a:r>
          </a:p>
        </p:txBody>
      </p:sp>
    </p:spTree>
    <p:extLst>
      <p:ext uri="{BB962C8B-B14F-4D97-AF65-F5344CB8AC3E}">
        <p14:creationId xmlns:p14="http://schemas.microsoft.com/office/powerpoint/2010/main" val="549665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a:extLst>
              <a:ext uri="{FF2B5EF4-FFF2-40B4-BE49-F238E27FC236}">
                <a16:creationId xmlns:a16="http://schemas.microsoft.com/office/drawing/2014/main" id="{F806FBFA-8F8F-834F-9562-3E4670E9166E}"/>
              </a:ext>
            </a:extLst>
          </p:cNvPr>
          <p:cNvSpPr>
            <a:spLocks noGrp="1"/>
          </p:cNvSpPr>
          <p:nvPr>
            <p:ph type="title"/>
          </p:nvPr>
        </p:nvSpPr>
        <p:spPr/>
        <p:txBody>
          <a:bodyPr/>
          <a:lstStyle/>
          <a:p>
            <a:r>
              <a:rPr lang="en-US" dirty="0"/>
              <a:t>Key points</a:t>
            </a:r>
            <a:br>
              <a:rPr lang="en-US" dirty="0"/>
            </a:br>
            <a:endParaRPr lang="en-US" dirty="0"/>
          </a:p>
        </p:txBody>
      </p:sp>
      <p:sp>
        <p:nvSpPr>
          <p:cNvPr id="8" name="Content Placeholder 1">
            <a:extLst>
              <a:ext uri="{FF2B5EF4-FFF2-40B4-BE49-F238E27FC236}">
                <a16:creationId xmlns:a16="http://schemas.microsoft.com/office/drawing/2014/main" id="{1C6C3401-DF85-BF41-B042-2872FEFF8C3E}"/>
              </a:ext>
            </a:extLst>
          </p:cNvPr>
          <p:cNvSpPr>
            <a:spLocks noGrp="1"/>
          </p:cNvSpPr>
          <p:nvPr>
            <p:ph idx="1"/>
          </p:nvPr>
        </p:nvSpPr>
        <p:spPr>
          <a:xfrm>
            <a:off x="365760" y="1066800"/>
            <a:ext cx="8092440" cy="4991100"/>
          </a:xfrm>
        </p:spPr>
        <p:txBody>
          <a:bodyPr/>
          <a:lstStyle/>
          <a:p>
            <a:pPr marL="0" indent="0">
              <a:buNone/>
            </a:pPr>
            <a:r>
              <a:rPr lang="en-US" sz="1800" dirty="0">
                <a:latin typeface="Wells Fargo Sans SemiBold" panose="020B0703020203020204" pitchFamily="34" charset="0"/>
              </a:rPr>
              <a:t>In our view:</a:t>
            </a:r>
          </a:p>
          <a:p>
            <a:r>
              <a:rPr lang="en-US" dirty="0"/>
              <a:t>We maintain our view for a U.S. recession through mid-2023, with the worst of the recession likeliest to occur early 2023. For 2023, we forecast -1.3% economic growth in the U.S. and 0.9% globally.</a:t>
            </a:r>
          </a:p>
          <a:p>
            <a:r>
              <a:rPr lang="en-US" dirty="0"/>
              <a:t>Inflation remains well above the Fed target, which has compelled the Fed to take an aggressive tightening stance. </a:t>
            </a:r>
          </a:p>
          <a:p>
            <a:r>
              <a:rPr lang="en-US" dirty="0"/>
              <a:t>The Fed aggressively increased the federal funds rate in 2022, raising it by 25 basis points (0.25%) in March; 50 basis points (0.50%) in May; 75 basis points (0.75%) at each of the meetings in June, July, September, and November; and 50 basis points (0.50%) in December. </a:t>
            </a:r>
          </a:p>
          <a:p>
            <a:r>
              <a:rPr lang="en-US" dirty="0"/>
              <a:t>We expect the Fed to continue raising rates in early 2023 before taking a pause once inflation slows meaningfully.</a:t>
            </a:r>
            <a:endParaRPr lang="en-US" dirty="0">
              <a:effectLst/>
              <a:latin typeface="Calibri" panose="020F0502020204030204" pitchFamily="34" charset="0"/>
              <a:ea typeface="Calibri" panose="020F0502020204030204" pitchFamily="34" charset="0"/>
            </a:endParaRPr>
          </a:p>
          <a:p>
            <a:r>
              <a:rPr lang="en-US" dirty="0"/>
              <a:t>As the markets face tightening Fed policy, sticky inflation, slowing economic growth, and geopolitical tensions, we recommend focusing on quality in investment portfolios. This includes maintaining a bias toward U.S. equities over international equities. </a:t>
            </a:r>
          </a:p>
          <a:p>
            <a:r>
              <a:rPr lang="en-US" dirty="0"/>
              <a:t>Within the U.S., we favor higher quality, large- and mid-cap companies with consistent earnings growth and low leverage.</a:t>
            </a:r>
          </a:p>
        </p:txBody>
      </p:sp>
      <p:sp>
        <p:nvSpPr>
          <p:cNvPr id="2" name="Slide Number">
            <a:extLst>
              <a:ext uri="{FF2B5EF4-FFF2-40B4-BE49-F238E27FC236}">
                <a16:creationId xmlns:a16="http://schemas.microsoft.com/office/drawing/2014/main" id="{8F0A4A77-CDE6-F349-812D-A5F930E2BBFC}"/>
              </a:ext>
            </a:extLst>
          </p:cNvPr>
          <p:cNvSpPr>
            <a:spLocks noGrp="1"/>
          </p:cNvSpPr>
          <p:nvPr>
            <p:ph type="sldNum" sz="quarter" idx="10"/>
          </p:nvPr>
        </p:nvSpPr>
        <p:spPr/>
        <p:txBody>
          <a:bodyPr/>
          <a:lstStyle/>
          <a:p>
            <a:fld id="{000F85C7-EC28-5C4D-9577-C5634B07539F}" type="slidenum">
              <a:rPr lang="en-US" smtClean="0"/>
              <a:pPr/>
              <a:t>13</a:t>
            </a:fld>
            <a:endParaRPr lang="en-US" dirty="0"/>
          </a:p>
        </p:txBody>
      </p:sp>
      <p:sp>
        <p:nvSpPr>
          <p:cNvPr id="7" name="Footnotes">
            <a:extLst>
              <a:ext uri="{FF2B5EF4-FFF2-40B4-BE49-F238E27FC236}">
                <a16:creationId xmlns:a16="http://schemas.microsoft.com/office/drawing/2014/main" id="{9025FDCE-A0C6-D146-8106-380CC8AEB035}"/>
              </a:ext>
            </a:extLst>
          </p:cNvPr>
          <p:cNvSpPr txBox="1"/>
          <p:nvPr/>
        </p:nvSpPr>
        <p:spPr>
          <a:xfrm>
            <a:off x="365759" y="6057900"/>
            <a:ext cx="8229601" cy="571500"/>
          </a:xfrm>
          <a:prstGeom prst="rect">
            <a:avLst/>
          </a:prstGeom>
          <a:noFill/>
        </p:spPr>
        <p:txBody>
          <a:bodyPr wrap="square" lIns="0" tIns="0" rIns="0" bIns="0" rtlCol="0" anchor="b" anchorCtr="0">
            <a:noAutofit/>
          </a:bodyPr>
          <a:lstStyle/>
          <a:p>
            <a:pPr defTabSz="457200">
              <a:spcAft>
                <a:spcPct val="0"/>
              </a:spcAft>
            </a:pPr>
            <a:r>
              <a:rPr lang="en-US" sz="800" dirty="0">
                <a:ea typeface="ＭＳ Ｐゴシック" pitchFamily="34" charset="-128"/>
              </a:rPr>
              <a:t>Source: Wells Fargo Investment Institute; as of January 18, 2023. Subject to change. Forecasts are not guaranteed and based on certain assumptions and on views of market and economic conditions, which are subject to change. </a:t>
            </a:r>
          </a:p>
        </p:txBody>
      </p:sp>
    </p:spTree>
    <p:extLst>
      <p:ext uri="{BB962C8B-B14F-4D97-AF65-F5344CB8AC3E}">
        <p14:creationId xmlns:p14="http://schemas.microsoft.com/office/powerpoint/2010/main" val="567488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Risk disclosures</a:t>
            </a:r>
          </a:p>
        </p:txBody>
      </p:sp>
      <p:sp>
        <p:nvSpPr>
          <p:cNvPr id="6" name="Content Placeholder 5"/>
          <p:cNvSpPr>
            <a:spLocks noGrp="1"/>
          </p:cNvSpPr>
          <p:nvPr>
            <p:ph idx="1"/>
          </p:nvPr>
        </p:nvSpPr>
        <p:spPr>
          <a:xfrm>
            <a:off x="365760" y="976045"/>
            <a:ext cx="8412480" cy="5483225"/>
          </a:xfrm>
        </p:spPr>
        <p:txBody>
          <a:bodyPr/>
          <a:lstStyle/>
          <a:p>
            <a:pPr marL="0" indent="0">
              <a:spcBef>
                <a:spcPts val="0"/>
              </a:spcBef>
              <a:buNone/>
            </a:pPr>
            <a:r>
              <a:rPr lang="en-US" sz="900" b="1" dirty="0"/>
              <a:t>Allocation Composition: </a:t>
            </a:r>
          </a:p>
          <a:p>
            <a:pPr marL="0" indent="0">
              <a:spcBef>
                <a:spcPts val="0"/>
              </a:spcBef>
              <a:buNone/>
            </a:pPr>
            <a:endParaRPr lang="en-US" sz="900" b="1" dirty="0"/>
          </a:p>
          <a:p>
            <a:pPr marL="0" indent="0">
              <a:spcBef>
                <a:spcPts val="0"/>
              </a:spcBef>
              <a:buNone/>
            </a:pPr>
            <a:r>
              <a:rPr lang="en-US" sz="900" b="1" dirty="0"/>
              <a:t>Moderate Growth and Income Liquid: </a:t>
            </a:r>
            <a:r>
              <a:rPr lang="en-US" sz="900" dirty="0"/>
              <a:t>2% Bloomberg U.S. Treasury Bill (1–3 Month) Index, 30% Bloomberg U.S. Aggregate Bond Index, 6% Bloomberg U.S. Corporate High Yield Bond Index, 5% JPM EMBI Global Index, 24% S&amp;P 500 Index, 10% Russell Midcap Index, 6% Russell 2000 Index, 8% MSCI EAFE Index, 5% MSCI Emerging Markets Index, 4% Bloomberg Commodity Index. </a:t>
            </a:r>
          </a:p>
          <a:p>
            <a:pPr marL="0" indent="0">
              <a:spcBef>
                <a:spcPts val="0"/>
              </a:spcBef>
              <a:buNone/>
            </a:pPr>
            <a:endParaRPr lang="en-US" sz="900" b="1" dirty="0"/>
          </a:p>
          <a:p>
            <a:pPr marL="0" indent="0">
              <a:spcBef>
                <a:spcPts val="0"/>
              </a:spcBef>
              <a:buNone/>
            </a:pPr>
            <a:r>
              <a:rPr lang="en-US" sz="900" b="1" dirty="0"/>
              <a:t>Asset Class Risks:</a:t>
            </a:r>
          </a:p>
          <a:p>
            <a:pPr marL="0" indent="0">
              <a:spcBef>
                <a:spcPts val="0"/>
              </a:spcBef>
              <a:buNone/>
            </a:pPr>
            <a:endParaRPr lang="en-US" sz="900" dirty="0"/>
          </a:p>
          <a:p>
            <a:pPr marL="0" indent="0">
              <a:spcBef>
                <a:spcPts val="0"/>
              </a:spcBef>
              <a:buNone/>
            </a:pPr>
            <a:r>
              <a:rPr lang="en-US" sz="900" i="1" dirty="0"/>
              <a:t>Forecasts are not guaranteed and based on certain assumptions and on views of market and economic conditions which are subject to change.</a:t>
            </a:r>
          </a:p>
          <a:p>
            <a:pPr marL="0" indent="0">
              <a:spcBef>
                <a:spcPts val="0"/>
              </a:spcBef>
              <a:buNone/>
            </a:pPr>
            <a:endParaRPr lang="en-US" sz="900" i="1" dirty="0"/>
          </a:p>
          <a:p>
            <a:pPr marL="0" indent="0">
              <a:spcBef>
                <a:spcPts val="0"/>
              </a:spcBef>
              <a:buNone/>
            </a:pPr>
            <a:r>
              <a:rPr lang="en-US" sz="900" i="1" dirty="0"/>
              <a:t>Each asset class has its own risk and return characteristics. The level of risk associated with a particular investment or asset class generally correlates with the level of return the investment or asset class might achieve. All investing involves risk including the possible loss of principal.</a:t>
            </a:r>
          </a:p>
          <a:p>
            <a:pPr marL="0" indent="0">
              <a:spcBef>
                <a:spcPts val="0"/>
              </a:spcBef>
              <a:buNone/>
            </a:pPr>
            <a:endParaRPr lang="en-US" sz="900" i="1" dirty="0"/>
          </a:p>
          <a:p>
            <a:pPr marL="0" indent="0">
              <a:spcBef>
                <a:spcPts val="0"/>
              </a:spcBef>
              <a:buNone/>
            </a:pPr>
            <a:r>
              <a:rPr lang="en-US" sz="900" b="1" dirty="0"/>
              <a:t>Stocks</a:t>
            </a:r>
            <a:r>
              <a:rPr lang="en-US" sz="900" dirty="0"/>
              <a:t> offer long-term growth potential but may fluctuate more and provide less current income than other investments. </a:t>
            </a:r>
            <a:r>
              <a:rPr lang="en-US" sz="900" b="1" dirty="0"/>
              <a:t>Small and mid-sized company stocks </a:t>
            </a:r>
            <a:r>
              <a:rPr lang="en-US" sz="900" dirty="0"/>
              <a:t>involve greater risks than those customarily associated with larger companies. They often involve higher risks because of smaller and mid-sized companies may lack the management expertise, financial resources, product diversification and competitive strengths to endure adverse economic conditions..  </a:t>
            </a:r>
            <a:r>
              <a:rPr lang="en-US" sz="900" b="1" dirty="0"/>
              <a:t>Bonds</a:t>
            </a:r>
            <a:r>
              <a:rPr lang="en-US" sz="900" dirty="0"/>
              <a:t> are subject to interest rate, credit/default, liquidity, inflation and other risks. Prices tend to be inversely affected by changes in interest rates. </a:t>
            </a:r>
            <a:r>
              <a:rPr lang="en-US" sz="900" b="1" dirty="0"/>
              <a:t>High yield fixed income </a:t>
            </a:r>
            <a:r>
              <a:rPr lang="en-US" sz="900" dirty="0"/>
              <a:t>securities are considered speculative, involve greater risk of default, and tend to be more volatile than investment grade fixed income securities. </a:t>
            </a:r>
            <a:r>
              <a:rPr lang="en-US" sz="900" b="1" dirty="0"/>
              <a:t>Municipal bonds </a:t>
            </a:r>
            <a:r>
              <a:rPr lang="en-US" sz="900" dirty="0"/>
              <a:t>offer interest payments exempt from federal taxes, and potentially state and local income taxes. Municipal bonds are subject to credit risk and potentially the Alternative Minimum Tax (AMT). Quality varies widely depending on the specific issuer. Municipal securities are also subject to legislative and regulatory risk which is the risk that a change in the tax code could affect the value of taxable or tax-exempt interest income. </a:t>
            </a:r>
            <a:r>
              <a:rPr lang="en-US" sz="900" b="1" dirty="0"/>
              <a:t>Treasury Inflation-Protected Securities (TIPS)</a:t>
            </a:r>
            <a:r>
              <a:rPr lang="en-US" sz="900" dirty="0"/>
              <a:t>, are subject to interest rate risk, especially when real interest rates rise. This may cause the underlying value of the bond in the portfolio to fluctuate more than other fixed income securities. U.S. government securities are backed by the full faith and credit of the federal government as to payment of principal and interest if held to maturity and are subject to interest rate risk. </a:t>
            </a:r>
            <a:r>
              <a:rPr lang="en-US" sz="900" b="1" dirty="0"/>
              <a:t>Foreign securities</a:t>
            </a:r>
            <a:r>
              <a:rPr lang="en-US" sz="900" dirty="0"/>
              <a:t> entail special risks such as currency, political, economic, and market risks. These risks are heightened in emerging and frontier markets. </a:t>
            </a:r>
            <a:r>
              <a:rPr lang="en-US" sz="900" b="1" dirty="0"/>
              <a:t>Commodities</a:t>
            </a:r>
            <a:r>
              <a:rPr lang="en-US" sz="900" dirty="0"/>
              <a:t> may be affected by changes in overall market movements, commodity index volatility, changes in interest rates or factors affecting a particular industry or commodity. Investments in securities of </a:t>
            </a:r>
            <a:r>
              <a:rPr lang="en-US" sz="900" b="1" dirty="0"/>
              <a:t>Master Limited Partnerships (MLPs) </a:t>
            </a:r>
            <a:r>
              <a:rPr lang="en-US" sz="900" dirty="0"/>
              <a:t>involve risks that differ from investments in common stock including risks related to limited control and limited rights to vote on matters affecting the MLP, risks related to potential conflicts of interest between the MLP and the MLP’s general partner and cash flow risks,  Other risks include the volatility associated with the use of leverage; volatility of the commodities markets; market risks; supply and demand; natural and man-made catastrophes; competition; liquidity; market price discount from NAV and other material risks. Investments in </a:t>
            </a:r>
            <a:r>
              <a:rPr lang="en-US" sz="900" b="1" dirty="0"/>
              <a:t>infrastructure companies </a:t>
            </a:r>
            <a:r>
              <a:rPr lang="en-US" sz="900" dirty="0"/>
              <a:t>expose an investment to potentially adverse economic, regulatory, political and other changes affecting such companies. Infrastructure companies may also be subject to various other risks, including, governmental regulations, high interest costs associated with capital construction programs, costs associated with compliance and changes in environmental regulation, economic slowdown and surplus capacity, competition from other providers of services and other factors. </a:t>
            </a:r>
            <a:r>
              <a:rPr lang="en-US" sz="900" b="1" dirty="0"/>
              <a:t>Real estate </a:t>
            </a:r>
            <a:r>
              <a:rPr lang="en-US" sz="900" dirty="0"/>
              <a:t>investing has special risks, including the possible illiquidity of the underlying property, credit risk, interest rate fluctuations and the impact of varied economic conditions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F85C7-EC28-5C4D-9577-C5634B07539F}" type="slidenum">
              <a:rPr kumimoji="0" lang="en-US" sz="800" b="0" i="0" u="none" strike="noStrike" kern="1200" cap="none" spc="0" normalizeH="0" baseline="0" noProof="0" smtClean="0">
                <a:ln>
                  <a:noFill/>
                </a:ln>
                <a:solidFill>
                  <a:srgbClr val="141414"/>
                </a:solidFill>
                <a:effectLst/>
                <a:uLnTx/>
                <a:uFillTx/>
                <a:latin typeface="Wells Fargo Sans" panose="020B05030202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800" b="0" i="0" u="none" strike="noStrike" kern="1200" cap="none" spc="0" normalizeH="0" baseline="0" noProof="0" dirty="0">
              <a:ln>
                <a:noFill/>
              </a:ln>
              <a:solidFill>
                <a:srgbClr val="141414"/>
              </a:solidFill>
              <a:effectLst/>
              <a:uLnTx/>
              <a:uFillTx/>
              <a:latin typeface="Wells Fargo Sans" panose="020B0503020203020204" pitchFamily="34" charset="0"/>
              <a:ea typeface="+mn-ea"/>
              <a:cs typeface="+mn-cs"/>
            </a:endParaRPr>
          </a:p>
        </p:txBody>
      </p:sp>
    </p:spTree>
    <p:extLst>
      <p:ext uri="{BB962C8B-B14F-4D97-AF65-F5344CB8AC3E}">
        <p14:creationId xmlns:p14="http://schemas.microsoft.com/office/powerpoint/2010/main" val="496832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Risk disclosures (continued)</a:t>
            </a:r>
          </a:p>
        </p:txBody>
      </p:sp>
      <p:sp>
        <p:nvSpPr>
          <p:cNvPr id="6" name="Content Placeholder 5"/>
          <p:cNvSpPr>
            <a:spLocks noGrp="1"/>
          </p:cNvSpPr>
          <p:nvPr>
            <p:ph idx="1"/>
          </p:nvPr>
        </p:nvSpPr>
        <p:spPr>
          <a:xfrm>
            <a:off x="365760" y="915596"/>
            <a:ext cx="8412480" cy="5483225"/>
          </a:xfrm>
        </p:spPr>
        <p:txBody>
          <a:bodyPr/>
          <a:lstStyle/>
          <a:p>
            <a:pPr marL="0" indent="0">
              <a:spcBef>
                <a:spcPts val="0"/>
              </a:spcBef>
              <a:buNone/>
            </a:pPr>
            <a:endParaRPr lang="en-US" sz="900" dirty="0"/>
          </a:p>
          <a:p>
            <a:pPr marL="0" indent="0">
              <a:spcBef>
                <a:spcPts val="0"/>
              </a:spcBef>
              <a:buNone/>
            </a:pPr>
            <a:r>
              <a:rPr lang="en-US" sz="900" b="1" dirty="0"/>
              <a:t>Communication services</a:t>
            </a:r>
            <a:r>
              <a:rPr lang="en-US" sz="900" dirty="0"/>
              <a:t> companies are vulnerable to their products and services becoming outdated because of technological advancement and the innovation of competitors. Companies in the communication services sector may also be affected by rapid technology changes; pricing competition, large equipment upgrades, substantial capital requirements and government regulation and approval of products and services. In addition, companies within the industry may invest heavily in research and development which is not guaranteed to lead to successful implementation of the proposed product. Risks associated with the </a:t>
            </a:r>
            <a:r>
              <a:rPr lang="en-US" sz="900" b="1" dirty="0"/>
              <a:t>Consumer Discretionary</a:t>
            </a:r>
            <a:r>
              <a:rPr lang="en-US" sz="900" dirty="0"/>
              <a:t> sector include, among others, apparel price deflation due to low-cost entries, high inventory levels and pressure from e-commerce players; reduction in traditional advertising dollars, increasing household debt levels that could limit consumer appetite for discretionary purchases, declining consumer acceptance of new product introductions, and geopolitical uncertainty that could affect consumer sentiment. </a:t>
            </a:r>
            <a:r>
              <a:rPr lang="en-US" sz="900" b="1" dirty="0"/>
              <a:t>Consumer Staples</a:t>
            </a:r>
            <a:r>
              <a:rPr lang="en-US" sz="900" dirty="0"/>
              <a:t> industries can be significantly affected by competitive pricing particularly with respect to the growth of low-cost emerging market production, government regulation, the performance of the overall economy, interest rates, and consumer confidence. The </a:t>
            </a:r>
            <a:r>
              <a:rPr lang="en-US" sz="900" b="1" dirty="0"/>
              <a:t>Energy</a:t>
            </a:r>
            <a:r>
              <a:rPr lang="en-US" sz="900" dirty="0"/>
              <a:t> sector may be adversely affected by changes in worldwide energy prices, exploration, production spending, government regulation, and changes in exchange rates, depletion of natural resources, and risks that arise from extreme weather conditions. Investing in the </a:t>
            </a:r>
            <a:r>
              <a:rPr lang="en-US" sz="900" b="1" dirty="0"/>
              <a:t>Financial</a:t>
            </a:r>
            <a:r>
              <a:rPr lang="en-US" sz="900" dirty="0"/>
              <a:t> services companies will subject an investment to adverse economic or regulatory occurrences affecting the sector. Some of the risks associated with investment in the </a:t>
            </a:r>
            <a:r>
              <a:rPr lang="en-US" sz="900" b="1" dirty="0"/>
              <a:t>Health Care</a:t>
            </a:r>
            <a:r>
              <a:rPr lang="en-US" sz="900" dirty="0"/>
              <a:t> sector include competition on branded products, sales erosion due to cheaper alternatives, research and development risk, government regulations and government approval of products anticipated to enter the market. There is increased risk investing in the </a:t>
            </a:r>
            <a:r>
              <a:rPr lang="en-US" sz="900" b="1" dirty="0"/>
              <a:t>Industrials</a:t>
            </a:r>
            <a:r>
              <a:rPr lang="en-US" sz="900" dirty="0"/>
              <a:t> sector. The industries within the sector can be significantly affected by general market and economic conditions, competition, technological innovation, legislation and government regulations, among other things, all of which can significantly affect a portfolio’s performance. </a:t>
            </a:r>
            <a:r>
              <a:rPr lang="en-US" sz="900" b="1" dirty="0"/>
              <a:t>Materials</a:t>
            </a:r>
            <a:r>
              <a:rPr lang="en-US" sz="900" dirty="0"/>
              <a:t> industries can be significantly affected by the volatility of commodity prices, the exchange rate between foreign currency and the dollar, export/import concerns, worldwide competition, procurement and manufacturing and cost containment issues. </a:t>
            </a:r>
            <a:r>
              <a:rPr lang="en-US" sz="900" b="1" dirty="0"/>
              <a:t>Real estate</a:t>
            </a:r>
            <a:r>
              <a:rPr lang="en-US" sz="900" dirty="0"/>
              <a:t> investments have special risks, including possible illiquidity of the underlying properties, credit risk, interest rate fluctuations, and the impact of varied economic conditions. Risks associated with the </a:t>
            </a:r>
            <a:r>
              <a:rPr lang="en-US" sz="900" b="1" dirty="0"/>
              <a:t>Technology</a:t>
            </a:r>
            <a:r>
              <a:rPr lang="en-US" sz="900" dirty="0"/>
              <a:t> sector include increased competition from domestic and international companies, unexpected changes in demand, regulatory actions, technical problems with key products, and the departure of key members of management. Technology and Internet-related stocks, especially smaller, less-seasoned companies, tend to be more volatile than the overall market. </a:t>
            </a:r>
            <a:r>
              <a:rPr lang="en-US" sz="900" b="1" dirty="0"/>
              <a:t>Utilities</a:t>
            </a:r>
            <a:r>
              <a:rPr lang="en-US" sz="900" dirty="0"/>
              <a:t> are sensitive to changes in interest rates, and the securities within the sector can be volatile and may underperform in a slow economy.</a:t>
            </a:r>
          </a:p>
          <a:p>
            <a:pPr marL="0" indent="0">
              <a:spcBef>
                <a:spcPts val="0"/>
              </a:spcBef>
              <a:buNone/>
            </a:pPr>
            <a:endParaRPr lang="en-US" sz="900" b="1" dirty="0"/>
          </a:p>
          <a:p>
            <a:pPr marL="0" indent="0">
              <a:spcBef>
                <a:spcPts val="0"/>
              </a:spcBef>
              <a:buNone/>
            </a:pPr>
            <a:r>
              <a:rPr lang="en-US" sz="900" b="1" dirty="0"/>
              <a:t>Alternative investments</a:t>
            </a:r>
            <a:r>
              <a:rPr lang="en-US" sz="900" dirty="0"/>
              <a:t>, such as hedge funds, private capital funds and private real estate funds, are speculative and entail significant risks that can include losses due to leveraging or other speculative investment practices, lack of liquidity, volatility of returns, restrictions on transferring interests in a fund, potential lack of diversification, absence and/or delay of information regarding valuations and pricing, complex tax structures and delays in tax reporting, less regulation and higher fees than mutual funds. Hedge fund, private  capital and private real estate fund investing involves other material risks including capital loss and the loss of the entire amount invested. They are intended for qualified, financially sophisticated investors who can bear the risks associated with these investments.</a:t>
            </a:r>
          </a:p>
          <a:p>
            <a:pPr marL="0" indent="0">
              <a:spcBef>
                <a:spcPts val="0"/>
              </a:spcBef>
              <a:buNone/>
            </a:pPr>
            <a:endParaRPr lang="en-US" sz="900" b="1" dirty="0"/>
          </a:p>
          <a:p>
            <a:pPr marL="0" indent="0">
              <a:spcBef>
                <a:spcPts val="0"/>
              </a:spcBef>
              <a:buNone/>
            </a:pPr>
            <a:r>
              <a:rPr lang="en-US" sz="900" b="1" dirty="0"/>
              <a:t>Hedge fund strategies</a:t>
            </a:r>
            <a:r>
              <a:rPr lang="en-US" sz="900" dirty="0"/>
              <a:t>, such as Equity Hedge, Event Driven, Macro and Relative Value, may expose investors to the risks associated with the use of short selling, leverage, derivatives and arbitrage methodologies. Short sales involve leverage and theoretically unlimited loss potential since the market price of securities sold short may continuously increase. The use of leverage in a portfolio varies by strategy. Leverage can significantly increase return potential but create greater risk of loss. Derivatives generally have implied leverage which can magnify volatility and may entail other risks such as market, interest rate, credit, counterparty and management risks. Arbitrage strategies expose a fund to the risk that the anticipated arbitrage opportunities will not develop as anticipated, resulting in potentially reduced returns or losses to the fund.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F85C7-EC28-5C4D-9577-C5634B07539F}" type="slidenum">
              <a:rPr kumimoji="0" lang="en-US" sz="800" b="0" i="0" u="none" strike="noStrike" kern="1200" cap="none" spc="0" normalizeH="0" baseline="0" noProof="0" smtClean="0">
                <a:ln>
                  <a:noFill/>
                </a:ln>
                <a:solidFill>
                  <a:srgbClr val="141414"/>
                </a:solidFill>
                <a:effectLst/>
                <a:uLnTx/>
                <a:uFillTx/>
                <a:latin typeface="Wells Fargo Sans" panose="020B05030202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800" b="0" i="0" u="none" strike="noStrike" kern="1200" cap="none" spc="0" normalizeH="0" baseline="0" noProof="0" dirty="0">
              <a:ln>
                <a:noFill/>
              </a:ln>
              <a:solidFill>
                <a:srgbClr val="141414"/>
              </a:solidFill>
              <a:effectLst/>
              <a:uLnTx/>
              <a:uFillTx/>
              <a:latin typeface="Wells Fargo Sans" panose="020B0503020203020204" pitchFamily="34" charset="0"/>
              <a:ea typeface="+mn-ea"/>
              <a:cs typeface="+mn-cs"/>
            </a:endParaRPr>
          </a:p>
        </p:txBody>
      </p:sp>
    </p:spTree>
    <p:extLst>
      <p:ext uri="{BB962C8B-B14F-4D97-AF65-F5344CB8AC3E}">
        <p14:creationId xmlns:p14="http://schemas.microsoft.com/office/powerpoint/2010/main" val="2370606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Index definitions</a:t>
            </a:r>
          </a:p>
        </p:txBody>
      </p:sp>
      <p:sp>
        <p:nvSpPr>
          <p:cNvPr id="6" name="Content Placeholder 5"/>
          <p:cNvSpPr>
            <a:spLocks noGrp="1"/>
          </p:cNvSpPr>
          <p:nvPr>
            <p:ph idx="1"/>
          </p:nvPr>
        </p:nvSpPr>
        <p:spPr/>
        <p:txBody>
          <a:bodyPr/>
          <a:lstStyle/>
          <a:p>
            <a:pPr marL="0" indent="0">
              <a:spcBef>
                <a:spcPts val="0"/>
              </a:spcBef>
              <a:spcAft>
                <a:spcPts val="600"/>
              </a:spcAft>
              <a:buNone/>
            </a:pPr>
            <a:r>
              <a:rPr lang="en-US" sz="900" b="1" u="sng" dirty="0"/>
              <a:t>Fixed Income</a:t>
            </a:r>
            <a:endParaRPr lang="en-US" sz="900" b="1" dirty="0"/>
          </a:p>
          <a:p>
            <a:pPr marL="0" indent="0">
              <a:spcBef>
                <a:spcPts val="0"/>
              </a:spcBef>
              <a:spcAft>
                <a:spcPts val="600"/>
              </a:spcAft>
              <a:buNone/>
            </a:pPr>
            <a:r>
              <a:rPr lang="en-US" sz="900" b="1" dirty="0"/>
              <a:t>U.S. Taxable Inv Grade Fixed Inc: Bloomberg U.S. Aggregate Bond Index</a:t>
            </a:r>
            <a:r>
              <a:rPr lang="en-US" sz="900" dirty="0"/>
              <a:t> is unmanaged and is composed of the Bloomberg U.S. Government/Credit Index and the Bloomberg U.S. Mortgage-Backed Securities Index, and includes Treasury issues, agency issues, corporate bond issues, and mortgage-backed securities. </a:t>
            </a:r>
          </a:p>
          <a:p>
            <a:pPr marL="0" indent="0">
              <a:spcBef>
                <a:spcPts val="0"/>
              </a:spcBef>
              <a:spcAft>
                <a:spcPts val="600"/>
              </a:spcAft>
              <a:buNone/>
            </a:pPr>
            <a:r>
              <a:rPr lang="en-US" sz="900" b="1" dirty="0"/>
              <a:t>U.S. Municipal Fixed Inc: Bloomberg U.S. Municipal Index </a:t>
            </a:r>
            <a:r>
              <a:rPr lang="en-US" sz="900" dirty="0"/>
              <a:t>represents municipal bonds with a minimum credit rating of at least Baa, an outstanding par value of at least $3 million and a remaining maturity of at least one year. The index excludes taxable municipal bonds, bonds with floating rates, derivatives and certificates of participation.</a:t>
            </a:r>
          </a:p>
          <a:p>
            <a:pPr marL="0" indent="0">
              <a:spcBef>
                <a:spcPts val="0"/>
              </a:spcBef>
              <a:spcAft>
                <a:spcPts val="600"/>
              </a:spcAft>
              <a:buNone/>
            </a:pPr>
            <a:r>
              <a:rPr lang="en-US" sz="900" b="1" dirty="0"/>
              <a:t>U.S. High Yield Fixed Inc: Bloomberg U.S. Corporate High Yield Bond Index </a:t>
            </a:r>
            <a:r>
              <a:rPr lang="en-US" sz="900" dirty="0"/>
              <a:t>covers the universe of fixed rate, non-investment grade debt. </a:t>
            </a:r>
            <a:endParaRPr lang="en-US" sz="900" b="1" dirty="0"/>
          </a:p>
          <a:p>
            <a:pPr marL="0" indent="0">
              <a:spcBef>
                <a:spcPts val="0"/>
              </a:spcBef>
              <a:spcAft>
                <a:spcPts val="600"/>
              </a:spcAft>
              <a:buNone/>
            </a:pPr>
            <a:r>
              <a:rPr lang="en-US" sz="900" b="1" dirty="0"/>
              <a:t>U.S. Treasury Fixed Inc: Bloomberg U.S. Treasury Index </a:t>
            </a:r>
            <a:r>
              <a:rPr lang="en-US" sz="900" dirty="0"/>
              <a:t>is the U.S. Treasury component of the U.S. Government Index. The index consists of public obligations of the U.S. Treasury with a remaining maturity of one year or more. </a:t>
            </a:r>
          </a:p>
          <a:p>
            <a:pPr marL="0" indent="0">
              <a:spcBef>
                <a:spcPts val="0"/>
              </a:spcBef>
              <a:spcAft>
                <a:spcPts val="600"/>
              </a:spcAft>
              <a:buNone/>
            </a:pPr>
            <a:r>
              <a:rPr lang="en-US" sz="900" b="1" dirty="0"/>
              <a:t>Developed ex-U.S. Fixed Inc: JPMorgan Global ex-U.S. Government Bond Index </a:t>
            </a:r>
            <a:r>
              <a:rPr lang="en-US" sz="900" dirty="0"/>
              <a:t>measures the performance of non-U.S. government bonds. </a:t>
            </a:r>
          </a:p>
          <a:p>
            <a:pPr marL="0" indent="0">
              <a:spcBef>
                <a:spcPts val="0"/>
              </a:spcBef>
              <a:spcAft>
                <a:spcPts val="600"/>
              </a:spcAft>
              <a:buNone/>
            </a:pPr>
            <a:r>
              <a:rPr lang="en-US" sz="900" b="1" dirty="0"/>
              <a:t>Emerging Market Fixed Income: JPMorgan Emerging Markets Bond Index (EMBI Global) </a:t>
            </a:r>
            <a:r>
              <a:rPr lang="en-US" sz="900" dirty="0"/>
              <a:t>currently covers 27 emerging market countries. Included in the EMBI Global are U.S.-dollar-denominated Brady bonds, Eurobonds, traded loans, and local market debt instruments issued by sovereign and quasi-sovereign entities. </a:t>
            </a:r>
            <a:endParaRPr lang="en-US" sz="900" b="1" dirty="0"/>
          </a:p>
          <a:p>
            <a:pPr marL="0" indent="0">
              <a:spcBef>
                <a:spcPts val="0"/>
              </a:spcBef>
              <a:spcAft>
                <a:spcPts val="600"/>
              </a:spcAft>
              <a:buNone/>
            </a:pPr>
            <a:r>
              <a:rPr lang="en-US" sz="900" b="1" dirty="0"/>
              <a:t>Bloomberg Emerging Markets Bond Index </a:t>
            </a:r>
            <a:r>
              <a:rPr lang="en-US" sz="900" dirty="0"/>
              <a:t>is a flagship hard currency Emerging Markets debt benchmark that includes USD-denominated debt from sovereign, quasi-sovereign, and corporate EM issuers. </a:t>
            </a:r>
            <a:endParaRPr lang="en-US" sz="900" b="1" dirty="0"/>
          </a:p>
          <a:p>
            <a:pPr marL="0" indent="0">
              <a:spcBef>
                <a:spcPts val="0"/>
              </a:spcBef>
              <a:spcAft>
                <a:spcPts val="600"/>
              </a:spcAft>
              <a:buNone/>
            </a:pPr>
            <a:r>
              <a:rPr lang="en-US" sz="900" b="1" dirty="0"/>
              <a:t>Bloomberg U.S. Treasury Bill (1-3 Month) Index </a:t>
            </a:r>
            <a:r>
              <a:rPr lang="en-US" sz="900" dirty="0"/>
              <a:t>includes all publicly issued zero-coupon U.S. Treasury Bills that have a remaining maturity of less than 3 months and more than 1 month, are rated investment grade, and have $250 million or more of outstanding face value. In addition, the securities must be denominated in U.S. dollars and must be fixed rate and non-convertible. </a:t>
            </a:r>
            <a:endParaRPr lang="en-US" sz="900" b="1" dirty="0"/>
          </a:p>
          <a:p>
            <a:pPr marL="0" indent="0">
              <a:spcBef>
                <a:spcPts val="0"/>
              </a:spcBef>
              <a:spcAft>
                <a:spcPts val="600"/>
              </a:spcAft>
              <a:buNone/>
            </a:pPr>
            <a:r>
              <a:rPr lang="en-US" sz="900" b="1" dirty="0"/>
              <a:t>Bloomberg Mortgage Backed Securities (MBS) Index </a:t>
            </a:r>
            <a:r>
              <a:rPr lang="en-US" sz="900" dirty="0"/>
              <a:t>is an unmanaged index of mortgage pools of the Government National Mortgage Association, Federal Home Loan Mortgage Corporation and Federal National Mortgage Association. </a:t>
            </a:r>
            <a:endParaRPr lang="en-US" sz="900" b="1" dirty="0"/>
          </a:p>
          <a:p>
            <a:pPr marL="0" indent="0">
              <a:spcBef>
                <a:spcPts val="0"/>
              </a:spcBef>
              <a:spcAft>
                <a:spcPts val="600"/>
              </a:spcAft>
              <a:buNone/>
            </a:pPr>
            <a:r>
              <a:rPr lang="en-US" sz="900" b="1" dirty="0"/>
              <a:t>Bloomberg U.S. Aggregate Bond Index </a:t>
            </a:r>
            <a:r>
              <a:rPr lang="en-US" sz="900" dirty="0"/>
              <a:t>is a broad-based measure of the investment grade, U.S. dollar-denominated, fixed-rate taxable bond market.</a:t>
            </a:r>
            <a:endParaRPr lang="en-US" sz="900" b="1" dirty="0"/>
          </a:p>
          <a:p>
            <a:pPr marL="0" indent="0">
              <a:spcBef>
                <a:spcPts val="0"/>
              </a:spcBef>
              <a:spcAft>
                <a:spcPts val="600"/>
              </a:spcAft>
              <a:buNone/>
            </a:pPr>
            <a:r>
              <a:rPr lang="en-US" sz="900" b="1" dirty="0"/>
              <a:t>Bloomberg U.S. Corporate Bond Index </a:t>
            </a:r>
            <a:r>
              <a:rPr lang="en-US" sz="900" dirty="0"/>
              <a:t>includes publicly issued U.S. corporate and Yankee debentures and secured notes that meet specified maturity, liquidity, and quality requirements. </a:t>
            </a:r>
          </a:p>
          <a:p>
            <a:pPr marL="0" indent="0">
              <a:spcBef>
                <a:spcPts val="0"/>
              </a:spcBef>
              <a:spcAft>
                <a:spcPts val="600"/>
              </a:spcAft>
              <a:buNone/>
            </a:pPr>
            <a:r>
              <a:rPr lang="en-US" sz="900" b="1" dirty="0"/>
              <a:t>Bloomberg U.S. Municipal High Yield Bond Index </a:t>
            </a:r>
            <a:r>
              <a:rPr lang="en-US" sz="900" dirty="0"/>
              <a:t>measures the non-investment-grade and nonrated U.S.-dollar-denominated, fixed-rate, tax-exempt bond market within the 50 United States and four other qualifying regions (Washington, D.C.; Puerto Rico; Guam; and the Virgin Islands). The index allows state and local general obligation, revenue, insured, and </a:t>
            </a:r>
            <a:r>
              <a:rPr lang="en-US" sz="900" dirty="0" err="1"/>
              <a:t>prerefunded</a:t>
            </a:r>
            <a:r>
              <a:rPr lang="en-US" sz="900" dirty="0"/>
              <a:t> bonds; however, historically, the index has been comprised of mostly revenue bonds. The U.S. Municipal High Yield Bond Index is a stand-alone index with no crossover into other Bloomberg taxable Indexes, such as the U.S. High Yield Index. </a:t>
            </a:r>
            <a:endParaRPr lang="en-US" sz="900" b="1" dirty="0"/>
          </a:p>
          <a:p>
            <a:pPr marL="0" indent="0">
              <a:spcBef>
                <a:spcPts val="0"/>
              </a:spcBef>
              <a:spcAft>
                <a:spcPts val="600"/>
              </a:spcAft>
              <a:buNone/>
            </a:pPr>
            <a:r>
              <a:rPr lang="en-US" sz="900" b="1" dirty="0"/>
              <a:t>Bloomberg U.S. TIPS Index</a:t>
            </a:r>
            <a:r>
              <a:rPr lang="en-US" sz="900" dirty="0"/>
              <a:t> consists of Inflation-Protection securities issued by the U.S. Treasury. </a:t>
            </a:r>
          </a:p>
          <a:p>
            <a:pPr marL="0" indent="0">
              <a:spcBef>
                <a:spcPts val="0"/>
              </a:spcBef>
              <a:spcAft>
                <a:spcPts val="600"/>
              </a:spcAft>
              <a:buNone/>
            </a:pPr>
            <a:r>
              <a:rPr lang="en-US" sz="900" b="1" u="sng" dirty="0"/>
              <a:t>Equities</a:t>
            </a:r>
            <a:endParaRPr lang="en-US" sz="900" b="1" dirty="0">
              <a:solidFill>
                <a:srgbClr val="FF0000"/>
              </a:solidFill>
            </a:endParaRPr>
          </a:p>
          <a:p>
            <a:pPr marL="0" indent="0">
              <a:spcBef>
                <a:spcPts val="0"/>
              </a:spcBef>
              <a:spcAft>
                <a:spcPts val="600"/>
              </a:spcAft>
              <a:buNone/>
            </a:pPr>
            <a:r>
              <a:rPr lang="en-US" sz="900" b="1" dirty="0"/>
              <a:t>U.S. Large Cap Equity: S&amp;P 500 Index </a:t>
            </a:r>
            <a:r>
              <a:rPr lang="en-US" sz="900" dirty="0"/>
              <a:t>is a capitalization-weighted index calculated on a total return basis with dividends reinvested. The index includes 500 widely held U.S. market industrial, utility, transportation and financial companies. </a:t>
            </a:r>
            <a:endParaRPr lang="en-US" sz="900" b="1" dirty="0"/>
          </a:p>
          <a:p>
            <a:pPr marL="0" indent="0">
              <a:spcBef>
                <a:spcPts val="0"/>
              </a:spcBef>
              <a:spcAft>
                <a:spcPts val="600"/>
              </a:spcAft>
              <a:buNone/>
            </a:pPr>
            <a:r>
              <a:rPr lang="en-US" sz="900" b="1" dirty="0"/>
              <a:t>U.S. Mid Cap Equity: Russell Midcap® </a:t>
            </a:r>
            <a:r>
              <a:rPr lang="en-US" sz="900" dirty="0"/>
              <a:t>Index measures the performance of the mid-cap segment of the U.S. equity universe. The Russell Midcap Index is a subset of the Russell 1000® Index. It includes approximately 800 of the smallest securities based on a combination of their market cap and current index membership. The Russell Midcap Index represents approximately 27 percent of the total market capitalization of the Russell 1000 companies. </a:t>
            </a:r>
            <a:endParaRPr lang="en-US" sz="900" b="1" dirty="0"/>
          </a:p>
          <a:p>
            <a:pPr marL="0" indent="0">
              <a:spcBef>
                <a:spcPts val="0"/>
              </a:spcBef>
              <a:spcAft>
                <a:spcPts val="600"/>
              </a:spcAft>
              <a:buNone/>
            </a:pPr>
            <a:endParaRPr lang="en-US" sz="900" dirty="0"/>
          </a:p>
          <a:p>
            <a:pPr marL="0" indent="0">
              <a:spcBef>
                <a:spcPts val="0"/>
              </a:spcBef>
              <a:spcAft>
                <a:spcPts val="600"/>
              </a:spcAft>
              <a:buNone/>
            </a:pPr>
            <a:endParaRPr lang="en-US" sz="900" dirty="0"/>
          </a:p>
          <a:p>
            <a:pPr marL="0" indent="0">
              <a:spcBef>
                <a:spcPts val="0"/>
              </a:spcBef>
              <a:spcAft>
                <a:spcPts val="600"/>
              </a:spcAft>
              <a:buNone/>
            </a:pPr>
            <a:endParaRPr lang="en-US" sz="9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F85C7-EC28-5C4D-9577-C5634B07539F}" type="slidenum">
              <a:rPr kumimoji="0" lang="en-US" sz="800" b="0" i="0" u="none" strike="noStrike" kern="1200" cap="none" spc="0" normalizeH="0" baseline="0" noProof="0" smtClean="0">
                <a:ln>
                  <a:noFill/>
                </a:ln>
                <a:solidFill>
                  <a:srgbClr val="141414"/>
                </a:solidFill>
                <a:effectLst/>
                <a:uLnTx/>
                <a:uFillTx/>
                <a:latin typeface="Wells Fargo Sans" panose="020B05030202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800" b="0" i="0" u="none" strike="noStrike" kern="1200" cap="none" spc="0" normalizeH="0" baseline="0" noProof="0" dirty="0">
              <a:ln>
                <a:noFill/>
              </a:ln>
              <a:solidFill>
                <a:srgbClr val="141414"/>
              </a:solidFill>
              <a:effectLst/>
              <a:uLnTx/>
              <a:uFillTx/>
              <a:latin typeface="Wells Fargo Sans" panose="020B0503020203020204" pitchFamily="34" charset="0"/>
              <a:ea typeface="+mn-ea"/>
              <a:cs typeface="+mn-cs"/>
            </a:endParaRPr>
          </a:p>
        </p:txBody>
      </p:sp>
    </p:spTree>
    <p:extLst>
      <p:ext uri="{BB962C8B-B14F-4D97-AF65-F5344CB8AC3E}">
        <p14:creationId xmlns:p14="http://schemas.microsoft.com/office/powerpoint/2010/main" val="2709114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Index definitions (continued)</a:t>
            </a:r>
          </a:p>
        </p:txBody>
      </p:sp>
      <p:sp>
        <p:nvSpPr>
          <p:cNvPr id="6" name="Content Placeholder 5"/>
          <p:cNvSpPr>
            <a:spLocks noGrp="1"/>
          </p:cNvSpPr>
          <p:nvPr>
            <p:ph idx="1"/>
          </p:nvPr>
        </p:nvSpPr>
        <p:spPr>
          <a:xfrm>
            <a:off x="365125" y="917575"/>
            <a:ext cx="8412480" cy="5864225"/>
          </a:xfrm>
        </p:spPr>
        <p:txBody>
          <a:bodyPr/>
          <a:lstStyle/>
          <a:p>
            <a:pPr marL="0" indent="0">
              <a:spcBef>
                <a:spcPts val="0"/>
              </a:spcBef>
              <a:spcAft>
                <a:spcPts val="600"/>
              </a:spcAft>
              <a:buNone/>
            </a:pPr>
            <a:r>
              <a:rPr lang="en-US" sz="900" b="1" dirty="0"/>
              <a:t>U.S. Small Cap Equity: Russell 2000 Index </a:t>
            </a:r>
            <a:r>
              <a:rPr lang="en-US" sz="900" dirty="0"/>
              <a:t>measures the performance of the small-cap segment of the U.S. equity universe. The Russell 2000 Index is a subset of the Russell 3000® Index representing approximately eight percent of the total market capitalization of that index. It includes approximately 2,000 of the smallest securities based on a combination of their market cap and current index membership. </a:t>
            </a:r>
            <a:endParaRPr lang="en-US" sz="900" b="1" dirty="0"/>
          </a:p>
          <a:p>
            <a:pPr marL="0" indent="0">
              <a:spcBef>
                <a:spcPts val="0"/>
              </a:spcBef>
              <a:spcAft>
                <a:spcPts val="600"/>
              </a:spcAft>
              <a:buNone/>
            </a:pPr>
            <a:r>
              <a:rPr lang="en-US" sz="900" b="1" dirty="0"/>
              <a:t>Developed Market ex-U.S. Equity: MSCI EAFE Index (Europe, Australasia, Far East) </a:t>
            </a:r>
            <a:r>
              <a:rPr lang="en-US" sz="900" dirty="0"/>
              <a:t>is a free float-adjusted market capitalization index that is designed to measure the equity market performance of developed markets, excluding the U.S. &amp; Canada. </a:t>
            </a:r>
            <a:endParaRPr lang="en-US" sz="900" b="1" dirty="0"/>
          </a:p>
          <a:p>
            <a:pPr marL="0" indent="0">
              <a:spcBef>
                <a:spcPts val="0"/>
              </a:spcBef>
              <a:spcAft>
                <a:spcPts val="600"/>
              </a:spcAft>
              <a:buNone/>
            </a:pPr>
            <a:r>
              <a:rPr lang="en-US" sz="900" b="1" dirty="0"/>
              <a:t>Emerging Market Equity: MSCI Emerging Markets Index </a:t>
            </a:r>
            <a:r>
              <a:rPr lang="en-US" sz="900" dirty="0"/>
              <a:t>is a free float-adjusted market capitalization index that is designed to measure equity market performance of emerging markets. </a:t>
            </a:r>
            <a:endParaRPr lang="en-US" sz="900" b="1" dirty="0"/>
          </a:p>
          <a:p>
            <a:pPr marL="0" indent="0">
              <a:spcBef>
                <a:spcPts val="0"/>
              </a:spcBef>
              <a:spcAft>
                <a:spcPts val="600"/>
              </a:spcAft>
              <a:buNone/>
            </a:pPr>
            <a:r>
              <a:rPr lang="en-US" sz="900" b="1" dirty="0"/>
              <a:t>Frontier Market Equity: MSCI Frontier Markets Index </a:t>
            </a:r>
            <a:r>
              <a:rPr lang="en-US" sz="900" dirty="0"/>
              <a:t>is a free float-adjusted market capitalization index that is designed to measure equity market performance of frontier markets. The MSCI Frontier Markets Index consists of 24 frontier market country indexes. </a:t>
            </a:r>
            <a:endParaRPr lang="en-US" sz="900" b="1" dirty="0"/>
          </a:p>
          <a:p>
            <a:pPr marL="0" indent="0">
              <a:spcBef>
                <a:spcPts val="0"/>
              </a:spcBef>
              <a:spcAft>
                <a:spcPts val="600"/>
              </a:spcAft>
              <a:buNone/>
            </a:pPr>
            <a:r>
              <a:rPr lang="en-US" sz="900" b="1" dirty="0"/>
              <a:t>Russell 1000® Value Index </a:t>
            </a:r>
            <a:r>
              <a:rPr lang="en-US" sz="900" dirty="0"/>
              <a:t>measures the performance of the large-cap value segment of the U.S. equity universe. It includes those Russell 1000 companies with lower price-to-book ratios and lower expected growth values. </a:t>
            </a:r>
            <a:endParaRPr lang="en-US" sz="900" b="1" dirty="0"/>
          </a:p>
          <a:p>
            <a:pPr marL="0" indent="0">
              <a:spcBef>
                <a:spcPts val="0"/>
              </a:spcBef>
              <a:spcAft>
                <a:spcPts val="600"/>
              </a:spcAft>
              <a:buNone/>
            </a:pPr>
            <a:r>
              <a:rPr lang="en-US" sz="900" b="1" dirty="0"/>
              <a:t>Russell 1000® Growth Index </a:t>
            </a:r>
            <a:r>
              <a:rPr lang="en-US" sz="900" dirty="0"/>
              <a:t>measures the performance of those Russell 1000 companies with higher price-to-book ratios and higher forecasted growth values.</a:t>
            </a:r>
          </a:p>
          <a:p>
            <a:pPr marL="0" indent="0">
              <a:spcBef>
                <a:spcPts val="0"/>
              </a:spcBef>
              <a:spcAft>
                <a:spcPts val="600"/>
              </a:spcAft>
              <a:buNone/>
            </a:pPr>
            <a:r>
              <a:rPr lang="en-US" sz="900" b="1" dirty="0"/>
              <a:t>Russell 1000 Index</a:t>
            </a:r>
            <a:r>
              <a:rPr lang="en-US" sz="900" dirty="0"/>
              <a:t> measures the performance of the 1,000 largest companies in the Russell 3000 Index, which represents approximately 92% of the total market capitalization of the Russell 3000 Index. The </a:t>
            </a:r>
            <a:r>
              <a:rPr lang="en-US" sz="900" b="1" dirty="0"/>
              <a:t>Russell 3000 Index </a:t>
            </a:r>
            <a:r>
              <a:rPr lang="en-US" sz="900" dirty="0"/>
              <a:t>measures the performance of the 3,000 largest U.S. companies based on total market capitalization, which represents approximately 98% of the investable U.S. equity market. </a:t>
            </a:r>
            <a:endParaRPr lang="en-US" sz="900" b="1" dirty="0"/>
          </a:p>
          <a:p>
            <a:pPr marL="0" indent="0">
              <a:spcBef>
                <a:spcPts val="0"/>
              </a:spcBef>
              <a:spcAft>
                <a:spcPts val="600"/>
              </a:spcAft>
              <a:buNone/>
            </a:pPr>
            <a:r>
              <a:rPr lang="en-US" sz="900" b="1" dirty="0"/>
              <a:t>MSCI All Country World Index (ACWI) </a:t>
            </a:r>
            <a:r>
              <a:rPr lang="en-US" sz="900" dirty="0"/>
              <a:t>is a free float-adjusted market capitalization weighted index that is designed to measure the equity market performance of developed and emerging markets. The Index consists of 46 country indexes comprising 23 developed and 23 emerging market country indexes. </a:t>
            </a:r>
            <a:endParaRPr lang="en-US" sz="900" b="1" dirty="0"/>
          </a:p>
          <a:p>
            <a:pPr marL="0" indent="0">
              <a:spcBef>
                <a:spcPts val="0"/>
              </a:spcBef>
              <a:spcAft>
                <a:spcPts val="600"/>
              </a:spcAft>
              <a:buNone/>
            </a:pPr>
            <a:r>
              <a:rPr lang="en-US" sz="900" b="1" dirty="0"/>
              <a:t>MSCI Australia Index </a:t>
            </a:r>
            <a:r>
              <a:rPr lang="en-US" sz="900" dirty="0"/>
              <a:t>is designed to measure the performance of the large and mid cap segments of the Australia market. With 70 constituents, the index covers approximately 85% of the free float-adjusted market capitalization in Australia. </a:t>
            </a:r>
            <a:endParaRPr lang="en-US" sz="900" b="1" dirty="0"/>
          </a:p>
          <a:p>
            <a:pPr marL="0" indent="0">
              <a:spcBef>
                <a:spcPts val="0"/>
              </a:spcBef>
              <a:spcAft>
                <a:spcPts val="600"/>
              </a:spcAft>
              <a:buNone/>
            </a:pPr>
            <a:r>
              <a:rPr lang="en-US" sz="900" b="1" dirty="0"/>
              <a:t>MSCI Brazil Index</a:t>
            </a:r>
            <a:r>
              <a:rPr lang="en-US" sz="900" dirty="0"/>
              <a:t> is designed to measure the performance of the large and mid-cap segments of the Brazilian market. With 75 constituents, the index covers about 85% of the Brazilian equity universe. </a:t>
            </a:r>
            <a:endParaRPr lang="en-US" sz="900" b="1" dirty="0"/>
          </a:p>
          <a:p>
            <a:pPr marL="0" indent="0">
              <a:spcBef>
                <a:spcPts val="0"/>
              </a:spcBef>
              <a:spcAft>
                <a:spcPts val="600"/>
              </a:spcAft>
              <a:buNone/>
            </a:pPr>
            <a:r>
              <a:rPr lang="en-US" sz="900" b="1" dirty="0"/>
              <a:t>MSCI China Index </a:t>
            </a:r>
            <a:r>
              <a:rPr lang="en-US" sz="900" dirty="0"/>
              <a:t>captures large and mid-cap representation across China H shares, B shares, Red Chips and P Chips. With 140 constituents, the index covers about 85% of the China equity universe.</a:t>
            </a:r>
          </a:p>
          <a:p>
            <a:pPr marL="0" indent="0">
              <a:spcBef>
                <a:spcPts val="0"/>
              </a:spcBef>
              <a:spcAft>
                <a:spcPts val="600"/>
              </a:spcAft>
              <a:buNone/>
            </a:pPr>
            <a:r>
              <a:rPr lang="en-US" sz="900" b="1" dirty="0"/>
              <a:t>MSCI Germany Index </a:t>
            </a:r>
            <a:r>
              <a:rPr lang="en-US" sz="900" dirty="0"/>
              <a:t>is designed to measure the performance of the large and mid cap segments of the German market. With 54 constituents, the index covers about 85% of the equity universe in Germany. </a:t>
            </a:r>
          </a:p>
          <a:p>
            <a:pPr marL="0" indent="0">
              <a:spcBef>
                <a:spcPts val="0"/>
              </a:spcBef>
              <a:spcAft>
                <a:spcPts val="600"/>
              </a:spcAft>
              <a:buNone/>
            </a:pPr>
            <a:r>
              <a:rPr lang="en-US" sz="900" b="1" dirty="0"/>
              <a:t>MSCI United Kingdom Index </a:t>
            </a:r>
            <a:r>
              <a:rPr lang="en-US" sz="900" dirty="0"/>
              <a:t>is designed to measure the performance of the large and mid cap segments of the UK market. With 112 constituents, the index covers approximately 85% of the free float-adjusted market capitalization in the UK. </a:t>
            </a:r>
          </a:p>
          <a:p>
            <a:pPr marL="0" indent="0">
              <a:spcBef>
                <a:spcPts val="0"/>
              </a:spcBef>
              <a:spcAft>
                <a:spcPts val="600"/>
              </a:spcAft>
              <a:buNone/>
            </a:pPr>
            <a:r>
              <a:rPr lang="en-US" sz="900" b="1" dirty="0"/>
              <a:t>MSCI U.S. Equity Indexes </a:t>
            </a:r>
            <a:r>
              <a:rPr lang="en-US" sz="900" dirty="0"/>
              <a:t>are a domestic only series - independent from MSCI’s Global Equity Index family – which reflect the investment opportunities in the U.S. equity markets by market capitalization size, by value and growth investment styles and by sectors and industries. </a:t>
            </a:r>
          </a:p>
          <a:p>
            <a:pPr marL="0" indent="0">
              <a:spcBef>
                <a:spcPts val="0"/>
              </a:spcBef>
              <a:spcAft>
                <a:spcPts val="600"/>
              </a:spcAft>
              <a:buNone/>
            </a:pPr>
            <a:r>
              <a:rPr lang="en-US" sz="900" b="1" dirty="0"/>
              <a:t>MSCI World Index </a:t>
            </a:r>
            <a:r>
              <a:rPr lang="en-US" sz="900" dirty="0"/>
              <a:t>is a free float-adjusted market capitalization weighted index that is designed to measure the equity market performance of 23 developed markets including the United States. </a:t>
            </a:r>
          </a:p>
          <a:p>
            <a:pPr marL="0" indent="0">
              <a:spcBef>
                <a:spcPts val="0"/>
              </a:spcBef>
              <a:spcAft>
                <a:spcPts val="600"/>
              </a:spcAft>
              <a:buNone/>
            </a:pPr>
            <a:r>
              <a:rPr lang="en-US" sz="900" dirty="0"/>
              <a:t>MSCI makes no express or implied warranties or representations and shall have no liability whatsoever with respect to any MSCI data contained herein. The MSCI data may not be further redistributed or used as a basis for other indexes or any securities or financial products. This report is not approved, reviewed, or produced by MSCI</a:t>
            </a:r>
          </a:p>
          <a:p>
            <a:pPr marL="0" indent="0">
              <a:spcBef>
                <a:spcPts val="0"/>
              </a:spcBef>
              <a:buNone/>
            </a:pPr>
            <a:endParaRPr lang="en-US" sz="900" dirty="0"/>
          </a:p>
          <a:p>
            <a:pPr marL="0" indent="0">
              <a:spcBef>
                <a:spcPts val="0"/>
              </a:spcBef>
              <a:buNone/>
            </a:pPr>
            <a:r>
              <a:rPr lang="en-US" sz="900" dirty="0"/>
              <a:t> </a:t>
            </a:r>
            <a:endParaRPr lang="en-US" sz="900" b="1" dirty="0"/>
          </a:p>
          <a:p>
            <a:pPr marL="0" indent="0">
              <a:spcBef>
                <a:spcPts val="0"/>
              </a:spcBef>
              <a:buNone/>
            </a:pPr>
            <a:endParaRPr lang="en-US" sz="900" dirty="0"/>
          </a:p>
          <a:p>
            <a:pPr marL="0" indent="0">
              <a:spcBef>
                <a:spcPts val="0"/>
              </a:spcBef>
              <a:buNone/>
            </a:pPr>
            <a:endParaRPr lang="en-US" sz="900" dirty="0"/>
          </a:p>
          <a:p>
            <a:pPr marL="0" indent="0">
              <a:spcBef>
                <a:spcPts val="0"/>
              </a:spcBef>
              <a:buNone/>
            </a:pPr>
            <a:endParaRPr lang="en-US" sz="900" dirty="0"/>
          </a:p>
          <a:p>
            <a:pPr marL="0" indent="0">
              <a:spcBef>
                <a:spcPts val="0"/>
              </a:spcBef>
              <a:buNone/>
            </a:pPr>
            <a:endParaRPr lang="en-US" sz="9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F85C7-EC28-5C4D-9577-C5634B07539F}" type="slidenum">
              <a:rPr kumimoji="0" lang="en-US" sz="800" b="0" i="0" u="none" strike="noStrike" kern="1200" cap="none" spc="0" normalizeH="0" baseline="0" noProof="0" smtClean="0">
                <a:ln>
                  <a:noFill/>
                </a:ln>
                <a:solidFill>
                  <a:srgbClr val="141414"/>
                </a:solidFill>
                <a:effectLst/>
                <a:uLnTx/>
                <a:uFillTx/>
                <a:latin typeface="Wells Fargo Sans" panose="020B05030202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800" b="0" i="0" u="none" strike="noStrike" kern="1200" cap="none" spc="0" normalizeH="0" baseline="0" noProof="0" dirty="0">
              <a:ln>
                <a:noFill/>
              </a:ln>
              <a:solidFill>
                <a:srgbClr val="141414"/>
              </a:solidFill>
              <a:effectLst/>
              <a:uLnTx/>
              <a:uFillTx/>
              <a:latin typeface="Wells Fargo Sans" panose="020B0503020203020204" pitchFamily="34" charset="0"/>
              <a:ea typeface="+mn-ea"/>
              <a:cs typeface="+mn-cs"/>
            </a:endParaRPr>
          </a:p>
        </p:txBody>
      </p:sp>
    </p:spTree>
    <p:extLst>
      <p:ext uri="{BB962C8B-B14F-4D97-AF65-F5344CB8AC3E}">
        <p14:creationId xmlns:p14="http://schemas.microsoft.com/office/powerpoint/2010/main" val="4029242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Index definitions (continued.)</a:t>
            </a:r>
          </a:p>
        </p:txBody>
      </p:sp>
      <p:sp>
        <p:nvSpPr>
          <p:cNvPr id="6" name="Content Placeholder 5"/>
          <p:cNvSpPr>
            <a:spLocks noGrp="1"/>
          </p:cNvSpPr>
          <p:nvPr>
            <p:ph idx="1"/>
          </p:nvPr>
        </p:nvSpPr>
        <p:spPr>
          <a:xfrm>
            <a:off x="365125" y="917575"/>
            <a:ext cx="8412480" cy="5483225"/>
          </a:xfrm>
        </p:spPr>
        <p:txBody>
          <a:bodyPr/>
          <a:lstStyle/>
          <a:p>
            <a:pPr marL="0" indent="0">
              <a:spcBef>
                <a:spcPts val="0"/>
              </a:spcBef>
              <a:spcAft>
                <a:spcPts val="600"/>
              </a:spcAft>
              <a:buNone/>
            </a:pPr>
            <a:r>
              <a:rPr lang="en-US" sz="900" b="1" u="sng" dirty="0"/>
              <a:t>Real Assets</a:t>
            </a:r>
          </a:p>
          <a:p>
            <a:pPr marL="0" indent="0">
              <a:spcBef>
                <a:spcPts val="0"/>
              </a:spcBef>
              <a:spcAft>
                <a:spcPts val="600"/>
              </a:spcAft>
              <a:buNone/>
            </a:pPr>
            <a:r>
              <a:rPr lang="en-US" sz="900" b="1" dirty="0"/>
              <a:t>Commodities: Bloomberg Commodity Index </a:t>
            </a:r>
            <a:r>
              <a:rPr lang="en-US" sz="900" dirty="0"/>
              <a:t>is comprised of 23 exchange-traded futures on physical commodities weighted to account for economic significance and market liquidity.</a:t>
            </a:r>
          </a:p>
          <a:p>
            <a:pPr marL="0" indent="0">
              <a:spcBef>
                <a:spcPts val="0"/>
              </a:spcBef>
              <a:spcAft>
                <a:spcPts val="600"/>
              </a:spcAft>
              <a:buNone/>
            </a:pPr>
            <a:r>
              <a:rPr lang="en-US" sz="900" b="1" dirty="0"/>
              <a:t>Bloomberg Commodity Agriculture Subindex </a:t>
            </a:r>
            <a:r>
              <a:rPr lang="en-US" sz="900" dirty="0"/>
              <a:t>is a commodity group </a:t>
            </a:r>
            <a:r>
              <a:rPr lang="en-US" sz="900" dirty="0" err="1"/>
              <a:t>subindex</a:t>
            </a:r>
            <a:r>
              <a:rPr lang="en-US" sz="900" dirty="0"/>
              <a:t> of the Bloomberg Commodity Index. It is composed of futures contracts on coffee, corn, cotton, soybeans, soybean oil, soybean meal, sugar and wheat. </a:t>
            </a:r>
          </a:p>
          <a:p>
            <a:pPr marL="0" indent="0">
              <a:spcBef>
                <a:spcPts val="0"/>
              </a:spcBef>
              <a:spcAft>
                <a:spcPts val="600"/>
              </a:spcAft>
              <a:buNone/>
            </a:pPr>
            <a:r>
              <a:rPr lang="en-US" sz="900" b="1" dirty="0"/>
              <a:t>Bloomberg Commodity Energy Subindex </a:t>
            </a:r>
            <a:r>
              <a:rPr lang="en-US" sz="900" dirty="0"/>
              <a:t>is a commodity group </a:t>
            </a:r>
            <a:r>
              <a:rPr lang="en-US" sz="900" dirty="0" err="1"/>
              <a:t>subindex</a:t>
            </a:r>
            <a:r>
              <a:rPr lang="en-US" sz="900" dirty="0"/>
              <a:t> of the Bloomberg Commodity Index. It is composed of futures contracts on crude oil, heating oil, unleaded gasoline and natural gas. </a:t>
            </a:r>
          </a:p>
          <a:p>
            <a:pPr marL="0" indent="0">
              <a:spcBef>
                <a:spcPts val="0"/>
              </a:spcBef>
              <a:spcAft>
                <a:spcPts val="600"/>
              </a:spcAft>
              <a:buNone/>
            </a:pPr>
            <a:r>
              <a:rPr lang="en-US" sz="900" b="1" dirty="0"/>
              <a:t>Bloomberg Commodity Industrial Metals Subindex </a:t>
            </a:r>
            <a:r>
              <a:rPr lang="en-US" sz="900" dirty="0"/>
              <a:t>is a commodity group </a:t>
            </a:r>
            <a:r>
              <a:rPr lang="en-US" sz="900" dirty="0" err="1"/>
              <a:t>subindex</a:t>
            </a:r>
            <a:r>
              <a:rPr lang="en-US" sz="900" dirty="0"/>
              <a:t> of the Bloomberg Commodity Index. It is composed of futures contracts on aluminum, copper, nickel, and zinc. </a:t>
            </a:r>
          </a:p>
          <a:p>
            <a:pPr marL="0" indent="0">
              <a:spcBef>
                <a:spcPts val="0"/>
              </a:spcBef>
              <a:spcAft>
                <a:spcPts val="600"/>
              </a:spcAft>
              <a:buNone/>
            </a:pPr>
            <a:r>
              <a:rPr lang="en-US" sz="900" b="1" dirty="0"/>
              <a:t>Bloomberg Commodity Precious Metals Subindex </a:t>
            </a:r>
            <a:r>
              <a:rPr lang="en-US" sz="900" dirty="0"/>
              <a:t>is a commodity group </a:t>
            </a:r>
            <a:r>
              <a:rPr lang="en-US" sz="900" dirty="0" err="1"/>
              <a:t>subindex</a:t>
            </a:r>
            <a:r>
              <a:rPr lang="en-US" sz="900" dirty="0"/>
              <a:t> of the Bloomberg Commodity Index. It is composed of futures contracts on gold and silver. </a:t>
            </a:r>
            <a:endParaRPr lang="en-US" sz="900" b="1" dirty="0"/>
          </a:p>
          <a:p>
            <a:pPr marL="0" indent="0">
              <a:spcBef>
                <a:spcPts val="0"/>
              </a:spcBef>
              <a:spcAft>
                <a:spcPts val="600"/>
              </a:spcAft>
              <a:buNone/>
            </a:pPr>
            <a:r>
              <a:rPr lang="en-US" sz="900" b="1" dirty="0"/>
              <a:t>The S&amp;P Global Infrastructure Index</a:t>
            </a:r>
            <a:r>
              <a:rPr lang="en-US" sz="900" dirty="0"/>
              <a:t> is designed to track 75 companies from around the world chosen to represent the listed infrastructure industry while maintaining liquidity and tradability. To create diversified exposure, the index includes three distinct infrastructure clusters: energy, transportation, and utilities.</a:t>
            </a:r>
            <a:endParaRPr lang="en-US" sz="900" b="1" dirty="0"/>
          </a:p>
          <a:p>
            <a:pPr marL="0" indent="0">
              <a:spcBef>
                <a:spcPts val="0"/>
              </a:spcBef>
              <a:spcAft>
                <a:spcPts val="600"/>
              </a:spcAft>
              <a:buNone/>
            </a:pPr>
            <a:r>
              <a:rPr lang="en-US" sz="900" b="1" dirty="0"/>
              <a:t>Alerian MLP Index </a:t>
            </a:r>
            <a:r>
              <a:rPr lang="en-US" sz="900" dirty="0"/>
              <a:t>is the leading gauge of energy infrastructure Master Limited Partnerships (MLPs). The capped, float-adjusted, capitalization-weighted index, whose constituents earn the majority of their cash flow from midstream activities involving energy commodities, is disseminated real-time on a price-return basis (AMZ) and on a total-return basis (AMZX).</a:t>
            </a:r>
          </a:p>
          <a:p>
            <a:pPr marL="0" indent="0">
              <a:spcBef>
                <a:spcPts val="0"/>
              </a:spcBef>
              <a:spcAft>
                <a:spcPts val="600"/>
              </a:spcAft>
              <a:buNone/>
            </a:pPr>
            <a:r>
              <a:rPr lang="en-US" sz="900" b="1" u="sng" dirty="0"/>
              <a:t>Hedge Funds</a:t>
            </a:r>
            <a:endParaRPr lang="en-US" sz="900" b="1" dirty="0"/>
          </a:p>
          <a:p>
            <a:pPr marL="0" indent="0">
              <a:spcBef>
                <a:spcPts val="0"/>
              </a:spcBef>
              <a:spcAft>
                <a:spcPts val="600"/>
              </a:spcAft>
              <a:buNone/>
            </a:pPr>
            <a:r>
              <a:rPr lang="en-US" sz="900" b="1" dirty="0"/>
              <a:t>Global Hedge Funds: HFRI Fund Weighted Composite Index </a:t>
            </a:r>
            <a:r>
              <a:rPr lang="en-US" sz="900" dirty="0"/>
              <a:t>is a global, equal-weighted index of over 2,000 single-manager funds that report to HFR Database. Constituent funds report monthly net-of-all-fees performance in U.S. dollars and have a minimum of $50 million under management or a 12-month track record of active performance. The HFRI Fund Weighted Composite Index does not include Funds of Hedge Funds. The HFRI Fund Weighted Composite Index is a composite of the hedge funds that employ the alternative strategies and who report their performance figure to HFRI. The number of hedge funds reporting may vary between each reporting period. </a:t>
            </a:r>
          </a:p>
          <a:p>
            <a:pPr marL="0" indent="0">
              <a:spcBef>
                <a:spcPts val="0"/>
              </a:spcBef>
              <a:spcAft>
                <a:spcPts val="600"/>
              </a:spcAft>
              <a:buNone/>
            </a:pPr>
            <a:r>
              <a:rPr lang="en-US" sz="900" b="1" dirty="0"/>
              <a:t>HFRI Equity Hedge Index: </a:t>
            </a:r>
            <a:r>
              <a:rPr lang="en-US" sz="900" dirty="0"/>
              <a:t>Investment Managers who maintain positions both long and short in primarily equity and equity derivative securities. A wide variety of investment processes can be employed to arrive at an investment decision, including both quantitative and fundamental techniques; strategies can be broadly diversified or narrowly focused on specific sectors and can range broadly in terms of levels of net exposure, leverage employed, holding period, concentrations of market capitalizations and valuation ranges of typical portfolios. EH managers would typically maintain at least 50% exposure to, and may in some cases be entirely invested in, equities, both long and short. The HFRI Equity Hedge Index is a composite of the hedge funds that employ the alternative strategies and who report their performance figure to HFRI. The number of hedge funds reporting may vary between each reporting period.</a:t>
            </a:r>
            <a:endParaRPr lang="en-US" sz="900" b="1" dirty="0"/>
          </a:p>
          <a:p>
            <a:pPr marL="0" indent="0">
              <a:spcBef>
                <a:spcPts val="0"/>
              </a:spcBef>
              <a:spcAft>
                <a:spcPts val="600"/>
              </a:spcAft>
              <a:buNone/>
            </a:pPr>
            <a:r>
              <a:rPr lang="en-US" sz="900" b="1" dirty="0"/>
              <a:t>HFRI Event Driven Index: </a:t>
            </a:r>
            <a:r>
              <a:rPr lang="en-US" sz="900" dirty="0"/>
              <a:t>Investment Managers who maintain positions in companies currently or prospectively involved in corporate transactions of a wide variety including but not limited to mergers, restructurings, financial distress, tender offers, shareholder buybacks, debt exchanges, security issuance or other capital structure adjustments. Security types can range from most senior in the capital structure to most junior or subordinated, and frequently involve additional derivative securities. Event Driven exposure includes a combination of sensitivities to equity markets, credit markets and idiosyncratic, company specific developments. Investment theses are typically predicated on fundamental characteristics (as opposed to quantitative), with the realization of the thesis predicated on a specific development exogenous to the existing capital structure.</a:t>
            </a:r>
          </a:p>
          <a:p>
            <a:pPr marL="0" indent="0">
              <a:spcBef>
                <a:spcPts val="0"/>
              </a:spcBef>
              <a:spcAft>
                <a:spcPts val="600"/>
              </a:spcAft>
              <a:buNone/>
            </a:pPr>
            <a:endParaRPr lang="en-US" sz="900" dirty="0"/>
          </a:p>
          <a:p>
            <a:pPr marL="0" indent="0">
              <a:spcBef>
                <a:spcPts val="0"/>
              </a:spcBef>
              <a:spcAft>
                <a:spcPts val="600"/>
              </a:spcAft>
              <a:buNone/>
            </a:pPr>
            <a:endParaRPr lang="en-US" sz="900" dirty="0"/>
          </a:p>
          <a:p>
            <a:pPr marL="0" indent="0">
              <a:spcBef>
                <a:spcPts val="0"/>
              </a:spcBef>
              <a:spcAft>
                <a:spcPts val="600"/>
              </a:spcAft>
              <a:buNone/>
            </a:pPr>
            <a:endParaRPr lang="en-US" sz="9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F85C7-EC28-5C4D-9577-C5634B07539F}" type="slidenum">
              <a:rPr kumimoji="0" lang="en-US" sz="800" b="0" i="0" u="none" strike="noStrike" kern="1200" cap="none" spc="0" normalizeH="0" baseline="0" noProof="0" smtClean="0">
                <a:ln>
                  <a:noFill/>
                </a:ln>
                <a:solidFill>
                  <a:srgbClr val="141414"/>
                </a:solidFill>
                <a:effectLst/>
                <a:uLnTx/>
                <a:uFillTx/>
                <a:latin typeface="Wells Fargo Sans" panose="020B05030202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800" b="0" i="0" u="none" strike="noStrike" kern="1200" cap="none" spc="0" normalizeH="0" baseline="0" noProof="0" dirty="0">
              <a:ln>
                <a:noFill/>
              </a:ln>
              <a:solidFill>
                <a:srgbClr val="141414"/>
              </a:solidFill>
              <a:effectLst/>
              <a:uLnTx/>
              <a:uFillTx/>
              <a:latin typeface="Wells Fargo Sans" panose="020B0503020203020204" pitchFamily="34" charset="0"/>
              <a:ea typeface="+mn-ea"/>
              <a:cs typeface="+mn-cs"/>
            </a:endParaRPr>
          </a:p>
        </p:txBody>
      </p:sp>
    </p:spTree>
    <p:extLst>
      <p:ext uri="{BB962C8B-B14F-4D97-AF65-F5344CB8AC3E}">
        <p14:creationId xmlns:p14="http://schemas.microsoft.com/office/powerpoint/2010/main" val="1659115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Index definitions (continued…)</a:t>
            </a:r>
          </a:p>
        </p:txBody>
      </p:sp>
      <p:sp>
        <p:nvSpPr>
          <p:cNvPr id="6" name="Content Placeholder 5"/>
          <p:cNvSpPr>
            <a:spLocks noGrp="1"/>
          </p:cNvSpPr>
          <p:nvPr>
            <p:ph idx="1"/>
          </p:nvPr>
        </p:nvSpPr>
        <p:spPr>
          <a:xfrm>
            <a:off x="365760" y="917575"/>
            <a:ext cx="8412480" cy="4568825"/>
          </a:xfrm>
        </p:spPr>
        <p:txBody>
          <a:bodyPr/>
          <a:lstStyle/>
          <a:p>
            <a:pPr marL="0" indent="0">
              <a:spcBef>
                <a:spcPts val="0"/>
              </a:spcBef>
              <a:spcAft>
                <a:spcPts val="600"/>
              </a:spcAft>
              <a:buNone/>
            </a:pPr>
            <a:r>
              <a:rPr lang="en-US" sz="900" b="1" dirty="0"/>
              <a:t>HFRI Macro Index:  </a:t>
            </a:r>
            <a:r>
              <a:rPr lang="en-US" sz="900" dirty="0"/>
              <a:t>Investment Managers which trade a broad range of strategies in which the investment process is predicated on movements in underlying economic variables and the impact these have on equity, fixed income, hard currency and commodity markets. Managers employ a variety of techniques, both discretionary and systematic analysis, combinations of top down and bottom up theses, quantitative and fundamental approaches and long and short term holding periods. Although some strategies employ RV techniques, Macro strategies are distinct from RV strategies in that the primary investment thesis is predicated on predicted or future movements in the underlying instruments, rather than realization of a valuation discrepancy between securities. In a similar way, while both Macro and equity hedge managers may hold equity securities, the overriding investment thesis is predicated on the impact movements in underlying macroeconomic variables may have on security prices, as opposes to EH, in which the fundamental characteristics on the company are the most significant are integral to investment thesis.</a:t>
            </a:r>
            <a:endParaRPr lang="en-US" sz="900" b="1" dirty="0"/>
          </a:p>
          <a:p>
            <a:pPr marL="0" indent="0">
              <a:spcBef>
                <a:spcPts val="0"/>
              </a:spcBef>
              <a:spcAft>
                <a:spcPts val="600"/>
              </a:spcAft>
              <a:buNone/>
            </a:pPr>
            <a:r>
              <a:rPr lang="en-US" sz="900" b="1" dirty="0"/>
              <a:t>HFRI Relative Value Index </a:t>
            </a:r>
            <a:r>
              <a:rPr lang="en-US" sz="900" dirty="0"/>
              <a:t>maintains positions in which the investment thesis is predicated on realization of a valuation discrepancy in the relationship between multiple securities. Managers employ a variety of fundamental and quantitative techniques to establish investment theses, and security types range broadly across equity, fixed income, derivative or other security types. Fixed income strategies are typically quantitatively driven to measure the existing relationship between instruments and, in some cases, identify attractive positions in which the risk adjusted spread between these instruments represents an attractive opportunity for the investment manager. RV position may be involved in corporate transactions also, but as opposed to ED exposures, the investment thesis is predicated on realization of a pricing discrepancy between related securities, as opposed to the outcome of the corporate transaction.</a:t>
            </a:r>
            <a:endParaRPr lang="en-US" sz="900" b="1" dirty="0"/>
          </a:p>
          <a:p>
            <a:pPr marL="0" indent="0">
              <a:spcBef>
                <a:spcPts val="0"/>
              </a:spcBef>
              <a:spcAft>
                <a:spcPts val="600"/>
              </a:spcAft>
              <a:buNone/>
            </a:pPr>
            <a:r>
              <a:rPr lang="en-US" sz="900" b="1" dirty="0"/>
              <a:t>Note:  </a:t>
            </a:r>
            <a:r>
              <a:rPr lang="en-US" sz="900" dirty="0"/>
              <a:t>HFRI indexes have limitations (some of which are typical of other widely used indexes). These limitations include survivorship bias (the returns of the indexes may not be representative of all the hedge funds in the universe because of the tendency of lower performing funds to leave the index); heterogeneity (not all hedge funds are alike or comparable to one another, and the index may not accurately reflect the performance of a described style); and limited data (many hedge funds do not report to indexes, and, therefore, the index may omit funds, the inclusion of which might significantly affect the performance shown. The HFRI indexes are based on information self‐reported by hedge fund managers that decide on their own, at any time, whether or not they want to provide, or continue to provide, information to HFR Asset Management, L.L.C. Results for funds that go out of business are included in the index until the date that they cease operations. Therefore, these indexes may not be complete or accurate representations of the hedge fund universe, and may be biased in several ways. Returns of the underlying hedge funds are net of fees and are denominated in USD.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F85C7-EC28-5C4D-9577-C5634B07539F}" type="slidenum">
              <a:rPr kumimoji="0" lang="en-US" sz="800" b="0" i="0" u="none" strike="noStrike" kern="1200" cap="none" spc="0" normalizeH="0" baseline="0" noProof="0" smtClean="0">
                <a:ln>
                  <a:noFill/>
                </a:ln>
                <a:solidFill>
                  <a:srgbClr val="141414"/>
                </a:solidFill>
                <a:effectLst/>
                <a:uLnTx/>
                <a:uFillTx/>
                <a:latin typeface="Wells Fargo Sans" panose="020B05030202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800" b="0" i="0" u="none" strike="noStrike" kern="1200" cap="none" spc="0" normalizeH="0" baseline="0" noProof="0" dirty="0">
              <a:ln>
                <a:noFill/>
              </a:ln>
              <a:solidFill>
                <a:srgbClr val="141414"/>
              </a:solidFill>
              <a:effectLst/>
              <a:uLnTx/>
              <a:uFillTx/>
              <a:latin typeface="Wells Fargo Sans" panose="020B0503020203020204" pitchFamily="34" charset="0"/>
              <a:ea typeface="+mn-ea"/>
              <a:cs typeface="+mn-cs"/>
            </a:endParaRPr>
          </a:p>
        </p:txBody>
      </p:sp>
    </p:spTree>
    <p:extLst>
      <p:ext uri="{BB962C8B-B14F-4D97-AF65-F5344CB8AC3E}">
        <p14:creationId xmlns:p14="http://schemas.microsoft.com/office/powerpoint/2010/main" val="1045971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is line chart shows the three-month moving average of the year-over-year change in the Atlanta Fed's sticky-price consumer price index and flexible-price consumer price index since 1968. Sticky CPI rose sharply in the 1980s, peaking at 14.7% in June 1980. While sticky CPI has risen since 2021, it has not reached 1980 levels and ended December 2022 at 6.6%. Flexible CPI peaked at 16.3% in March 1980 and has risen above those levels, peaking in May 2022 at 18.8%. It ended December 2022 at 9.6%.">
            <a:extLst>
              <a:ext uri="{FF2B5EF4-FFF2-40B4-BE49-F238E27FC236}">
                <a16:creationId xmlns:a16="http://schemas.microsoft.com/office/drawing/2014/main" id="{68413AC5-CAFE-40E9-A999-2BC1A16A47E0}"/>
              </a:ext>
            </a:extLst>
          </p:cNvPr>
          <p:cNvPicPr/>
          <p:nvPr/>
        </p:nvPicPr>
        <p:blipFill>
          <a:blip r:embed="rId3"/>
          <a:stretch>
            <a:fillRect/>
          </a:stretch>
        </p:blipFill>
        <p:spPr>
          <a:xfrm>
            <a:off x="365125" y="1697038"/>
            <a:ext cx="8367713" cy="4572000"/>
          </a:xfrm>
          <a:prstGeom prst="rect">
            <a:avLst/>
          </a:prstGeom>
        </p:spPr>
      </p:pic>
      <p:sp>
        <p:nvSpPr>
          <p:cNvPr id="2" name="Title 1"/>
          <p:cNvSpPr>
            <a:spLocks noGrp="1"/>
          </p:cNvSpPr>
          <p:nvPr>
            <p:ph type="title"/>
          </p:nvPr>
        </p:nvSpPr>
        <p:spPr/>
        <p:txBody>
          <a:bodyPr/>
          <a:lstStyle/>
          <a:p>
            <a:r>
              <a:rPr lang="en-US" dirty="0"/>
              <a:t>“Sticky” inflation remains elevated</a:t>
            </a:r>
            <a:br>
              <a:rPr lang="en-US" dirty="0"/>
            </a:br>
            <a:r>
              <a:rPr lang="en-US" altLang="en-US" sz="1400" dirty="0">
                <a:solidFill>
                  <a:srgbClr val="141414"/>
                </a:solidFill>
                <a:latin typeface="Wells Fargo Serif SemiBold" panose="02040703040405020204" pitchFamily="18" charset="0"/>
                <a:ea typeface="ＭＳ Ｐゴシック" pitchFamily="34" charset="-128"/>
                <a:cs typeface="+mn-cs"/>
              </a:rPr>
              <a:t>Although we believe inflation seems to have peaked, “sticky” components remain elevated</a:t>
            </a:r>
            <a:endParaRPr lang="en-US" sz="1400" dirty="0">
              <a:solidFill>
                <a:srgbClr val="141414"/>
              </a:solidFill>
              <a:latin typeface="Wells Fargo Serif SemiBold" panose="02040703040405020204" pitchFamily="18" charset="0"/>
              <a:ea typeface="ＭＳ Ｐゴシック" pitchFamily="34" charset="-128"/>
              <a:cs typeface="+mn-cs"/>
            </a:endParaRPr>
          </a:p>
        </p:txBody>
      </p:sp>
      <p:sp>
        <p:nvSpPr>
          <p:cNvPr id="5" name="Slide Number Placeholder 4"/>
          <p:cNvSpPr>
            <a:spLocks noGrp="1"/>
          </p:cNvSpPr>
          <p:nvPr>
            <p:ph type="sldNum" sz="quarter" idx="4294967295"/>
          </p:nvPr>
        </p:nvSpPr>
        <p:spPr>
          <a:xfrm>
            <a:off x="8777288" y="6400800"/>
            <a:ext cx="366712" cy="228600"/>
          </a:xfrm>
        </p:spPr>
        <p:txBody>
          <a:bodyPr/>
          <a:lstStyle/>
          <a:p>
            <a:fld id="{000F85C7-EC28-5C4D-9577-C5634B07539F}" type="slidenum">
              <a:rPr lang="en-US" smtClean="0"/>
              <a:pPr/>
              <a:t>2</a:t>
            </a:fld>
            <a:endParaRPr lang="en-US" dirty="0"/>
          </a:p>
        </p:txBody>
      </p:sp>
      <p:sp>
        <p:nvSpPr>
          <p:cNvPr id="8" name="Rectangle 7"/>
          <p:cNvSpPr>
            <a:spLocks noChangeArrowheads="1"/>
          </p:cNvSpPr>
          <p:nvPr/>
        </p:nvSpPr>
        <p:spPr bwMode="auto">
          <a:xfrm>
            <a:off x="388892" y="6209410"/>
            <a:ext cx="8046720" cy="549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rIns="0" anchor="b"/>
          <a:lstStyle>
            <a:lvl1pPr algn="l" defTabSz="457200" eaLnBrk="0" hangingPunct="0">
              <a:lnSpc>
                <a:spcPct val="95000"/>
              </a:lnSpc>
              <a:spcAft>
                <a:spcPct val="20000"/>
              </a:spcAft>
              <a:buClr>
                <a:schemeClr val="tx2"/>
              </a:buClr>
              <a:buFont typeface="Wingdings" pitchFamily="2" charset="2"/>
              <a:buChar char="§"/>
              <a:defRPr sz="2400">
                <a:solidFill>
                  <a:schemeClr val="tx1"/>
                </a:solidFill>
                <a:latin typeface="Verdana" pitchFamily="34" charset="0"/>
                <a:ea typeface="ＭＳ Ｐゴシック" pitchFamily="34" charset="-128"/>
              </a:defRPr>
            </a:lvl1pPr>
            <a:lvl2pPr marL="742950" indent="-285750" algn="l" defTabSz="457200" eaLnBrk="0" hangingPunct="0">
              <a:lnSpc>
                <a:spcPct val="95000"/>
              </a:lnSpc>
              <a:spcAft>
                <a:spcPct val="20000"/>
              </a:spcAft>
              <a:buClr>
                <a:schemeClr val="tx2"/>
              </a:buClr>
              <a:buFont typeface="Arial" charset="0"/>
              <a:buChar char="–"/>
              <a:defRPr sz="2200">
                <a:solidFill>
                  <a:schemeClr val="tx1"/>
                </a:solidFill>
                <a:latin typeface="Verdana" pitchFamily="34" charset="0"/>
                <a:ea typeface="ＭＳ Ｐゴシック" pitchFamily="34" charset="-128"/>
              </a:defRPr>
            </a:lvl2pPr>
            <a:lvl3pPr marL="1143000" indent="-228600" algn="l" defTabSz="457200" eaLnBrk="0" hangingPunct="0">
              <a:lnSpc>
                <a:spcPct val="95000"/>
              </a:lnSpc>
              <a:spcAft>
                <a:spcPct val="20000"/>
              </a:spcAft>
              <a:buClr>
                <a:schemeClr val="tx2"/>
              </a:buClr>
              <a:buFont typeface="Arial" charset="0"/>
              <a:buChar char="–"/>
              <a:defRPr sz="2200">
                <a:solidFill>
                  <a:schemeClr val="tx1"/>
                </a:solidFill>
                <a:latin typeface="Verdana" pitchFamily="34" charset="0"/>
                <a:ea typeface="ＭＳ Ｐゴシック" pitchFamily="34" charset="-128"/>
              </a:defRPr>
            </a:lvl3pPr>
            <a:lvl4pPr marL="1600200" indent="-228600" algn="l" defTabSz="457200" eaLnBrk="0" hangingPunct="0">
              <a:lnSpc>
                <a:spcPct val="95000"/>
              </a:lnSpc>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4pPr>
            <a:lvl5pPr marL="2057400" indent="-228600" algn="l" defTabSz="457200" eaLnBrk="0" hangingPunct="0">
              <a:lnSpc>
                <a:spcPct val="95000"/>
              </a:lnSpc>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5pPr>
            <a:lvl6pPr marL="25146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6pPr>
            <a:lvl7pPr marL="29718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7pPr>
            <a:lvl8pPr marL="34290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8pPr>
            <a:lvl9pPr marL="38862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9pPr>
          </a:lstStyle>
          <a:p>
            <a:pPr eaLnBrk="1" hangingPunct="1">
              <a:lnSpc>
                <a:spcPct val="100000"/>
              </a:lnSpc>
              <a:spcAft>
                <a:spcPct val="0"/>
              </a:spcAft>
              <a:buClrTx/>
              <a:buFontTx/>
              <a:buNone/>
            </a:pPr>
            <a:r>
              <a:rPr lang="en-US" altLang="en-US" sz="800" dirty="0">
                <a:latin typeface="+mn-lt"/>
              </a:rPr>
              <a:t>Sources: Bloomberg, Federal Reserve Bank of Atlanta, U.S. Department of Labor, and Wells Fargo Investment Institute. Data as of December 31, 2022. Sticky inflation is measured by components that change pricing less frequently, such as rents, education and public transportations. Flexible inflation is measured by components that change pricing more frequently, such as car rental, gas, and electricity. </a:t>
            </a:r>
          </a:p>
        </p:txBody>
      </p:sp>
      <p:sp>
        <p:nvSpPr>
          <p:cNvPr id="9" name="Text Box 434"/>
          <p:cNvSpPr txBox="1">
            <a:spLocks noChangeArrowheads="1"/>
          </p:cNvSpPr>
          <p:nvPr/>
        </p:nvSpPr>
        <p:spPr bwMode="gray">
          <a:xfrm>
            <a:off x="658200" y="1620362"/>
            <a:ext cx="7826011" cy="365601"/>
          </a:xfrm>
          <a:prstGeom prst="rect">
            <a:avLst/>
          </a:prstGeom>
          <a:noFill/>
          <a:ln w="9525">
            <a:noFill/>
            <a:miter lim="800000"/>
            <a:headEnd/>
            <a:tailEnd/>
          </a:ln>
        </p:spPr>
        <p:txBody>
          <a:bodyPr lIns="0" tIns="0" rIns="0" bIns="0" anchor="ctr"/>
          <a:lstStyle/>
          <a:p>
            <a:pPr algn="ctr" defTabSz="457200">
              <a:spcBef>
                <a:spcPct val="0"/>
              </a:spcBef>
              <a:spcAft>
                <a:spcPct val="0"/>
              </a:spcAft>
              <a:defRPr/>
            </a:pPr>
            <a:r>
              <a:rPr lang="en-US" dirty="0">
                <a:solidFill>
                  <a:srgbClr val="3C3C3C"/>
                </a:solidFill>
                <a:ea typeface="ＭＳ Ｐゴシック" pitchFamily="34" charset="-128"/>
                <a:cs typeface="Georgia"/>
              </a:rPr>
              <a:t>Sticky-price and Flexible-price Consumer Price Index (CPI)</a:t>
            </a:r>
          </a:p>
        </p:txBody>
      </p:sp>
    </p:spTree>
    <p:extLst>
      <p:ext uri="{BB962C8B-B14F-4D97-AF65-F5344CB8AC3E}">
        <p14:creationId xmlns:p14="http://schemas.microsoft.com/office/powerpoint/2010/main" val="1085700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Disclosures</a:t>
            </a:r>
          </a:p>
        </p:txBody>
      </p:sp>
      <p:sp>
        <p:nvSpPr>
          <p:cNvPr id="6" name="Content Placeholder 5"/>
          <p:cNvSpPr>
            <a:spLocks noGrp="1"/>
          </p:cNvSpPr>
          <p:nvPr>
            <p:ph idx="1"/>
          </p:nvPr>
        </p:nvSpPr>
        <p:spPr/>
        <p:txBody>
          <a:bodyPr/>
          <a:lstStyle/>
          <a:p>
            <a:pPr marL="0" indent="0">
              <a:spcBef>
                <a:spcPts val="0"/>
              </a:spcBef>
              <a:buNone/>
            </a:pPr>
            <a:r>
              <a:rPr lang="en-US" sz="900" dirty="0"/>
              <a:t>Global Investment Strategy is a division of Wells Fargo Investment Institute, Inc. (“WFII”). WFII is a registered investment adviser and wholly owned subsidiary of Wells Fargo Bank, N.A., a bank affiliate of Wells Fargo &amp; Company. </a:t>
            </a:r>
          </a:p>
          <a:p>
            <a:pPr marL="0" indent="0">
              <a:spcBef>
                <a:spcPts val="0"/>
              </a:spcBef>
              <a:buNone/>
            </a:pPr>
            <a:endParaRPr lang="en-US" sz="900" dirty="0"/>
          </a:p>
          <a:p>
            <a:pPr marL="0" indent="0">
              <a:spcBef>
                <a:spcPts val="0"/>
              </a:spcBef>
              <a:buNone/>
            </a:pPr>
            <a:r>
              <a:rPr lang="en-US" sz="900" dirty="0"/>
              <a:t>The information in this report was prepared by Global Investment Strategy. Opinions represent GIS’ opinion as of the date of this report and are for general information purposes only and are not intended to predict or guarantee the future performance of any individual security, market sector or the markets generally. GIS does not undertake to advise you of any change in its opinions or the information contained in this report. Wells Fargo &amp; Company affiliates may issue reports or have opinions that are inconsistent with, and reach different conclusions from, this report.</a:t>
            </a:r>
          </a:p>
          <a:p>
            <a:pPr marL="0" indent="0">
              <a:spcBef>
                <a:spcPts val="0"/>
              </a:spcBef>
              <a:buNone/>
            </a:pPr>
            <a:endParaRPr lang="en-US" sz="900" dirty="0"/>
          </a:p>
          <a:p>
            <a:pPr marL="0" indent="0">
              <a:spcBef>
                <a:spcPts val="0"/>
              </a:spcBef>
              <a:buNone/>
            </a:pPr>
            <a:r>
              <a:rPr lang="en-US" sz="900" dirty="0"/>
              <a:t>The information contained herein constitutes general information and is not directed to, designed for, or individually tailored to, any particular investor or potential investor. This material is not intended to be a client-specific or best interest analysis or recommendation, an offer to participate in any investment, or a recommendation to buy, hold or sell securities. Do not use this information as the sole basis for investment decisions. Do not select an asset class or investment product based on performance alone. Consider all relevant information, including your existing portfolio, investment objectives, risk tolerance, liquidity needs and investment time horizon.</a:t>
            </a:r>
          </a:p>
          <a:p>
            <a:pPr marL="0" indent="0">
              <a:spcBef>
                <a:spcPts val="0"/>
              </a:spcBef>
              <a:buNone/>
            </a:pPr>
            <a:endParaRPr lang="en-US" sz="900" dirty="0"/>
          </a:p>
          <a:p>
            <a:pPr marL="0" indent="0">
              <a:spcBef>
                <a:spcPts val="0"/>
              </a:spcBef>
              <a:buNone/>
            </a:pPr>
            <a:r>
              <a:rPr lang="en-US" sz="900" baseline="30000" dirty="0"/>
              <a:t>(i) </a:t>
            </a:r>
            <a:r>
              <a:rPr lang="en-US" sz="900" dirty="0"/>
              <a:t>The information contained herein: (1) is proprietary to Morningstar and/or its content providers; (2) may not be copied or distributed; and (3) is not warranted to be accurate, complete or timely. Neither Morningstar nor its content providers are responsible for any damages or losses arising from any use of this information.</a:t>
            </a:r>
          </a:p>
          <a:p>
            <a:pPr marL="285750" indent="-285750">
              <a:spcBef>
                <a:spcPts val="0"/>
              </a:spcBef>
              <a:buAutoNum type="romanLcParenBoth"/>
            </a:pPr>
            <a:endParaRPr lang="en-US" sz="900" baseline="30000" dirty="0"/>
          </a:p>
          <a:p>
            <a:pPr marL="0" indent="0">
              <a:spcBef>
                <a:spcPts val="0"/>
              </a:spcBef>
              <a:buNone/>
            </a:pPr>
            <a:r>
              <a:rPr lang="en-US" sz="900" dirty="0"/>
              <a:t>Wells Fargo Securities is the trade name for the capital markets and investment banking services of Wells Fargo &amp; Company and its subsidiaries, including Wells Fargo Securities, LLC, member NYSE, FINRA and SIPC and Wells Fargo Bank, National Association. Wells Fargo Bank, N.A. is a bank affiliate of Wells Fargo &amp; Company. </a:t>
            </a:r>
          </a:p>
          <a:p>
            <a:pPr marL="0" indent="0">
              <a:spcBef>
                <a:spcPts val="0"/>
              </a:spcBef>
              <a:buNone/>
            </a:pPr>
            <a:endParaRPr lang="en-US" sz="900" dirty="0"/>
          </a:p>
          <a:p>
            <a:pPr marL="0" indent="0">
              <a:spcBef>
                <a:spcPts val="0"/>
              </a:spcBef>
              <a:buNone/>
            </a:pPr>
            <a:r>
              <a:rPr lang="en-US" sz="900" dirty="0"/>
              <a:t>Wells Fargo Advisors is registered with the U.S. Securities and Exchange Commission and the Financial Industry Regulatory Authority, but is not licensed or registered with any financial services regulatory authority outside of the U.S. Non-U.S. residents who maintain U.S.-based financial services account(s) with Wells Fargo Advisors may not be afforded certain protections conferred by legislation and regulations in their country of residence in respect of any investments, investment transactions or communications made with Wells Fargo Advisors. </a:t>
            </a:r>
          </a:p>
          <a:p>
            <a:pPr marL="0" indent="0">
              <a:spcBef>
                <a:spcPts val="0"/>
              </a:spcBef>
              <a:buNone/>
            </a:pPr>
            <a:endParaRPr lang="en-US" sz="900" dirty="0"/>
          </a:p>
          <a:p>
            <a:pPr marL="0" indent="0">
              <a:spcBef>
                <a:spcPts val="0"/>
              </a:spcBef>
              <a:buNone/>
            </a:pPr>
            <a:r>
              <a:rPr lang="en-US" sz="900" dirty="0"/>
              <a:t>Wells Fargo Advisors is a trade name used by Wells Fargo Clearing Services, LLC and Wells Fargo Advisors Financial Network, LLC, Members SIPC, separate registered broker-dealers and non-bank affiliates of Wells Fargo &amp; Company. </a:t>
            </a:r>
          </a:p>
          <a:p>
            <a:pPr marL="0" indent="0">
              <a:spcBef>
                <a:spcPts val="0"/>
              </a:spcBef>
              <a:buNone/>
            </a:pPr>
            <a:endParaRPr lang="en-US" sz="900" dirty="0"/>
          </a:p>
          <a:p>
            <a:pPr marL="0" indent="0">
              <a:spcBef>
                <a:spcPts val="0"/>
              </a:spcBef>
              <a:buNone/>
            </a:pPr>
            <a:r>
              <a:rPr lang="en-US" sz="900" dirty="0"/>
              <a:t>©2023 Wells Fargo Investment Institute. All rights reserved. CAR-0123-01364</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F85C7-EC28-5C4D-9577-C5634B07539F}" type="slidenum">
              <a:rPr kumimoji="0" lang="en-US" sz="800" b="0" i="0" u="none" strike="noStrike" kern="1200" cap="none" spc="0" normalizeH="0" baseline="0" noProof="0" smtClean="0">
                <a:ln>
                  <a:noFill/>
                </a:ln>
                <a:solidFill>
                  <a:srgbClr val="141414"/>
                </a:solidFill>
                <a:effectLst/>
                <a:uLnTx/>
                <a:uFillTx/>
                <a:latin typeface="Wells Fargo Sans" panose="020B0503020203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800" b="0" i="0" u="none" strike="noStrike" kern="1200" cap="none" spc="0" normalizeH="0" baseline="0" noProof="0" dirty="0">
              <a:ln>
                <a:noFill/>
              </a:ln>
              <a:solidFill>
                <a:srgbClr val="141414"/>
              </a:solidFill>
              <a:effectLst/>
              <a:uLnTx/>
              <a:uFillTx/>
              <a:latin typeface="Wells Fargo Sans" panose="020B0503020203020204" pitchFamily="34" charset="0"/>
              <a:ea typeface="+mn-ea"/>
              <a:cs typeface="+mn-cs"/>
            </a:endParaRPr>
          </a:p>
        </p:txBody>
      </p:sp>
    </p:spTree>
    <p:extLst>
      <p:ext uri="{BB962C8B-B14F-4D97-AF65-F5344CB8AC3E}">
        <p14:creationId xmlns:p14="http://schemas.microsoft.com/office/powerpoint/2010/main" val="3375676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his line chart displays the actual fed funds rate along with the FOMC projected fed funds rate and projected fed funds rate based on futures market since December 2015. As of December 30, 2022, the fed funds rate is at 4.25-4.5%. By year-end 2025, the futures market has the fed funds rate pegged at 3.8% and the FOMC projection has the fed funds rate pegged at 3.125%.">
            <a:extLst>
              <a:ext uri="{FF2B5EF4-FFF2-40B4-BE49-F238E27FC236}">
                <a16:creationId xmlns:a16="http://schemas.microsoft.com/office/drawing/2014/main" id="{5AFBE476-072D-41CC-A87F-62215507F1F5}"/>
              </a:ext>
            </a:extLst>
          </p:cNvPr>
          <p:cNvPicPr/>
          <p:nvPr/>
        </p:nvPicPr>
        <p:blipFill>
          <a:blip r:embed="rId3"/>
          <a:stretch>
            <a:fillRect/>
          </a:stretch>
        </p:blipFill>
        <p:spPr>
          <a:xfrm>
            <a:off x="419100" y="1830388"/>
            <a:ext cx="8307388" cy="4352925"/>
          </a:xfrm>
          <a:prstGeom prst="rect">
            <a:avLst/>
          </a:prstGeom>
        </p:spPr>
      </p:pic>
      <p:sp>
        <p:nvSpPr>
          <p:cNvPr id="2" name="Title 1"/>
          <p:cNvSpPr>
            <a:spLocks noGrp="1"/>
          </p:cNvSpPr>
          <p:nvPr>
            <p:ph type="title"/>
          </p:nvPr>
        </p:nvSpPr>
        <p:spPr/>
        <p:txBody>
          <a:bodyPr/>
          <a:lstStyle/>
          <a:p>
            <a:pPr lvl="0" defTabSz="914400" fontAlgn="base">
              <a:spcAft>
                <a:spcPct val="0"/>
              </a:spcAft>
            </a:pPr>
            <a:r>
              <a:rPr lang="en-US" altLang="en-US" dirty="0">
                <a:ea typeface="ＭＳ Ｐゴシック" pitchFamily="34" charset="-128"/>
              </a:rPr>
              <a:t>Interest rate expectations</a:t>
            </a:r>
            <a:br>
              <a:rPr lang="en-US" dirty="0"/>
            </a:br>
            <a:r>
              <a:rPr lang="en-US" sz="1400" dirty="0">
                <a:solidFill>
                  <a:srgbClr val="141414"/>
                </a:solidFill>
                <a:latin typeface="Wells Fargo Serif SemiBold" panose="02040703040405020204" pitchFamily="18" charset="0"/>
                <a:ea typeface="ＭＳ Ｐゴシック" pitchFamily="34" charset="-128"/>
              </a:rPr>
              <a:t>The market expects a lower terminal rate than the Federal Reserve (Fed)</a:t>
            </a:r>
          </a:p>
        </p:txBody>
      </p:sp>
      <p:sp>
        <p:nvSpPr>
          <p:cNvPr id="5" name="Slide Number Placeholder 4"/>
          <p:cNvSpPr>
            <a:spLocks noGrp="1"/>
          </p:cNvSpPr>
          <p:nvPr>
            <p:ph type="sldNum" sz="quarter" idx="12"/>
          </p:nvPr>
        </p:nvSpPr>
        <p:spPr/>
        <p:txBody>
          <a:bodyPr/>
          <a:lstStyle/>
          <a:p>
            <a:fld id="{000F85C7-EC28-5C4D-9577-C5634B07539F}" type="slidenum">
              <a:rPr lang="en-US" smtClean="0"/>
              <a:pPr/>
              <a:t>3</a:t>
            </a:fld>
            <a:endParaRPr lang="en-US" dirty="0"/>
          </a:p>
        </p:txBody>
      </p:sp>
      <p:sp>
        <p:nvSpPr>
          <p:cNvPr id="9" name="Text Box 434"/>
          <p:cNvSpPr txBox="1">
            <a:spLocks noChangeArrowheads="1"/>
          </p:cNvSpPr>
          <p:nvPr/>
        </p:nvSpPr>
        <p:spPr bwMode="gray">
          <a:xfrm>
            <a:off x="890172" y="1378652"/>
            <a:ext cx="7522308" cy="365601"/>
          </a:xfrm>
          <a:prstGeom prst="rect">
            <a:avLst/>
          </a:prstGeom>
          <a:noFill/>
          <a:ln w="9525">
            <a:noFill/>
            <a:miter lim="800000"/>
            <a:headEnd/>
            <a:tailEnd/>
          </a:ln>
        </p:spPr>
        <p:txBody>
          <a:bodyPr lIns="0" tIns="0" rIns="0" bIns="0" anchor="ctr"/>
          <a:lstStyle/>
          <a:p>
            <a:pPr algn="ctr" defTabSz="457200">
              <a:spcBef>
                <a:spcPct val="0"/>
              </a:spcBef>
              <a:spcAft>
                <a:spcPct val="0"/>
              </a:spcAft>
              <a:defRPr/>
            </a:pPr>
            <a:r>
              <a:rPr lang="en-US" dirty="0">
                <a:solidFill>
                  <a:srgbClr val="3C3C3C"/>
                </a:solidFill>
                <a:ea typeface="ＭＳ Ｐゴシック" pitchFamily="34" charset="-128"/>
                <a:cs typeface="Georgia"/>
              </a:rPr>
              <a:t>The Fed is tightening monetary policy</a:t>
            </a:r>
          </a:p>
        </p:txBody>
      </p:sp>
      <p:sp>
        <p:nvSpPr>
          <p:cNvPr id="11" name="Rectangle 10"/>
          <p:cNvSpPr>
            <a:spLocks noChangeArrowheads="1"/>
          </p:cNvSpPr>
          <p:nvPr/>
        </p:nvSpPr>
        <p:spPr bwMode="auto">
          <a:xfrm>
            <a:off x="517843" y="6314139"/>
            <a:ext cx="8046720" cy="503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rIns="0" anchor="b"/>
          <a:lstStyle>
            <a:lvl1pPr algn="l" defTabSz="457200" eaLnBrk="0" hangingPunct="0">
              <a:lnSpc>
                <a:spcPct val="95000"/>
              </a:lnSpc>
              <a:spcAft>
                <a:spcPct val="20000"/>
              </a:spcAft>
              <a:buClr>
                <a:schemeClr val="tx2"/>
              </a:buClr>
              <a:buFont typeface="Wingdings" pitchFamily="2" charset="2"/>
              <a:buChar char="§"/>
              <a:defRPr sz="2400">
                <a:solidFill>
                  <a:schemeClr val="tx1"/>
                </a:solidFill>
                <a:latin typeface="Verdana" pitchFamily="34" charset="0"/>
                <a:ea typeface="ＭＳ Ｐゴシック" pitchFamily="34" charset="-128"/>
              </a:defRPr>
            </a:lvl1pPr>
            <a:lvl2pPr marL="742950" indent="-285750" algn="l" defTabSz="457200" eaLnBrk="0" hangingPunct="0">
              <a:lnSpc>
                <a:spcPct val="95000"/>
              </a:lnSpc>
              <a:spcAft>
                <a:spcPct val="20000"/>
              </a:spcAft>
              <a:buClr>
                <a:schemeClr val="tx2"/>
              </a:buClr>
              <a:buFont typeface="Arial" charset="0"/>
              <a:buChar char="–"/>
              <a:defRPr sz="2200">
                <a:solidFill>
                  <a:schemeClr val="tx1"/>
                </a:solidFill>
                <a:latin typeface="Verdana" pitchFamily="34" charset="0"/>
                <a:ea typeface="ＭＳ Ｐゴシック" pitchFamily="34" charset="-128"/>
              </a:defRPr>
            </a:lvl2pPr>
            <a:lvl3pPr marL="1143000" indent="-228600" algn="l" defTabSz="457200" eaLnBrk="0" hangingPunct="0">
              <a:lnSpc>
                <a:spcPct val="95000"/>
              </a:lnSpc>
              <a:spcAft>
                <a:spcPct val="20000"/>
              </a:spcAft>
              <a:buClr>
                <a:schemeClr val="tx2"/>
              </a:buClr>
              <a:buFont typeface="Arial" charset="0"/>
              <a:buChar char="–"/>
              <a:defRPr sz="2200">
                <a:solidFill>
                  <a:schemeClr val="tx1"/>
                </a:solidFill>
                <a:latin typeface="Verdana" pitchFamily="34" charset="0"/>
                <a:ea typeface="ＭＳ Ｐゴシック" pitchFamily="34" charset="-128"/>
              </a:defRPr>
            </a:lvl3pPr>
            <a:lvl4pPr marL="1600200" indent="-228600" algn="l" defTabSz="457200" eaLnBrk="0" hangingPunct="0">
              <a:lnSpc>
                <a:spcPct val="95000"/>
              </a:lnSpc>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4pPr>
            <a:lvl5pPr marL="2057400" indent="-228600" algn="l" defTabSz="457200" eaLnBrk="0" hangingPunct="0">
              <a:lnSpc>
                <a:spcPct val="95000"/>
              </a:lnSpc>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5pPr>
            <a:lvl6pPr marL="25146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6pPr>
            <a:lvl7pPr marL="29718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7pPr>
            <a:lvl8pPr marL="34290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8pPr>
            <a:lvl9pPr marL="38862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9pPr>
          </a:lstStyle>
          <a:p>
            <a:pPr eaLnBrk="1" hangingPunct="1">
              <a:lnSpc>
                <a:spcPct val="100000"/>
              </a:lnSpc>
              <a:spcAft>
                <a:spcPct val="0"/>
              </a:spcAft>
              <a:buClrTx/>
              <a:buNone/>
            </a:pPr>
            <a:r>
              <a:rPr lang="en-US" altLang="en-US" sz="800" dirty="0">
                <a:latin typeface="+mn-lt"/>
              </a:rPr>
              <a:t>Sources: Bloomberg, Federal Reserve Board, and Wells Fargo Investment Institute. Data as of December 31, 2022. Fed = Federal Reserve. FOMC = Federal Open Market Committee. FOMC projection is the median FOMC projection as of December 14, 2022. </a:t>
            </a:r>
            <a:r>
              <a:rPr lang="en-US" sz="800" dirty="0">
                <a:latin typeface="+mn-lt"/>
              </a:rPr>
              <a:t>Forecasts are not guaranteed and based on certain assumptions and on views of market and economic conditions which are subject to change.</a:t>
            </a:r>
            <a:r>
              <a:rPr lang="en-US" altLang="en-US" sz="800" dirty="0">
                <a:latin typeface="+mn-lt"/>
              </a:rPr>
              <a:t> </a:t>
            </a:r>
          </a:p>
        </p:txBody>
      </p:sp>
    </p:spTree>
    <p:extLst>
      <p:ext uri="{BB962C8B-B14F-4D97-AF65-F5344CB8AC3E}">
        <p14:creationId xmlns:p14="http://schemas.microsoft.com/office/powerpoint/2010/main" val="958310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he bar chart ranks year to date asset class and moderate growth and income (MGI) allocation performance as of the end of December 2022. Commodities is the best performer posting a return of 16.1%.The remaining asset classes and MGI allocation returned as follows: Frontier Market Equity: -26.1%, Developed ex-U.S. Fixed Inc: -21.9%, U.S. Small Cap Equity: -20.4%, Emerging Market Equity: -19.7%, U.S. Large Cap Equity: -18.1%, U.S. Mid Cap Equity: -17.3%, Emerging Market Fixed Inc: -16.5%, Developed ex-U.S. Equity: -14.0%, MGI: -14.7%, U.S. Taxable Inv Grade Fixed Inc: -13.0%, U.S. Treasury Fixed Inc: -12.5%, U.S. High Yield Fixed Inc: -11.2%, U.S. Municipal Fixed Inc: -8.5%, Global Hedge Funds: -4.2%.">
            <a:extLst>
              <a:ext uri="{FF2B5EF4-FFF2-40B4-BE49-F238E27FC236}">
                <a16:creationId xmlns:a16="http://schemas.microsoft.com/office/drawing/2014/main" id="{ED64B969-182E-4FAA-8D7B-20F2142259FF}"/>
              </a:ext>
            </a:extLst>
          </p:cNvPr>
          <p:cNvPicPr/>
          <p:nvPr/>
        </p:nvPicPr>
        <p:blipFill>
          <a:blip r:embed="rId3"/>
          <a:stretch>
            <a:fillRect/>
          </a:stretch>
        </p:blipFill>
        <p:spPr>
          <a:xfrm>
            <a:off x="247650" y="1600200"/>
            <a:ext cx="8685213" cy="4327525"/>
          </a:xfrm>
          <a:prstGeom prst="rect">
            <a:avLst/>
          </a:prstGeom>
        </p:spPr>
      </p:pic>
      <p:sp>
        <p:nvSpPr>
          <p:cNvPr id="2" name="Title 1"/>
          <p:cNvSpPr>
            <a:spLocks noGrp="1"/>
          </p:cNvSpPr>
          <p:nvPr>
            <p:ph type="title"/>
          </p:nvPr>
        </p:nvSpPr>
        <p:spPr/>
        <p:txBody>
          <a:bodyPr/>
          <a:lstStyle/>
          <a:p>
            <a:pPr lvl="0" defTabSz="914400" fontAlgn="base">
              <a:spcAft>
                <a:spcPct val="0"/>
              </a:spcAft>
            </a:pPr>
            <a:r>
              <a:rPr lang="en-US" altLang="en-US" dirty="0">
                <a:ea typeface="ＭＳ Ｐゴシック" pitchFamily="34" charset="-128"/>
              </a:rPr>
              <a:t>Asset class performance</a:t>
            </a:r>
            <a:br>
              <a:rPr lang="en-US" dirty="0"/>
            </a:br>
            <a:r>
              <a:rPr lang="en-US" sz="1400" dirty="0">
                <a:solidFill>
                  <a:srgbClr val="141414"/>
                </a:solidFill>
                <a:latin typeface="Wells Fargo Serif SemiBold" panose="02040703040405020204" pitchFamily="18" charset="0"/>
                <a:ea typeface="ＭＳ Ｐゴシック" pitchFamily="34" charset="-128"/>
                <a:cs typeface="+mn-cs"/>
              </a:rPr>
              <a:t>Commodities was the top performing asset class for the year and the only positive performer</a:t>
            </a:r>
            <a:endParaRPr lang="en-US" dirty="0"/>
          </a:p>
        </p:txBody>
      </p:sp>
      <p:sp>
        <p:nvSpPr>
          <p:cNvPr id="5" name="Slide Number Placeholder 4"/>
          <p:cNvSpPr>
            <a:spLocks noGrp="1"/>
          </p:cNvSpPr>
          <p:nvPr>
            <p:ph type="sldNum" sz="quarter" idx="12"/>
          </p:nvPr>
        </p:nvSpPr>
        <p:spPr/>
        <p:txBody>
          <a:bodyPr/>
          <a:lstStyle/>
          <a:p>
            <a:fld id="{000F85C7-EC28-5C4D-9577-C5634B07539F}" type="slidenum">
              <a:rPr lang="en-US" smtClean="0"/>
              <a:pPr/>
              <a:t>4</a:t>
            </a:fld>
            <a:endParaRPr lang="en-US" dirty="0"/>
          </a:p>
        </p:txBody>
      </p:sp>
      <p:sp>
        <p:nvSpPr>
          <p:cNvPr id="11" name="Rectangle 10"/>
          <p:cNvSpPr>
            <a:spLocks noChangeArrowheads="1"/>
          </p:cNvSpPr>
          <p:nvPr/>
        </p:nvSpPr>
        <p:spPr bwMode="auto">
          <a:xfrm>
            <a:off x="378271" y="5867400"/>
            <a:ext cx="8232329"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rIns="0" anchor="b"/>
          <a:lstStyle>
            <a:lvl1pPr algn="l" defTabSz="457200" eaLnBrk="0" hangingPunct="0">
              <a:lnSpc>
                <a:spcPct val="95000"/>
              </a:lnSpc>
              <a:spcAft>
                <a:spcPct val="20000"/>
              </a:spcAft>
              <a:buClr>
                <a:schemeClr val="tx2"/>
              </a:buClr>
              <a:buFont typeface="Wingdings" pitchFamily="2" charset="2"/>
              <a:buChar char="§"/>
              <a:defRPr sz="2400">
                <a:solidFill>
                  <a:schemeClr val="tx1"/>
                </a:solidFill>
                <a:latin typeface="Verdana" pitchFamily="34" charset="0"/>
                <a:ea typeface="ＭＳ Ｐゴシック" pitchFamily="34" charset="-128"/>
              </a:defRPr>
            </a:lvl1pPr>
            <a:lvl2pPr marL="742950" indent="-285750" algn="l" defTabSz="457200" eaLnBrk="0" hangingPunct="0">
              <a:lnSpc>
                <a:spcPct val="95000"/>
              </a:lnSpc>
              <a:spcAft>
                <a:spcPct val="20000"/>
              </a:spcAft>
              <a:buClr>
                <a:schemeClr val="tx2"/>
              </a:buClr>
              <a:buFont typeface="Arial" charset="0"/>
              <a:buChar char="–"/>
              <a:defRPr sz="2200">
                <a:solidFill>
                  <a:schemeClr val="tx1"/>
                </a:solidFill>
                <a:latin typeface="Verdana" pitchFamily="34" charset="0"/>
                <a:ea typeface="ＭＳ Ｐゴシック" pitchFamily="34" charset="-128"/>
              </a:defRPr>
            </a:lvl2pPr>
            <a:lvl3pPr marL="1143000" indent="-228600" algn="l" defTabSz="457200" eaLnBrk="0" hangingPunct="0">
              <a:lnSpc>
                <a:spcPct val="95000"/>
              </a:lnSpc>
              <a:spcAft>
                <a:spcPct val="20000"/>
              </a:spcAft>
              <a:buClr>
                <a:schemeClr val="tx2"/>
              </a:buClr>
              <a:buFont typeface="Arial" charset="0"/>
              <a:buChar char="–"/>
              <a:defRPr sz="2200">
                <a:solidFill>
                  <a:schemeClr val="tx1"/>
                </a:solidFill>
                <a:latin typeface="Verdana" pitchFamily="34" charset="0"/>
                <a:ea typeface="ＭＳ Ｐゴシック" pitchFamily="34" charset="-128"/>
              </a:defRPr>
            </a:lvl3pPr>
            <a:lvl4pPr marL="1600200" indent="-228600" algn="l" defTabSz="457200" eaLnBrk="0" hangingPunct="0">
              <a:lnSpc>
                <a:spcPct val="95000"/>
              </a:lnSpc>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4pPr>
            <a:lvl5pPr marL="2057400" indent="-228600" algn="l" defTabSz="457200" eaLnBrk="0" hangingPunct="0">
              <a:lnSpc>
                <a:spcPct val="95000"/>
              </a:lnSpc>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5pPr>
            <a:lvl6pPr marL="25146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6pPr>
            <a:lvl7pPr marL="29718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7pPr>
            <a:lvl8pPr marL="34290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8pPr>
            <a:lvl9pPr marL="38862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9pPr>
          </a:lstStyle>
          <a:p>
            <a:pPr eaLnBrk="1" hangingPunct="1">
              <a:lnSpc>
                <a:spcPct val="100000"/>
              </a:lnSpc>
              <a:spcAft>
                <a:spcPct val="0"/>
              </a:spcAft>
              <a:buClrTx/>
              <a:buNone/>
            </a:pPr>
            <a:r>
              <a:rPr lang="en-US" sz="800" dirty="0">
                <a:latin typeface="+mn-lt"/>
              </a:rPr>
              <a:t>Sources: Bloomberg, ©Morningstar. All Rights Reserved.</a:t>
            </a:r>
            <a:r>
              <a:rPr lang="en-US" sz="800" baseline="30000" dirty="0">
                <a:latin typeface="+mn-lt"/>
              </a:rPr>
              <a:t>(i)</a:t>
            </a:r>
            <a:r>
              <a:rPr lang="en-US" sz="800" dirty="0">
                <a:latin typeface="+mn-lt"/>
              </a:rPr>
              <a:t>, and Wells Fargo Investment Institute. Total return as of December 31, 2022.</a:t>
            </a:r>
            <a:r>
              <a:rPr lang="en-US" sz="800" b="1" i="1" dirty="0">
                <a:latin typeface="+mn-lt"/>
              </a:rPr>
              <a:t> Index return information is provided for illustrative purposes only. Performance results for Moderate Growth &amp; Income Liquid are calculated using blended index returns</a:t>
            </a:r>
            <a:r>
              <a:rPr lang="en-US" sz="800" b="1" dirty="0">
                <a:latin typeface="+mn-lt"/>
              </a:rPr>
              <a:t>.</a:t>
            </a:r>
            <a:r>
              <a:rPr lang="en-US" sz="800" dirty="0">
                <a:latin typeface="+mn-lt"/>
              </a:rPr>
              <a:t> </a:t>
            </a:r>
            <a:r>
              <a:rPr lang="en-US" sz="800" i="1" dirty="0">
                <a:latin typeface="+mn-lt"/>
              </a:rPr>
              <a:t>Index returns  do not represent investment performance or the results of actual trading</a:t>
            </a:r>
            <a:r>
              <a:rPr lang="en-US" sz="800" dirty="0">
                <a:latin typeface="+mn-lt"/>
              </a:rPr>
              <a:t>. Index returns reflect general market results, assume the reinvestment of dividends and other distributions and do not reflect deduction for fees, expenses or taxes applicable to an actual investment. An index is unmanaged and not available for direct investment. Unlike most asset class indexes, HFR Index returns reflect deduction for fees. Because the HFR indexes are calculated based on information that is voluntarily provided actual returns may be higher or lower than those reported. </a:t>
            </a:r>
            <a:r>
              <a:rPr lang="en-US" sz="800" b="1" i="1" dirty="0">
                <a:latin typeface="+mn-lt"/>
              </a:rPr>
              <a:t>Past performance does not guarantee future results</a:t>
            </a:r>
            <a:r>
              <a:rPr lang="en-US" sz="800" b="1" dirty="0">
                <a:latin typeface="+mn-lt"/>
              </a:rPr>
              <a:t>. </a:t>
            </a:r>
            <a:r>
              <a:rPr lang="en-US" sz="800" dirty="0">
                <a:latin typeface="+mn-lt"/>
              </a:rPr>
              <a:t>Allocation composition of Moderate Growth &amp; Income Liquid, the asset class risks associated with the representative asset classes and the definitions of the indexes are provided beginning on slide 33 of the presentation.</a:t>
            </a:r>
          </a:p>
        </p:txBody>
      </p:sp>
      <p:sp>
        <p:nvSpPr>
          <p:cNvPr id="9" name="Text Box 434"/>
          <p:cNvSpPr txBox="1">
            <a:spLocks noChangeArrowheads="1"/>
          </p:cNvSpPr>
          <p:nvPr/>
        </p:nvSpPr>
        <p:spPr bwMode="gray">
          <a:xfrm>
            <a:off x="472225" y="1310581"/>
            <a:ext cx="8199550" cy="365601"/>
          </a:xfrm>
          <a:prstGeom prst="rect">
            <a:avLst/>
          </a:prstGeom>
          <a:noFill/>
          <a:ln w="9525">
            <a:noFill/>
            <a:miter lim="800000"/>
            <a:headEnd/>
            <a:tailEnd/>
          </a:ln>
        </p:spPr>
        <p:txBody>
          <a:bodyPr lIns="0" tIns="0" rIns="0" bIns="0" anchor="ctr"/>
          <a:lstStyle/>
          <a:p>
            <a:pPr algn="ctr" defTabSz="457200">
              <a:spcBef>
                <a:spcPct val="0"/>
              </a:spcBef>
              <a:spcAft>
                <a:spcPct val="0"/>
              </a:spcAft>
              <a:defRPr/>
            </a:pPr>
            <a:r>
              <a:rPr lang="en-US" dirty="0">
                <a:solidFill>
                  <a:srgbClr val="3C3C3C"/>
                </a:solidFill>
                <a:ea typeface="ＭＳ Ｐゴシック" pitchFamily="34" charset="-128"/>
                <a:cs typeface="Georgia"/>
              </a:rPr>
              <a:t>2022 asset class total returns </a:t>
            </a:r>
          </a:p>
        </p:txBody>
      </p:sp>
    </p:spTree>
    <p:extLst>
      <p:ext uri="{BB962C8B-B14F-4D97-AF65-F5344CB8AC3E}">
        <p14:creationId xmlns:p14="http://schemas.microsoft.com/office/powerpoint/2010/main" val="3905340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The bar chart shows the equity total returns by asset class (large-, mid-, and small-cap) and style (growth and value) for 2021 and year to date. Year to date performance is as follows: U.S. Large Cap Growth Equity (-29.1%); Frontier Market Equity (-26.1%); U.S Small Cap Equity (-20.4%); Emerging Market Equity (-19.7%); U.S Large Cap Equity (-18.1%); U.S. Mid Cap Equity (-17.3%); Developed Market ex U.S. Equity (-14%); U.S. Large Cap Value Equity (-7.5%). Last year, U.S Large Cap Equity was the best performer.">
            <a:extLst>
              <a:ext uri="{FF2B5EF4-FFF2-40B4-BE49-F238E27FC236}">
                <a16:creationId xmlns:a16="http://schemas.microsoft.com/office/drawing/2014/main" id="{29E469E9-8B16-4613-B46E-F80639FF2B60}"/>
              </a:ext>
            </a:extLst>
          </p:cNvPr>
          <p:cNvPicPr>
            <a:picLocks noGrp="1"/>
          </p:cNvPicPr>
          <p:nvPr>
            <p:ph type="pic" sz="quarter" idx="10"/>
          </p:nvPr>
        </p:nvPicPr>
        <p:blipFill>
          <a:blip r:embed="rId3"/>
          <a:stretch>
            <a:fillRect/>
          </a:stretch>
        </p:blipFill>
        <p:spPr>
          <a:xfrm>
            <a:off x="311568" y="1493381"/>
            <a:ext cx="8155103" cy="4572000"/>
          </a:xfrm>
          <a:prstGeom prst="rect">
            <a:avLst/>
          </a:prstGeom>
        </p:spPr>
      </p:pic>
      <p:sp>
        <p:nvSpPr>
          <p:cNvPr id="2" name="Title 1"/>
          <p:cNvSpPr>
            <a:spLocks noGrp="1"/>
          </p:cNvSpPr>
          <p:nvPr>
            <p:ph type="title"/>
          </p:nvPr>
        </p:nvSpPr>
        <p:spPr/>
        <p:txBody>
          <a:bodyPr/>
          <a:lstStyle/>
          <a:p>
            <a:pPr lvl="0" defTabSz="914400" fontAlgn="base">
              <a:spcAft>
                <a:spcPct val="0"/>
              </a:spcAft>
            </a:pPr>
            <a:r>
              <a:rPr lang="en-US" altLang="en-US" dirty="0">
                <a:ea typeface="ＭＳ Ｐゴシック" pitchFamily="34" charset="-128"/>
              </a:rPr>
              <a:t>Equities performance</a:t>
            </a:r>
            <a:br>
              <a:rPr lang="en-US" dirty="0"/>
            </a:br>
            <a:r>
              <a:rPr lang="en-US" sz="1400" dirty="0">
                <a:solidFill>
                  <a:srgbClr val="141414"/>
                </a:solidFill>
                <a:latin typeface="Wells Fargo Serif SemiBold" panose="02040703040405020204" pitchFamily="18" charset="0"/>
                <a:ea typeface="ＭＳ Ｐゴシック" pitchFamily="34" charset="-128"/>
              </a:rPr>
              <a:t>All equity asset classes were down in 2022</a:t>
            </a:r>
            <a:br>
              <a:rPr lang="en-US" altLang="en-US" sz="1400" dirty="0">
                <a:solidFill>
                  <a:srgbClr val="141414"/>
                </a:solidFill>
                <a:latin typeface="Wells Fargo Serif SemiBold" panose="02040703040405020204" pitchFamily="18" charset="0"/>
                <a:ea typeface="ＭＳ Ｐゴシック" pitchFamily="34" charset="-128"/>
                <a:cs typeface="+mn-cs"/>
              </a:rPr>
            </a:br>
            <a:endParaRPr lang="en-US" dirty="0"/>
          </a:p>
        </p:txBody>
      </p:sp>
      <p:sp>
        <p:nvSpPr>
          <p:cNvPr id="5" name="Slide Number Placeholder 4"/>
          <p:cNvSpPr>
            <a:spLocks noGrp="1"/>
          </p:cNvSpPr>
          <p:nvPr>
            <p:ph type="sldNum" sz="quarter" idx="12"/>
          </p:nvPr>
        </p:nvSpPr>
        <p:spPr/>
        <p:txBody>
          <a:bodyPr/>
          <a:lstStyle/>
          <a:p>
            <a:fld id="{000F85C7-EC28-5C4D-9577-C5634B07539F}" type="slidenum">
              <a:rPr lang="en-US" smtClean="0"/>
              <a:pPr/>
              <a:t>5</a:t>
            </a:fld>
            <a:endParaRPr lang="en-US" dirty="0"/>
          </a:p>
        </p:txBody>
      </p:sp>
      <p:sp>
        <p:nvSpPr>
          <p:cNvPr id="11" name="Rectangle 10"/>
          <p:cNvSpPr>
            <a:spLocks noChangeArrowheads="1"/>
          </p:cNvSpPr>
          <p:nvPr/>
        </p:nvSpPr>
        <p:spPr bwMode="auto">
          <a:xfrm>
            <a:off x="365760" y="5914891"/>
            <a:ext cx="8046720" cy="94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rIns="0" anchor="b"/>
          <a:lstStyle>
            <a:lvl1pPr algn="l" defTabSz="457200" eaLnBrk="0" hangingPunct="0">
              <a:lnSpc>
                <a:spcPct val="95000"/>
              </a:lnSpc>
              <a:spcAft>
                <a:spcPct val="20000"/>
              </a:spcAft>
              <a:buClr>
                <a:schemeClr val="tx2"/>
              </a:buClr>
              <a:buFont typeface="Wingdings" pitchFamily="2" charset="2"/>
              <a:buChar char="§"/>
              <a:defRPr sz="2400">
                <a:solidFill>
                  <a:schemeClr val="tx1"/>
                </a:solidFill>
                <a:latin typeface="Verdana" pitchFamily="34" charset="0"/>
                <a:ea typeface="ＭＳ Ｐゴシック" pitchFamily="34" charset="-128"/>
              </a:defRPr>
            </a:lvl1pPr>
            <a:lvl2pPr marL="742950" indent="-285750" algn="l" defTabSz="457200" eaLnBrk="0" hangingPunct="0">
              <a:lnSpc>
                <a:spcPct val="95000"/>
              </a:lnSpc>
              <a:spcAft>
                <a:spcPct val="20000"/>
              </a:spcAft>
              <a:buClr>
                <a:schemeClr val="tx2"/>
              </a:buClr>
              <a:buFont typeface="Arial" charset="0"/>
              <a:buChar char="–"/>
              <a:defRPr sz="2200">
                <a:solidFill>
                  <a:schemeClr val="tx1"/>
                </a:solidFill>
                <a:latin typeface="Verdana" pitchFamily="34" charset="0"/>
                <a:ea typeface="ＭＳ Ｐゴシック" pitchFamily="34" charset="-128"/>
              </a:defRPr>
            </a:lvl2pPr>
            <a:lvl3pPr marL="1143000" indent="-228600" algn="l" defTabSz="457200" eaLnBrk="0" hangingPunct="0">
              <a:lnSpc>
                <a:spcPct val="95000"/>
              </a:lnSpc>
              <a:spcAft>
                <a:spcPct val="20000"/>
              </a:spcAft>
              <a:buClr>
                <a:schemeClr val="tx2"/>
              </a:buClr>
              <a:buFont typeface="Arial" charset="0"/>
              <a:buChar char="–"/>
              <a:defRPr sz="2200">
                <a:solidFill>
                  <a:schemeClr val="tx1"/>
                </a:solidFill>
                <a:latin typeface="Verdana" pitchFamily="34" charset="0"/>
                <a:ea typeface="ＭＳ Ｐゴシック" pitchFamily="34" charset="-128"/>
              </a:defRPr>
            </a:lvl3pPr>
            <a:lvl4pPr marL="1600200" indent="-228600" algn="l" defTabSz="457200" eaLnBrk="0" hangingPunct="0">
              <a:lnSpc>
                <a:spcPct val="95000"/>
              </a:lnSpc>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4pPr>
            <a:lvl5pPr marL="2057400" indent="-228600" algn="l" defTabSz="457200" eaLnBrk="0" hangingPunct="0">
              <a:lnSpc>
                <a:spcPct val="95000"/>
              </a:lnSpc>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5pPr>
            <a:lvl6pPr marL="25146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6pPr>
            <a:lvl7pPr marL="29718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7pPr>
            <a:lvl8pPr marL="34290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8pPr>
            <a:lvl9pPr marL="38862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9pPr>
          </a:lstStyle>
          <a:p>
            <a:pPr eaLnBrk="1" hangingPunct="1">
              <a:lnSpc>
                <a:spcPct val="100000"/>
              </a:lnSpc>
              <a:spcAft>
                <a:spcPct val="0"/>
              </a:spcAft>
              <a:buClrTx/>
              <a:buNone/>
            </a:pPr>
            <a:r>
              <a:rPr lang="en-US" sz="800" dirty="0">
                <a:latin typeface="+mn-lt"/>
              </a:rPr>
              <a:t>Sources: Bloomberg and Wells Fargo Investment Institute. Total return as of December 31, 2022. U.S. Large Cap Equity: S&amp;P 500 Index; U.S. Large Cap Growth Equity: Russell 1000 Growth Index; U.S. Large Cap Value: Russell 1000 Value Index; U.S. Mid Cap Equity: Russell Midcap Index; U.S. Small Cap Equity: Russell 2000 Index; Developed Market ex U.S. Equity: MSCI EAFE Index; Emerging Market Equity: MSCI Emerging Markets Index; Frontier Market Equity: MSCI Frontier Markets Index. </a:t>
            </a:r>
            <a:r>
              <a:rPr lang="en-US" sz="800" b="1" i="1" dirty="0">
                <a:latin typeface="+mn-lt"/>
              </a:rPr>
              <a:t>Index return information is provided for illustrative purposes only. </a:t>
            </a:r>
            <a:r>
              <a:rPr lang="en-US" sz="800" i="1" dirty="0">
                <a:latin typeface="+mn-lt"/>
              </a:rPr>
              <a:t>Index returns do not represent investment performance or the results of actual trading</a:t>
            </a:r>
            <a:r>
              <a:rPr lang="en-US" sz="800" dirty="0">
                <a:latin typeface="+mn-lt"/>
              </a:rPr>
              <a:t>. Index returns reflect general market results, assume the reinvestment of dividends and other distributions and do not reflect deduction for fees, expenses or taxes applicable to an actual investment. An index is unmanaged and not available for direct investment. </a:t>
            </a:r>
            <a:r>
              <a:rPr lang="en-US" sz="800" b="1" dirty="0">
                <a:latin typeface="+mn-lt"/>
              </a:rPr>
              <a:t>Past performance is no guarantee of future results. </a:t>
            </a:r>
            <a:r>
              <a:rPr lang="en-US" sz="800" dirty="0">
                <a:latin typeface="+mn-lt"/>
              </a:rPr>
              <a:t>The asset class risks associated with the representative asset classes and the definitions of the indexes are provided beginning on slide 33 of the presentation.</a:t>
            </a:r>
          </a:p>
        </p:txBody>
      </p:sp>
      <p:sp>
        <p:nvSpPr>
          <p:cNvPr id="9" name="Text Box 434"/>
          <p:cNvSpPr txBox="1">
            <a:spLocks noChangeArrowheads="1"/>
          </p:cNvSpPr>
          <p:nvPr/>
        </p:nvSpPr>
        <p:spPr bwMode="gray">
          <a:xfrm>
            <a:off x="378899" y="1310581"/>
            <a:ext cx="8033582" cy="365601"/>
          </a:xfrm>
          <a:prstGeom prst="rect">
            <a:avLst/>
          </a:prstGeom>
          <a:noFill/>
          <a:ln w="9525">
            <a:noFill/>
            <a:miter lim="800000"/>
            <a:headEnd/>
            <a:tailEnd/>
          </a:ln>
        </p:spPr>
        <p:txBody>
          <a:bodyPr lIns="0" tIns="0" rIns="0" bIns="0" anchor="ctr"/>
          <a:lstStyle/>
          <a:p>
            <a:pPr algn="ctr" defTabSz="457200">
              <a:spcBef>
                <a:spcPct val="0"/>
              </a:spcBef>
              <a:spcAft>
                <a:spcPct val="0"/>
              </a:spcAft>
              <a:defRPr/>
            </a:pPr>
            <a:r>
              <a:rPr lang="en-US" dirty="0">
                <a:solidFill>
                  <a:srgbClr val="3C3C3C"/>
                </a:solidFill>
                <a:ea typeface="ＭＳ Ｐゴシック" pitchFamily="34" charset="-128"/>
                <a:cs typeface="Georgia"/>
              </a:rPr>
              <a:t>Equity returns by market segment</a:t>
            </a:r>
          </a:p>
        </p:txBody>
      </p:sp>
    </p:spTree>
    <p:extLst>
      <p:ext uri="{BB962C8B-B14F-4D97-AF65-F5344CB8AC3E}">
        <p14:creationId xmlns:p14="http://schemas.microsoft.com/office/powerpoint/2010/main" val="2575098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The bar chart shows the total returns of the fixed income market for 2021 and year to date. Year to date performance is as follows: Developed Market ex. U.S. (-21.9%); Emerging Market (-16.5%); U.S. Corporates (-15.8%); U.S. Treasurys (-12.5%); U.S. TIPS (-11.8%); Investment Grade Securitized (-11.8%); U.S. High Yield (-11.2%); U.S. Municipals (-8.5%). Last year, U.S. TIPS was the best performer.">
            <a:extLst>
              <a:ext uri="{FF2B5EF4-FFF2-40B4-BE49-F238E27FC236}">
                <a16:creationId xmlns:a16="http://schemas.microsoft.com/office/drawing/2014/main" id="{EA159ED1-11B0-4D3C-B664-460CC242234B}"/>
              </a:ext>
            </a:extLst>
          </p:cNvPr>
          <p:cNvPicPr>
            <a:picLocks noGrp="1"/>
          </p:cNvPicPr>
          <p:nvPr>
            <p:ph type="pic" sz="quarter" idx="10"/>
          </p:nvPr>
        </p:nvPicPr>
        <p:blipFill>
          <a:blip r:embed="rId3"/>
          <a:stretch>
            <a:fillRect/>
          </a:stretch>
        </p:blipFill>
        <p:spPr>
          <a:xfrm>
            <a:off x="436561" y="1310581"/>
            <a:ext cx="8174038" cy="4446588"/>
          </a:xfrm>
          <a:prstGeom prst="rect">
            <a:avLst/>
          </a:prstGeom>
        </p:spPr>
      </p:pic>
      <p:sp>
        <p:nvSpPr>
          <p:cNvPr id="2" name="Title 1"/>
          <p:cNvSpPr>
            <a:spLocks noGrp="1"/>
          </p:cNvSpPr>
          <p:nvPr>
            <p:ph type="title"/>
          </p:nvPr>
        </p:nvSpPr>
        <p:spPr/>
        <p:txBody>
          <a:bodyPr/>
          <a:lstStyle/>
          <a:p>
            <a:pPr lvl="0" defTabSz="914400" fontAlgn="base">
              <a:spcAft>
                <a:spcPct val="0"/>
              </a:spcAft>
            </a:pPr>
            <a:r>
              <a:rPr lang="en-US" altLang="en-US" dirty="0">
                <a:ea typeface="ＭＳ Ｐゴシック" pitchFamily="34" charset="-128"/>
              </a:rPr>
              <a:t>Fixed income</a:t>
            </a:r>
            <a:br>
              <a:rPr lang="en-US" dirty="0"/>
            </a:br>
            <a:r>
              <a:rPr lang="en-US" sz="1400" dirty="0">
                <a:solidFill>
                  <a:srgbClr val="141414"/>
                </a:solidFill>
                <a:latin typeface="Wells Fargo Serif SemiBold" panose="02040703040405020204" pitchFamily="18" charset="0"/>
                <a:ea typeface="ＭＳ Ｐゴシック" pitchFamily="34" charset="-128"/>
                <a:cs typeface="+mn-cs"/>
              </a:rPr>
              <a:t>In 2022, the bond market experienced its worst returns in decades</a:t>
            </a:r>
            <a:endParaRPr lang="en-US" dirty="0"/>
          </a:p>
        </p:txBody>
      </p:sp>
      <p:sp>
        <p:nvSpPr>
          <p:cNvPr id="5" name="Slide Number Placeholder 4"/>
          <p:cNvSpPr>
            <a:spLocks noGrp="1"/>
          </p:cNvSpPr>
          <p:nvPr>
            <p:ph type="sldNum" sz="quarter" idx="12"/>
          </p:nvPr>
        </p:nvSpPr>
        <p:spPr/>
        <p:txBody>
          <a:bodyPr/>
          <a:lstStyle/>
          <a:p>
            <a:fld id="{000F85C7-EC28-5C4D-9577-C5634B07539F}" type="slidenum">
              <a:rPr lang="en-US" smtClean="0"/>
              <a:pPr/>
              <a:t>6</a:t>
            </a:fld>
            <a:endParaRPr lang="en-US" dirty="0"/>
          </a:p>
        </p:txBody>
      </p:sp>
      <p:sp>
        <p:nvSpPr>
          <p:cNvPr id="11" name="Rectangle 10"/>
          <p:cNvSpPr>
            <a:spLocks noChangeArrowheads="1"/>
          </p:cNvSpPr>
          <p:nvPr/>
        </p:nvSpPr>
        <p:spPr bwMode="auto">
          <a:xfrm>
            <a:off x="378898" y="5688787"/>
            <a:ext cx="8231701" cy="116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rIns="0" anchor="b"/>
          <a:lstStyle>
            <a:lvl1pPr algn="l" defTabSz="457200" eaLnBrk="0" hangingPunct="0">
              <a:lnSpc>
                <a:spcPct val="95000"/>
              </a:lnSpc>
              <a:spcAft>
                <a:spcPct val="20000"/>
              </a:spcAft>
              <a:buClr>
                <a:schemeClr val="tx2"/>
              </a:buClr>
              <a:buFont typeface="Wingdings" pitchFamily="2" charset="2"/>
              <a:buChar char="§"/>
              <a:defRPr sz="2400">
                <a:solidFill>
                  <a:schemeClr val="tx1"/>
                </a:solidFill>
                <a:latin typeface="Verdana" pitchFamily="34" charset="0"/>
                <a:ea typeface="ＭＳ Ｐゴシック" pitchFamily="34" charset="-128"/>
              </a:defRPr>
            </a:lvl1pPr>
            <a:lvl2pPr marL="742950" indent="-285750" algn="l" defTabSz="457200" eaLnBrk="0" hangingPunct="0">
              <a:lnSpc>
                <a:spcPct val="95000"/>
              </a:lnSpc>
              <a:spcAft>
                <a:spcPct val="20000"/>
              </a:spcAft>
              <a:buClr>
                <a:schemeClr val="tx2"/>
              </a:buClr>
              <a:buFont typeface="Arial" charset="0"/>
              <a:buChar char="–"/>
              <a:defRPr sz="2200">
                <a:solidFill>
                  <a:schemeClr val="tx1"/>
                </a:solidFill>
                <a:latin typeface="Verdana" pitchFamily="34" charset="0"/>
                <a:ea typeface="ＭＳ Ｐゴシック" pitchFamily="34" charset="-128"/>
              </a:defRPr>
            </a:lvl2pPr>
            <a:lvl3pPr marL="1143000" indent="-228600" algn="l" defTabSz="457200" eaLnBrk="0" hangingPunct="0">
              <a:lnSpc>
                <a:spcPct val="95000"/>
              </a:lnSpc>
              <a:spcAft>
                <a:spcPct val="20000"/>
              </a:spcAft>
              <a:buClr>
                <a:schemeClr val="tx2"/>
              </a:buClr>
              <a:buFont typeface="Arial" charset="0"/>
              <a:buChar char="–"/>
              <a:defRPr sz="2200">
                <a:solidFill>
                  <a:schemeClr val="tx1"/>
                </a:solidFill>
                <a:latin typeface="Verdana" pitchFamily="34" charset="0"/>
                <a:ea typeface="ＭＳ Ｐゴシック" pitchFamily="34" charset="-128"/>
              </a:defRPr>
            </a:lvl3pPr>
            <a:lvl4pPr marL="1600200" indent="-228600" algn="l" defTabSz="457200" eaLnBrk="0" hangingPunct="0">
              <a:lnSpc>
                <a:spcPct val="95000"/>
              </a:lnSpc>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4pPr>
            <a:lvl5pPr marL="2057400" indent="-228600" algn="l" defTabSz="457200" eaLnBrk="0" hangingPunct="0">
              <a:lnSpc>
                <a:spcPct val="95000"/>
              </a:lnSpc>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5pPr>
            <a:lvl6pPr marL="25146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6pPr>
            <a:lvl7pPr marL="29718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7pPr>
            <a:lvl8pPr marL="34290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8pPr>
            <a:lvl9pPr marL="38862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9pPr>
          </a:lstStyle>
          <a:p>
            <a:pPr eaLnBrk="1" hangingPunct="1">
              <a:lnSpc>
                <a:spcPct val="100000"/>
              </a:lnSpc>
              <a:spcAft>
                <a:spcPct val="0"/>
              </a:spcAft>
              <a:buClrTx/>
              <a:buNone/>
            </a:pPr>
            <a:r>
              <a:rPr lang="en-US" altLang="en-US" sz="800" dirty="0">
                <a:latin typeface="+mn-lt"/>
              </a:rPr>
              <a:t>Sources: Bloomberg and </a:t>
            </a:r>
            <a:r>
              <a:rPr lang="en-US" sz="800" dirty="0">
                <a:latin typeface="+mn-lt"/>
                <a:ea typeface="ＭＳ Ｐゴシック"/>
              </a:rPr>
              <a:t>Wells Fargo Investment Institute</a:t>
            </a:r>
            <a:r>
              <a:rPr lang="en-US" altLang="en-US" sz="800" dirty="0">
                <a:latin typeface="+mn-lt"/>
              </a:rPr>
              <a:t>. Total return as of December 31, 2022. Investment Grade Securitized: Bloomberg Mortgage Backed Securities Index; U.S. TIPS: Bloomberg U.S. TIPS Index; U.S. Treasurys: Bloomberg U.S. Treasury Index; U.S. Corporates: Bloomberg U.S. Corporate Bond Index; U.S. High Yield: Bloomberg U.S. Corporate High Yield Index; U.S. Municipals: Bloomberg U.S. Municipal Index; Developed Market ex U.S.: JPMorgan Global ex-U.S. Government Bond Index; Emerging Market: JPMorgan Emerging Markets Bond Index</a:t>
            </a:r>
            <a:r>
              <a:rPr lang="en-US" altLang="en-US" sz="800" b="1" dirty="0">
                <a:latin typeface="+mn-lt"/>
              </a:rPr>
              <a:t>. </a:t>
            </a:r>
            <a:r>
              <a:rPr lang="en-US" sz="800" b="1" i="1" dirty="0">
                <a:latin typeface="+mn-lt"/>
              </a:rPr>
              <a:t>Index return information is provided for illustrative purposes only. </a:t>
            </a:r>
            <a:r>
              <a:rPr lang="en-US" sz="800" i="1" dirty="0">
                <a:latin typeface="+mn-lt"/>
              </a:rPr>
              <a:t>Index returns do not represent investment performance or the results of actual trading</a:t>
            </a:r>
            <a:r>
              <a:rPr lang="en-US" sz="800" dirty="0">
                <a:latin typeface="+mn-lt"/>
              </a:rPr>
              <a:t>. Index returns reflect general market results, assume the reinvestment of dividends and other distributions and do not reflect deduction for fees, expenses or taxes applicable to an actual investment. An index is unmanaged and not available for direct investment. </a:t>
            </a:r>
            <a:r>
              <a:rPr lang="en-US" sz="800" b="1" dirty="0">
                <a:latin typeface="+mn-lt"/>
              </a:rPr>
              <a:t>Past performance is no guarantee of future results. </a:t>
            </a:r>
            <a:r>
              <a:rPr lang="en-US" sz="800" dirty="0">
                <a:latin typeface="+mn-lt"/>
              </a:rPr>
              <a:t>Definitions of the indexes and descriptions of the risks associated with investment in these asset classes are provided beginning on slide 33 of the presentation.</a:t>
            </a:r>
          </a:p>
        </p:txBody>
      </p:sp>
      <p:sp>
        <p:nvSpPr>
          <p:cNvPr id="9" name="Text Box 434"/>
          <p:cNvSpPr txBox="1">
            <a:spLocks noChangeArrowheads="1"/>
          </p:cNvSpPr>
          <p:nvPr/>
        </p:nvSpPr>
        <p:spPr bwMode="gray">
          <a:xfrm>
            <a:off x="361386" y="1143000"/>
            <a:ext cx="8033582" cy="365601"/>
          </a:xfrm>
          <a:prstGeom prst="rect">
            <a:avLst/>
          </a:prstGeom>
          <a:noFill/>
          <a:ln w="9525">
            <a:noFill/>
            <a:miter lim="800000"/>
            <a:headEnd/>
            <a:tailEnd/>
          </a:ln>
        </p:spPr>
        <p:txBody>
          <a:bodyPr lIns="0" tIns="0" rIns="0" bIns="0" anchor="ctr"/>
          <a:lstStyle/>
          <a:p>
            <a:pPr algn="ctr" defTabSz="457200">
              <a:spcBef>
                <a:spcPct val="0"/>
              </a:spcBef>
              <a:spcAft>
                <a:spcPct val="0"/>
              </a:spcAft>
              <a:defRPr/>
            </a:pPr>
            <a:r>
              <a:rPr lang="en-US" dirty="0">
                <a:solidFill>
                  <a:srgbClr val="3C3C3C"/>
                </a:solidFill>
                <a:ea typeface="ＭＳ Ｐゴシック" pitchFamily="34" charset="-128"/>
                <a:cs typeface="Georgia"/>
              </a:rPr>
              <a:t>Fixed income market total returns</a:t>
            </a:r>
          </a:p>
        </p:txBody>
      </p:sp>
    </p:spTree>
    <p:extLst>
      <p:ext uri="{BB962C8B-B14F-4D97-AF65-F5344CB8AC3E}">
        <p14:creationId xmlns:p14="http://schemas.microsoft.com/office/powerpoint/2010/main" val="4201915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is bar chart displays the yields for several real assets, fixed income securities, and equity securities as of December 2022. A vertical dashed line displays WFII’s long-term inflation expectation of 2.25%. Yields are as follows: U.S. Large Cap: 1.7%, DM ex-U.S. Fixed Income: 2.4%, 10-Year Municipal: 3.1%, EM Equity: 3.4%, DM ex-U.S. Equity: 3.4%, 10-Year Treasury: 3.9%, Infrastructure: 3.9%, Cash: 4.2%, Investment Grade Corporate: 5.4%, High Yield Municipal: 5.8%, MLPs: 7.6%, EM Fixed Income: 7.8%, and High Yield: 9.0%.">
            <a:extLst>
              <a:ext uri="{FF2B5EF4-FFF2-40B4-BE49-F238E27FC236}">
                <a16:creationId xmlns:a16="http://schemas.microsoft.com/office/drawing/2014/main" id="{55D25503-7CEC-44AF-90E7-3AD0A09CAB0E}"/>
              </a:ext>
            </a:extLst>
          </p:cNvPr>
          <p:cNvPicPr/>
          <p:nvPr/>
        </p:nvPicPr>
        <p:blipFill>
          <a:blip r:embed="rId3"/>
          <a:stretch>
            <a:fillRect/>
          </a:stretch>
        </p:blipFill>
        <p:spPr>
          <a:xfrm>
            <a:off x="395577" y="1914418"/>
            <a:ext cx="7771040" cy="3931920"/>
          </a:xfrm>
          <a:prstGeom prst="rect">
            <a:avLst/>
          </a:prstGeom>
        </p:spPr>
      </p:pic>
      <p:sp>
        <p:nvSpPr>
          <p:cNvPr id="2" name="Title 1"/>
          <p:cNvSpPr>
            <a:spLocks noGrp="1"/>
          </p:cNvSpPr>
          <p:nvPr>
            <p:ph type="title"/>
          </p:nvPr>
        </p:nvSpPr>
        <p:spPr>
          <a:xfrm>
            <a:off x="365760" y="457200"/>
            <a:ext cx="8412480" cy="768725"/>
          </a:xfrm>
        </p:spPr>
        <p:txBody>
          <a:bodyPr/>
          <a:lstStyle/>
          <a:p>
            <a:pPr lvl="0" defTabSz="914400" fontAlgn="base">
              <a:spcAft>
                <a:spcPct val="0"/>
              </a:spcAft>
            </a:pPr>
            <a:r>
              <a:rPr lang="en-US" altLang="en-US" dirty="0">
                <a:ea typeface="ＭＳ Ｐゴシック" pitchFamily="34" charset="-128"/>
              </a:rPr>
              <a:t>Real assets</a:t>
            </a:r>
            <a:br>
              <a:rPr lang="en-US" dirty="0"/>
            </a:br>
            <a:r>
              <a:rPr lang="en-US" sz="1400" dirty="0">
                <a:solidFill>
                  <a:srgbClr val="141414"/>
                </a:solidFill>
                <a:latin typeface="Wells Fargo Serif SemiBold" panose="02040703040405020204" pitchFamily="18" charset="0"/>
                <a:ea typeface="ＭＳ Ｐゴシック" pitchFamily="34" charset="-128"/>
                <a:cs typeface="+mn-cs"/>
              </a:rPr>
              <a:t>Master limited partnerships (</a:t>
            </a:r>
            <a:r>
              <a:rPr lang="en-US" sz="1400" dirty="0">
                <a:solidFill>
                  <a:schemeClr val="tx1"/>
                </a:solidFill>
                <a:latin typeface="Wells Fargo Serif SemiBold" panose="02040703040405020204" pitchFamily="18" charset="0"/>
                <a:ea typeface="ＭＳ Ｐゴシック" pitchFamily="34" charset="-128"/>
                <a:cs typeface="+mn-cs"/>
              </a:rPr>
              <a:t>MLPs)</a:t>
            </a:r>
            <a:r>
              <a:rPr lang="en-US" altLang="en-US" sz="1400" dirty="0">
                <a:solidFill>
                  <a:schemeClr val="tx1"/>
                </a:solidFill>
                <a:latin typeface="Wells Fargo Serif SemiBold" panose="02040703040405020204" pitchFamily="18" charset="0"/>
                <a:ea typeface="ＭＳ Ｐゴシック" pitchFamily="34" charset="-128"/>
                <a:cs typeface="+mn-cs"/>
              </a:rPr>
              <a:t> have provided attractive </a:t>
            </a:r>
            <a:r>
              <a:rPr lang="en-US" altLang="en-US" sz="1400" dirty="0">
                <a:solidFill>
                  <a:srgbClr val="141414"/>
                </a:solidFill>
                <a:latin typeface="Wells Fargo Serif SemiBold" panose="02040703040405020204" pitchFamily="18" charset="0"/>
                <a:ea typeface="ＭＳ Ｐゴシック" pitchFamily="34" charset="-128"/>
                <a:cs typeface="+mn-cs"/>
              </a:rPr>
              <a:t>yields in a higher inflationary environment </a:t>
            </a:r>
            <a:br>
              <a:rPr lang="en-US" altLang="en-US" sz="1400" dirty="0">
                <a:solidFill>
                  <a:srgbClr val="141414"/>
                </a:solidFill>
                <a:latin typeface="Wells Fargo Serif SemiBold" panose="02040703040405020204" pitchFamily="18" charset="0"/>
                <a:ea typeface="ＭＳ Ｐゴシック" pitchFamily="34" charset="-128"/>
                <a:cs typeface="+mn-cs"/>
              </a:rPr>
            </a:br>
            <a:r>
              <a:rPr lang="en-US" altLang="en-US" sz="1400" dirty="0">
                <a:solidFill>
                  <a:srgbClr val="141414"/>
                </a:solidFill>
                <a:latin typeface="Wells Fargo Serif SemiBold" panose="02040703040405020204" pitchFamily="18" charset="0"/>
                <a:ea typeface="ＭＳ Ｐゴシック" pitchFamily="34" charset="-128"/>
                <a:cs typeface="+mn-cs"/>
              </a:rPr>
              <a:t> </a:t>
            </a:r>
            <a:br>
              <a:rPr lang="en-US" altLang="en-US" sz="1400" dirty="0">
                <a:solidFill>
                  <a:srgbClr val="141414"/>
                </a:solidFill>
                <a:latin typeface="Wells Fargo Serif SemiBold" panose="02040703040405020204" pitchFamily="18" charset="0"/>
                <a:ea typeface="ＭＳ Ｐゴシック" pitchFamily="34" charset="-128"/>
                <a:cs typeface="+mn-cs"/>
              </a:rPr>
            </a:br>
            <a:endParaRPr lang="en-US" dirty="0"/>
          </a:p>
        </p:txBody>
      </p:sp>
      <p:sp>
        <p:nvSpPr>
          <p:cNvPr id="5" name="Slide Number Placeholder 4"/>
          <p:cNvSpPr>
            <a:spLocks noGrp="1"/>
          </p:cNvSpPr>
          <p:nvPr>
            <p:ph type="sldNum" sz="quarter" idx="12"/>
          </p:nvPr>
        </p:nvSpPr>
        <p:spPr/>
        <p:txBody>
          <a:bodyPr/>
          <a:lstStyle/>
          <a:p>
            <a:fld id="{000F85C7-EC28-5C4D-9577-C5634B07539F}" type="slidenum">
              <a:rPr lang="en-US" smtClean="0"/>
              <a:pPr/>
              <a:t>7</a:t>
            </a:fld>
            <a:endParaRPr lang="en-US" dirty="0"/>
          </a:p>
        </p:txBody>
      </p:sp>
      <p:sp>
        <p:nvSpPr>
          <p:cNvPr id="11" name="Rectangle 10"/>
          <p:cNvSpPr>
            <a:spLocks noChangeArrowheads="1"/>
          </p:cNvSpPr>
          <p:nvPr/>
        </p:nvSpPr>
        <p:spPr bwMode="auto">
          <a:xfrm>
            <a:off x="200108" y="5967899"/>
            <a:ext cx="8382000" cy="890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rIns="0" anchor="b"/>
          <a:lstStyle>
            <a:lvl1pPr algn="l" defTabSz="457200" eaLnBrk="0" hangingPunct="0">
              <a:lnSpc>
                <a:spcPct val="95000"/>
              </a:lnSpc>
              <a:spcAft>
                <a:spcPct val="20000"/>
              </a:spcAft>
              <a:buClr>
                <a:schemeClr val="tx2"/>
              </a:buClr>
              <a:buFont typeface="Wingdings" pitchFamily="2" charset="2"/>
              <a:buChar char="§"/>
              <a:defRPr sz="2400">
                <a:solidFill>
                  <a:schemeClr val="tx1"/>
                </a:solidFill>
                <a:latin typeface="Verdana" pitchFamily="34" charset="0"/>
                <a:ea typeface="ＭＳ Ｐゴシック" pitchFamily="34" charset="-128"/>
              </a:defRPr>
            </a:lvl1pPr>
            <a:lvl2pPr marL="742950" indent="-285750" algn="l" defTabSz="457200" eaLnBrk="0" hangingPunct="0">
              <a:lnSpc>
                <a:spcPct val="95000"/>
              </a:lnSpc>
              <a:spcAft>
                <a:spcPct val="20000"/>
              </a:spcAft>
              <a:buClr>
                <a:schemeClr val="tx2"/>
              </a:buClr>
              <a:buFont typeface="Arial" charset="0"/>
              <a:buChar char="–"/>
              <a:defRPr sz="2200">
                <a:solidFill>
                  <a:schemeClr val="tx1"/>
                </a:solidFill>
                <a:latin typeface="Verdana" pitchFamily="34" charset="0"/>
                <a:ea typeface="ＭＳ Ｐゴシック" pitchFamily="34" charset="-128"/>
              </a:defRPr>
            </a:lvl2pPr>
            <a:lvl3pPr marL="1143000" indent="-228600" algn="l" defTabSz="457200" eaLnBrk="0" hangingPunct="0">
              <a:lnSpc>
                <a:spcPct val="95000"/>
              </a:lnSpc>
              <a:spcAft>
                <a:spcPct val="20000"/>
              </a:spcAft>
              <a:buClr>
                <a:schemeClr val="tx2"/>
              </a:buClr>
              <a:buFont typeface="Arial" charset="0"/>
              <a:buChar char="–"/>
              <a:defRPr sz="2200">
                <a:solidFill>
                  <a:schemeClr val="tx1"/>
                </a:solidFill>
                <a:latin typeface="Verdana" pitchFamily="34" charset="0"/>
                <a:ea typeface="ＭＳ Ｐゴシック" pitchFamily="34" charset="-128"/>
              </a:defRPr>
            </a:lvl3pPr>
            <a:lvl4pPr marL="1600200" indent="-228600" algn="l" defTabSz="457200" eaLnBrk="0" hangingPunct="0">
              <a:lnSpc>
                <a:spcPct val="95000"/>
              </a:lnSpc>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4pPr>
            <a:lvl5pPr marL="2057400" indent="-228600" algn="l" defTabSz="457200" eaLnBrk="0" hangingPunct="0">
              <a:lnSpc>
                <a:spcPct val="95000"/>
              </a:lnSpc>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5pPr>
            <a:lvl6pPr marL="25146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6pPr>
            <a:lvl7pPr marL="29718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7pPr>
            <a:lvl8pPr marL="34290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8pPr>
            <a:lvl9pPr marL="38862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9pPr>
          </a:lstStyle>
          <a:p>
            <a:pPr eaLnBrk="1" hangingPunct="1">
              <a:lnSpc>
                <a:spcPct val="100000"/>
              </a:lnSpc>
              <a:spcAft>
                <a:spcPct val="0"/>
              </a:spcAft>
              <a:buClrTx/>
              <a:buFontTx/>
              <a:buNone/>
            </a:pPr>
            <a:r>
              <a:rPr lang="en-US" altLang="en-US" sz="800" dirty="0">
                <a:latin typeface="+mn-lt"/>
              </a:rPr>
              <a:t>Sources: Bloomberg and </a:t>
            </a:r>
            <a:r>
              <a:rPr lang="en-US" sz="800" dirty="0">
                <a:latin typeface="+mn-lt"/>
              </a:rPr>
              <a:t>Wells Fargo Investment Institute. Data as of</a:t>
            </a:r>
            <a:r>
              <a:rPr lang="en-US" altLang="en-US" sz="800" dirty="0">
                <a:latin typeface="+mn-lt"/>
              </a:rPr>
              <a:t> December 31, 2022. DM = developed market. EM = emerging market. MLPs = master limited partnerships. MLPs: Alerian MLP Index, High Yield: Bloomberg U.S. Corporate High Yield Bond Index, Emerging Market: J.P. Morgan EMBI Global Index, Infrastructure: S&amp;P Global Infrastructure Index, High Yield Municipal: Bloomberg U.S. Municipal High Yield Index, DM ex-U.S. Equity: MSCI EAFE Index, EM Equity: MSCI Emerging Markets Index, Investment Grade Corporate: Bloomberg U.S. Corporate Bond Index, U.S. Large Cap: S&amp;P 500 Index, Cash: Bloomberg U.S. Treasury Bills (1–3M) Index, and Developed Market ex-U.S.: J.P. Morgan Global ex-U.S. Government Bond Index. Yields represent past performance and fluctuate with market conditions. Current yields may be higher or lower than those quoted above. An index is unmanaged and not available for direct investment. </a:t>
            </a:r>
            <a:r>
              <a:rPr lang="en-US" altLang="en-US" sz="800" b="1" dirty="0">
                <a:latin typeface="+mn-lt"/>
              </a:rPr>
              <a:t>Past performance is no guarantee of future results</a:t>
            </a:r>
            <a:r>
              <a:rPr lang="en-US" altLang="en-US" sz="800" dirty="0">
                <a:latin typeface="+mn-lt"/>
              </a:rPr>
              <a:t>. Please see the end of this presentation for the definitions of the indexes and a description of the asset class risks beginning on slide 33. </a:t>
            </a:r>
            <a:endParaRPr lang="en-US" sz="800" dirty="0">
              <a:latin typeface="+mn-lt"/>
            </a:endParaRPr>
          </a:p>
        </p:txBody>
      </p:sp>
      <p:sp>
        <p:nvSpPr>
          <p:cNvPr id="9" name="Text Box 434"/>
          <p:cNvSpPr txBox="1">
            <a:spLocks noChangeArrowheads="1"/>
          </p:cNvSpPr>
          <p:nvPr/>
        </p:nvSpPr>
        <p:spPr bwMode="gray">
          <a:xfrm>
            <a:off x="395577" y="1220756"/>
            <a:ext cx="8033582" cy="365601"/>
          </a:xfrm>
          <a:prstGeom prst="rect">
            <a:avLst/>
          </a:prstGeom>
          <a:noFill/>
          <a:ln w="9525">
            <a:noFill/>
            <a:miter lim="800000"/>
            <a:headEnd/>
            <a:tailEnd/>
          </a:ln>
        </p:spPr>
        <p:txBody>
          <a:bodyPr lIns="0" tIns="0" rIns="0" bIns="0" anchor="ctr"/>
          <a:lstStyle/>
          <a:p>
            <a:pPr algn="ctr" defTabSz="457200">
              <a:spcBef>
                <a:spcPct val="0"/>
              </a:spcBef>
              <a:spcAft>
                <a:spcPct val="0"/>
              </a:spcAft>
              <a:defRPr/>
            </a:pPr>
            <a:r>
              <a:rPr lang="en-US" dirty="0">
                <a:solidFill>
                  <a:srgbClr val="3C3C3C"/>
                </a:solidFill>
                <a:ea typeface="ＭＳ Ｐゴシック" pitchFamily="34" charset="-128"/>
                <a:cs typeface="Georgia"/>
              </a:rPr>
              <a:t>Income from real assets vs fixed income and equity yields</a:t>
            </a:r>
          </a:p>
        </p:txBody>
      </p:sp>
    </p:spTree>
    <p:extLst>
      <p:ext uri="{BB962C8B-B14F-4D97-AF65-F5344CB8AC3E}">
        <p14:creationId xmlns:p14="http://schemas.microsoft.com/office/powerpoint/2010/main" val="1759786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ie chart showing the weights of the components of the Bloomberg Commodity Index as of December 2022. Weights are as follows: Other agricultural commodities: 18.7%, Corn: 6%, Crude oil: 14.7%, Gold: 14.6%, Base metals: 14.1%, Gasoline: 7.9%, Wheat: 4.7%, Natural gas: 8.5%, Soybeans: 6.1%, Silver: 4.9%.">
            <a:extLst>
              <a:ext uri="{FF2B5EF4-FFF2-40B4-BE49-F238E27FC236}">
                <a16:creationId xmlns:a16="http://schemas.microsoft.com/office/drawing/2014/main" id="{A79352B3-0384-4815-8E0F-4C7E980B7652}"/>
              </a:ext>
            </a:extLst>
          </p:cNvPr>
          <p:cNvPicPr/>
          <p:nvPr/>
        </p:nvPicPr>
        <p:blipFill>
          <a:blip r:embed="rId3"/>
          <a:stretch>
            <a:fillRect/>
          </a:stretch>
        </p:blipFill>
        <p:spPr>
          <a:xfrm>
            <a:off x="4270375" y="1630363"/>
            <a:ext cx="4646613" cy="4202112"/>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427664099"/>
              </p:ext>
            </p:extLst>
          </p:nvPr>
        </p:nvGraphicFramePr>
        <p:xfrm>
          <a:off x="140204" y="1981200"/>
          <a:ext cx="4431795" cy="3257550"/>
        </p:xfrm>
        <a:graphic>
          <a:graphicData uri="http://schemas.openxmlformats.org/drawingml/2006/table">
            <a:tbl>
              <a:tblPr firstRow="1"/>
              <a:tblGrid>
                <a:gridCol w="2271543">
                  <a:extLst>
                    <a:ext uri="{9D8B030D-6E8A-4147-A177-3AD203B41FA5}">
                      <a16:colId xmlns:a16="http://schemas.microsoft.com/office/drawing/2014/main" val="1680593251"/>
                    </a:ext>
                  </a:extLst>
                </a:gridCol>
                <a:gridCol w="1080126">
                  <a:extLst>
                    <a:ext uri="{9D8B030D-6E8A-4147-A177-3AD203B41FA5}">
                      <a16:colId xmlns:a16="http://schemas.microsoft.com/office/drawing/2014/main" val="2422903773"/>
                    </a:ext>
                  </a:extLst>
                </a:gridCol>
                <a:gridCol w="1080126">
                  <a:extLst>
                    <a:ext uri="{9D8B030D-6E8A-4147-A177-3AD203B41FA5}">
                      <a16:colId xmlns:a16="http://schemas.microsoft.com/office/drawing/2014/main" val="3485479303"/>
                    </a:ext>
                  </a:extLst>
                </a:gridCol>
              </a:tblGrid>
              <a:tr h="542925">
                <a:tc>
                  <a:txBody>
                    <a:bodyPr/>
                    <a:lstStyle/>
                    <a:p>
                      <a:pPr algn="ctr" rtl="0" fontAlgn="ctr"/>
                      <a:r>
                        <a:rPr lang="en-US" sz="1100" b="1" i="0" u="none" strike="noStrike" dirty="0">
                          <a:solidFill>
                            <a:srgbClr val="FFFFFF"/>
                          </a:solidFill>
                          <a:effectLst/>
                          <a:latin typeface="Wells Fargo Sans" panose="020B0503020203020204" pitchFamily="34" charset="0"/>
                        </a:rPr>
                        <a:t>Index</a:t>
                      </a:r>
                    </a:p>
                  </a:txBody>
                  <a:tcPr marL="0" marR="0" marT="0" marB="0" anchor="ctr">
                    <a:lnL>
                      <a:noFill/>
                    </a:lnL>
                    <a:lnR>
                      <a:noFill/>
                    </a:lnR>
                    <a:lnT>
                      <a:noFill/>
                    </a:lnT>
                    <a:lnB>
                      <a:noFill/>
                    </a:lnB>
                    <a:solidFill>
                      <a:srgbClr val="AF926B"/>
                    </a:solidFill>
                  </a:tcPr>
                </a:tc>
                <a:tc>
                  <a:txBody>
                    <a:bodyPr/>
                    <a:lstStyle/>
                    <a:p>
                      <a:pPr algn="ctr" rtl="0" fontAlgn="ctr"/>
                      <a:r>
                        <a:rPr lang="en-US" sz="1100" b="1" i="0" u="none" strike="noStrike" dirty="0">
                          <a:solidFill>
                            <a:srgbClr val="FFFFFF"/>
                          </a:solidFill>
                          <a:effectLst/>
                          <a:latin typeface="Wells Fargo Sans" panose="020B0503020203020204" pitchFamily="34" charset="0"/>
                        </a:rPr>
                        <a:t>MTD return (%)</a:t>
                      </a:r>
                    </a:p>
                  </a:txBody>
                  <a:tcPr marL="0" marR="0" marT="0" marB="0" anchor="ctr">
                    <a:lnL>
                      <a:noFill/>
                    </a:lnL>
                    <a:lnR>
                      <a:noFill/>
                    </a:lnR>
                    <a:lnT>
                      <a:noFill/>
                    </a:lnT>
                    <a:lnB>
                      <a:noFill/>
                    </a:lnB>
                    <a:solidFill>
                      <a:srgbClr val="AF926B"/>
                    </a:solidFill>
                  </a:tcPr>
                </a:tc>
                <a:tc>
                  <a:txBody>
                    <a:bodyPr/>
                    <a:lstStyle/>
                    <a:p>
                      <a:pPr algn="ctr" rtl="0" fontAlgn="ctr"/>
                      <a:r>
                        <a:rPr lang="en-US" sz="1100" b="1" i="0" u="none" strike="noStrike" dirty="0">
                          <a:solidFill>
                            <a:srgbClr val="FFFFFF"/>
                          </a:solidFill>
                          <a:effectLst/>
                          <a:latin typeface="Wells Fargo Sans" panose="020B0503020203020204" pitchFamily="34" charset="0"/>
                        </a:rPr>
                        <a:t>2022 return (%)</a:t>
                      </a:r>
                    </a:p>
                  </a:txBody>
                  <a:tcPr marL="0" marR="0" marT="0" marB="0" anchor="ctr">
                    <a:lnL>
                      <a:noFill/>
                    </a:lnL>
                    <a:lnR>
                      <a:noFill/>
                    </a:lnR>
                    <a:lnT>
                      <a:noFill/>
                    </a:lnT>
                    <a:lnB>
                      <a:noFill/>
                    </a:lnB>
                    <a:solidFill>
                      <a:srgbClr val="AF926B"/>
                    </a:solidFill>
                  </a:tcPr>
                </a:tc>
                <a:extLst>
                  <a:ext uri="{0D108BD9-81ED-4DB2-BD59-A6C34878D82A}">
                    <a16:rowId xmlns:a16="http://schemas.microsoft.com/office/drawing/2014/main" val="3876641356"/>
                  </a:ext>
                </a:extLst>
              </a:tr>
              <a:tr h="542925">
                <a:tc>
                  <a:txBody>
                    <a:bodyPr/>
                    <a:lstStyle/>
                    <a:p>
                      <a:pPr algn="l" rtl="0" fontAlgn="ctr"/>
                      <a:r>
                        <a:rPr lang="en-US" sz="1100" b="1" i="0" u="none" strike="noStrike" dirty="0">
                          <a:solidFill>
                            <a:srgbClr val="000000"/>
                          </a:solidFill>
                          <a:effectLst/>
                          <a:latin typeface="Wells Fargo Sans" panose="020B0503020203020204" pitchFamily="34" charset="0"/>
                        </a:rPr>
                        <a:t>Commodities: Bloomberg Commodity Index</a:t>
                      </a:r>
                    </a:p>
                  </a:txBody>
                  <a:tcPr marR="0" marT="0" marB="0" anchor="ctr">
                    <a:lnL>
                      <a:noFill/>
                    </a:lnL>
                    <a:lnR>
                      <a:noFill/>
                    </a:lnR>
                    <a:lnT>
                      <a:noFill/>
                    </a:lnT>
                    <a:lnB w="6350" cap="flat" cmpd="sng" algn="ctr">
                      <a:solidFill>
                        <a:srgbClr val="141414"/>
                      </a:solidFill>
                      <a:prstDash val="solid"/>
                      <a:round/>
                      <a:headEnd type="none" w="med" len="med"/>
                      <a:tailEnd type="none" w="med" len="med"/>
                    </a:lnB>
                  </a:tcPr>
                </a:tc>
                <a:tc>
                  <a:txBody>
                    <a:bodyPr/>
                    <a:lstStyle/>
                    <a:p>
                      <a:pPr algn="ctr" rtl="0" fontAlgn="ctr"/>
                      <a:r>
                        <a:rPr lang="en-US" sz="1100" b="1" i="0" u="none" strike="noStrike">
                          <a:solidFill>
                            <a:srgbClr val="000000"/>
                          </a:solidFill>
                          <a:effectLst/>
                          <a:latin typeface="Wells Fargo Sans" panose="020B0503020203020204" pitchFamily="34" charset="0"/>
                        </a:rPr>
                        <a:t>-2.45</a:t>
                      </a:r>
                    </a:p>
                  </a:txBody>
                  <a:tcPr marL="0" marR="0" marT="0" marB="0" anchor="ctr">
                    <a:lnL>
                      <a:noFill/>
                    </a:lnL>
                    <a:lnR>
                      <a:noFill/>
                    </a:lnR>
                    <a:lnT>
                      <a:noFill/>
                    </a:lnT>
                    <a:lnB w="6350" cap="flat" cmpd="sng" algn="ctr">
                      <a:solidFill>
                        <a:srgbClr val="141414"/>
                      </a:solidFill>
                      <a:prstDash val="solid"/>
                      <a:round/>
                      <a:headEnd type="none" w="med" len="med"/>
                      <a:tailEnd type="none" w="med" len="med"/>
                    </a:lnB>
                  </a:tcPr>
                </a:tc>
                <a:tc>
                  <a:txBody>
                    <a:bodyPr/>
                    <a:lstStyle/>
                    <a:p>
                      <a:pPr algn="ctr" rtl="0" fontAlgn="ctr"/>
                      <a:r>
                        <a:rPr lang="en-US" sz="1100" b="1" i="0" u="none" strike="noStrike">
                          <a:solidFill>
                            <a:srgbClr val="000000"/>
                          </a:solidFill>
                          <a:effectLst/>
                          <a:latin typeface="Wells Fargo Sans" panose="020B0503020203020204" pitchFamily="34" charset="0"/>
                        </a:rPr>
                        <a:t>16.09</a:t>
                      </a:r>
                    </a:p>
                  </a:txBody>
                  <a:tcPr marL="0" marR="0" marT="0" marB="0" anchor="ctr">
                    <a:lnL>
                      <a:noFill/>
                    </a:lnL>
                    <a:lnR>
                      <a:noFill/>
                    </a:lnR>
                    <a:lnT>
                      <a:noFill/>
                    </a:lnT>
                    <a:lnB w="6350" cap="flat" cmpd="sng" algn="ctr">
                      <a:solidFill>
                        <a:srgbClr val="141414"/>
                      </a:solidFill>
                      <a:prstDash val="solid"/>
                      <a:round/>
                      <a:headEnd type="none" w="med" len="med"/>
                      <a:tailEnd type="none" w="med" len="med"/>
                    </a:lnB>
                  </a:tcPr>
                </a:tc>
                <a:extLst>
                  <a:ext uri="{0D108BD9-81ED-4DB2-BD59-A6C34878D82A}">
                    <a16:rowId xmlns:a16="http://schemas.microsoft.com/office/drawing/2014/main" val="2388861032"/>
                  </a:ext>
                </a:extLst>
              </a:tr>
              <a:tr h="542925">
                <a:tc>
                  <a:txBody>
                    <a:bodyPr/>
                    <a:lstStyle/>
                    <a:p>
                      <a:pPr algn="l" rtl="0" fontAlgn="ctr"/>
                      <a:r>
                        <a:rPr lang="en-US" sz="1100" b="0" i="0" u="none" strike="noStrike" dirty="0">
                          <a:solidFill>
                            <a:srgbClr val="000000"/>
                          </a:solidFill>
                          <a:effectLst/>
                          <a:latin typeface="Wells Fargo Sans" panose="020B0503020203020204" pitchFamily="34" charset="0"/>
                        </a:rPr>
                        <a:t>Agricultural Commodities: Commodity Agriculture Subindex</a:t>
                      </a:r>
                    </a:p>
                  </a:txBody>
                  <a:tcPr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1.63</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15.55</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extLst>
                  <a:ext uri="{0D108BD9-81ED-4DB2-BD59-A6C34878D82A}">
                    <a16:rowId xmlns:a16="http://schemas.microsoft.com/office/drawing/2014/main" val="40124716"/>
                  </a:ext>
                </a:extLst>
              </a:tr>
              <a:tr h="542925">
                <a:tc>
                  <a:txBody>
                    <a:bodyPr/>
                    <a:lstStyle/>
                    <a:p>
                      <a:pPr algn="l" rtl="0" fontAlgn="ctr"/>
                      <a:r>
                        <a:rPr lang="en-US" sz="1100" b="0" i="0" u="none" strike="noStrike" dirty="0">
                          <a:solidFill>
                            <a:srgbClr val="000000"/>
                          </a:solidFill>
                          <a:effectLst/>
                          <a:latin typeface="Wells Fargo Sans" panose="020B0503020203020204" pitchFamily="34" charset="0"/>
                        </a:rPr>
                        <a:t>Base Metals: Bloomberg Commodity Industrial Metals Subindex</a:t>
                      </a:r>
                    </a:p>
                  </a:txBody>
                  <a:tcPr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2.24</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-2.40</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extLst>
                  <a:ext uri="{0D108BD9-81ED-4DB2-BD59-A6C34878D82A}">
                    <a16:rowId xmlns:a16="http://schemas.microsoft.com/office/drawing/2014/main" val="2042776082"/>
                  </a:ext>
                </a:extLst>
              </a:tr>
              <a:tr h="542925">
                <a:tc>
                  <a:txBody>
                    <a:bodyPr/>
                    <a:lstStyle/>
                    <a:p>
                      <a:pPr algn="l" rtl="0" fontAlgn="ctr"/>
                      <a:r>
                        <a:rPr lang="en-US" sz="1100" b="0" i="0" u="none" strike="noStrike" dirty="0">
                          <a:solidFill>
                            <a:srgbClr val="000000"/>
                          </a:solidFill>
                          <a:effectLst/>
                          <a:latin typeface="Wells Fargo Sans" panose="020B0503020203020204" pitchFamily="34" charset="0"/>
                        </a:rPr>
                        <a:t>Energy Commodities: Bloomberg Commodity Energy Subindex</a:t>
                      </a:r>
                    </a:p>
                  </a:txBody>
                  <a:tcPr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-12.25</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tc>
                  <a:txBody>
                    <a:bodyPr/>
                    <a:lstStyle/>
                    <a:p>
                      <a:pPr algn="ctr" rtl="0" fontAlgn="ctr"/>
                      <a:r>
                        <a:rPr lang="en-US" sz="1100" b="0" i="0" u="none" strike="noStrike">
                          <a:solidFill>
                            <a:srgbClr val="000000"/>
                          </a:solidFill>
                          <a:effectLst/>
                          <a:latin typeface="Wells Fargo Sans" panose="020B0503020203020204" pitchFamily="34" charset="0"/>
                        </a:rPr>
                        <a:t>36.22</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solidFill>
                      <a:srgbClr val="F4F0ED"/>
                    </a:solidFill>
                  </a:tcPr>
                </a:tc>
                <a:extLst>
                  <a:ext uri="{0D108BD9-81ED-4DB2-BD59-A6C34878D82A}">
                    <a16:rowId xmlns:a16="http://schemas.microsoft.com/office/drawing/2014/main" val="3378138870"/>
                  </a:ext>
                </a:extLst>
              </a:tr>
              <a:tr h="542925">
                <a:tc>
                  <a:txBody>
                    <a:bodyPr/>
                    <a:lstStyle/>
                    <a:p>
                      <a:pPr algn="l" rtl="0" fontAlgn="ctr"/>
                      <a:r>
                        <a:rPr lang="en-US" sz="1100" b="0" i="0" u="none" strike="noStrike" dirty="0">
                          <a:solidFill>
                            <a:srgbClr val="000000"/>
                          </a:solidFill>
                          <a:effectLst/>
                          <a:latin typeface="Wells Fargo Sans" panose="020B0503020203020204" pitchFamily="34" charset="0"/>
                        </a:rPr>
                        <a:t>Precious Metals: Bloomberg Commodity Precious Metals Subindex</a:t>
                      </a:r>
                    </a:p>
                  </a:txBody>
                  <a:tcPr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Wells Fargo Sans" panose="020B0503020203020204" pitchFamily="34" charset="0"/>
                        </a:rPr>
                        <a:t>5.73</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Wells Fargo Sans" panose="020B0503020203020204" pitchFamily="34" charset="0"/>
                        </a:rPr>
                        <a:t>0.12</a:t>
                      </a:r>
                    </a:p>
                  </a:txBody>
                  <a:tcPr marL="0" marR="0" marT="0" marB="0" anchor="ctr">
                    <a:lnL>
                      <a:noFill/>
                    </a:lnL>
                    <a:lnR>
                      <a:noFill/>
                    </a:lnR>
                    <a:lnT w="6350" cap="flat" cmpd="sng" algn="ctr">
                      <a:solidFill>
                        <a:srgbClr val="141414"/>
                      </a:solidFill>
                      <a:prstDash val="solid"/>
                      <a:round/>
                      <a:headEnd type="none" w="med" len="med"/>
                      <a:tailEnd type="none" w="med" len="med"/>
                    </a:lnT>
                    <a:lnB w="6350" cap="flat" cmpd="sng" algn="ctr">
                      <a:solidFill>
                        <a:srgbClr val="141414"/>
                      </a:solidFill>
                      <a:prstDash val="solid"/>
                      <a:round/>
                      <a:headEnd type="none" w="med" len="med"/>
                      <a:tailEnd type="none" w="med" len="med"/>
                    </a:lnB>
                  </a:tcPr>
                </a:tc>
                <a:extLst>
                  <a:ext uri="{0D108BD9-81ED-4DB2-BD59-A6C34878D82A}">
                    <a16:rowId xmlns:a16="http://schemas.microsoft.com/office/drawing/2014/main" val="3927751107"/>
                  </a:ext>
                </a:extLst>
              </a:tr>
            </a:tbl>
          </a:graphicData>
        </a:graphic>
      </p:graphicFrame>
      <p:sp>
        <p:nvSpPr>
          <p:cNvPr id="2" name="Title 1"/>
          <p:cNvSpPr>
            <a:spLocks noGrp="1"/>
          </p:cNvSpPr>
          <p:nvPr>
            <p:ph type="title"/>
          </p:nvPr>
        </p:nvSpPr>
        <p:spPr/>
        <p:txBody>
          <a:bodyPr/>
          <a:lstStyle/>
          <a:p>
            <a:pPr lvl="0" defTabSz="914400" fontAlgn="base">
              <a:spcAft>
                <a:spcPct val="0"/>
              </a:spcAft>
            </a:pPr>
            <a:r>
              <a:rPr lang="en-US" altLang="en-US" dirty="0">
                <a:ea typeface="ＭＳ Ｐゴシック" pitchFamily="34" charset="-128"/>
              </a:rPr>
              <a:t>Real assets: Commodities</a:t>
            </a:r>
            <a:br>
              <a:rPr lang="en-US" altLang="en-US" dirty="0">
                <a:ea typeface="ＭＳ Ｐゴシック" pitchFamily="34" charset="-128"/>
              </a:rPr>
            </a:br>
            <a:r>
              <a:rPr lang="en-US" altLang="en-US" sz="1400" dirty="0">
                <a:solidFill>
                  <a:srgbClr val="141414"/>
                </a:solidFill>
                <a:latin typeface="Wells Fargo Serif SemiBold" panose="02040703040405020204" pitchFamily="18" charset="0"/>
                <a:ea typeface="ＭＳ Ｐゴシック" pitchFamily="34" charset="-128"/>
                <a:cs typeface="+mn-cs"/>
              </a:rPr>
              <a:t>Metals led the commodity complex higher in November amid dollar softness</a:t>
            </a:r>
            <a:br>
              <a:rPr lang="en-US" altLang="en-US" dirty="0">
                <a:ea typeface="ＭＳ Ｐゴシック" pitchFamily="34" charset="-128"/>
              </a:rPr>
            </a:br>
            <a:endParaRPr lang="en-US" dirty="0"/>
          </a:p>
        </p:txBody>
      </p:sp>
      <p:sp>
        <p:nvSpPr>
          <p:cNvPr id="5" name="Slide Number Placeholder 4"/>
          <p:cNvSpPr>
            <a:spLocks noGrp="1"/>
          </p:cNvSpPr>
          <p:nvPr>
            <p:ph type="sldNum" sz="quarter" idx="12"/>
          </p:nvPr>
        </p:nvSpPr>
        <p:spPr/>
        <p:txBody>
          <a:bodyPr/>
          <a:lstStyle/>
          <a:p>
            <a:fld id="{000F85C7-EC28-5C4D-9577-C5634B07539F}" type="slidenum">
              <a:rPr lang="en-US" smtClean="0"/>
              <a:pPr/>
              <a:t>8</a:t>
            </a:fld>
            <a:endParaRPr lang="en-US" dirty="0"/>
          </a:p>
        </p:txBody>
      </p:sp>
      <p:sp>
        <p:nvSpPr>
          <p:cNvPr id="11" name="Rectangle 10"/>
          <p:cNvSpPr>
            <a:spLocks noChangeArrowheads="1"/>
          </p:cNvSpPr>
          <p:nvPr/>
        </p:nvSpPr>
        <p:spPr bwMode="auto">
          <a:xfrm>
            <a:off x="374812" y="6202378"/>
            <a:ext cx="8159587" cy="662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rIns="0" anchor="b"/>
          <a:lstStyle>
            <a:lvl1pPr algn="l" defTabSz="457200" eaLnBrk="0" hangingPunct="0">
              <a:lnSpc>
                <a:spcPct val="95000"/>
              </a:lnSpc>
              <a:spcAft>
                <a:spcPct val="20000"/>
              </a:spcAft>
              <a:buClr>
                <a:schemeClr val="tx2"/>
              </a:buClr>
              <a:buFont typeface="Wingdings" pitchFamily="2" charset="2"/>
              <a:buChar char="§"/>
              <a:defRPr sz="2400">
                <a:solidFill>
                  <a:schemeClr val="tx1"/>
                </a:solidFill>
                <a:latin typeface="Verdana" pitchFamily="34" charset="0"/>
                <a:ea typeface="ＭＳ Ｐゴシック" pitchFamily="34" charset="-128"/>
              </a:defRPr>
            </a:lvl1pPr>
            <a:lvl2pPr marL="742950" indent="-285750" algn="l" defTabSz="457200" eaLnBrk="0" hangingPunct="0">
              <a:lnSpc>
                <a:spcPct val="95000"/>
              </a:lnSpc>
              <a:spcAft>
                <a:spcPct val="20000"/>
              </a:spcAft>
              <a:buClr>
                <a:schemeClr val="tx2"/>
              </a:buClr>
              <a:buFont typeface="Arial" charset="0"/>
              <a:buChar char="–"/>
              <a:defRPr sz="2200">
                <a:solidFill>
                  <a:schemeClr val="tx1"/>
                </a:solidFill>
                <a:latin typeface="Verdana" pitchFamily="34" charset="0"/>
                <a:ea typeface="ＭＳ Ｐゴシック" pitchFamily="34" charset="-128"/>
              </a:defRPr>
            </a:lvl2pPr>
            <a:lvl3pPr marL="1143000" indent="-228600" algn="l" defTabSz="457200" eaLnBrk="0" hangingPunct="0">
              <a:lnSpc>
                <a:spcPct val="95000"/>
              </a:lnSpc>
              <a:spcAft>
                <a:spcPct val="20000"/>
              </a:spcAft>
              <a:buClr>
                <a:schemeClr val="tx2"/>
              </a:buClr>
              <a:buFont typeface="Arial" charset="0"/>
              <a:buChar char="–"/>
              <a:defRPr sz="2200">
                <a:solidFill>
                  <a:schemeClr val="tx1"/>
                </a:solidFill>
                <a:latin typeface="Verdana" pitchFamily="34" charset="0"/>
                <a:ea typeface="ＭＳ Ｐゴシック" pitchFamily="34" charset="-128"/>
              </a:defRPr>
            </a:lvl3pPr>
            <a:lvl4pPr marL="1600200" indent="-228600" algn="l" defTabSz="457200" eaLnBrk="0" hangingPunct="0">
              <a:lnSpc>
                <a:spcPct val="95000"/>
              </a:lnSpc>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4pPr>
            <a:lvl5pPr marL="2057400" indent="-228600" algn="l" defTabSz="457200" eaLnBrk="0" hangingPunct="0">
              <a:lnSpc>
                <a:spcPct val="95000"/>
              </a:lnSpc>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5pPr>
            <a:lvl6pPr marL="25146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6pPr>
            <a:lvl7pPr marL="29718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7pPr>
            <a:lvl8pPr marL="34290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8pPr>
            <a:lvl9pPr marL="38862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9pPr>
          </a:lstStyle>
          <a:p>
            <a:pPr eaLnBrk="1" hangingPunct="1">
              <a:lnSpc>
                <a:spcPct val="100000"/>
              </a:lnSpc>
              <a:spcAft>
                <a:spcPct val="0"/>
              </a:spcAft>
              <a:buClrTx/>
              <a:buNone/>
            </a:pPr>
            <a:r>
              <a:rPr lang="en-US" altLang="en-US" sz="800" dirty="0">
                <a:latin typeface="+mn-lt"/>
              </a:rPr>
              <a:t>Sources: Bloomberg, and Wells Fargo Investment Institute. Data as of December 31, 2022. </a:t>
            </a:r>
            <a:r>
              <a:rPr lang="en-US" sz="800" i="1" dirty="0">
                <a:latin typeface="+mn-lt"/>
              </a:rPr>
              <a:t>Index returns do not represent investment performance or the results of actual trading</a:t>
            </a:r>
            <a:r>
              <a:rPr lang="en-US" sz="800" dirty="0">
                <a:latin typeface="+mn-lt"/>
              </a:rPr>
              <a:t>. Index returns represent general market results, assume the reinvestment of dividends and other distributions, and do not reflect the deduction for fees, expenses or taxes applicable to an actual investment</a:t>
            </a:r>
            <a:r>
              <a:rPr lang="en-US" sz="800" i="1" dirty="0">
                <a:latin typeface="+mn-lt"/>
              </a:rPr>
              <a:t>.</a:t>
            </a:r>
            <a:r>
              <a:rPr lang="en-US" sz="800" dirty="0">
                <a:latin typeface="+mn-lt"/>
              </a:rPr>
              <a:t> </a:t>
            </a:r>
            <a:r>
              <a:rPr lang="en-US" altLang="en-US" sz="800" dirty="0">
                <a:latin typeface="+mn-lt"/>
              </a:rPr>
              <a:t>An index is unmanaged and not available for direct investment. </a:t>
            </a:r>
            <a:r>
              <a:rPr lang="en-US" altLang="en-US" sz="800" b="1" dirty="0">
                <a:latin typeface="+mn-lt"/>
              </a:rPr>
              <a:t>Past performance is no guarantee of future results</a:t>
            </a:r>
            <a:r>
              <a:rPr lang="en-US" altLang="en-US" sz="800" dirty="0">
                <a:latin typeface="+mn-lt"/>
              </a:rPr>
              <a:t>. </a:t>
            </a:r>
            <a:r>
              <a:rPr lang="en-US" sz="800" dirty="0">
                <a:latin typeface="+mn-lt"/>
              </a:rPr>
              <a:t>Definitions of the indexes and descriptions of the risks associated with investment in these asset classes are provided beginning on slide 33 of the presentation. </a:t>
            </a:r>
            <a:r>
              <a:rPr lang="en-US" altLang="en-US" sz="800" dirty="0">
                <a:latin typeface="+mn-lt"/>
              </a:rPr>
              <a:t>Other agricultural commodities include coffee, cotton, lean hogs, live cattle, soybean meal, soybean oil, and sugar.</a:t>
            </a:r>
          </a:p>
        </p:txBody>
      </p:sp>
      <p:sp>
        <p:nvSpPr>
          <p:cNvPr id="6" name="Text Box 434"/>
          <p:cNvSpPr txBox="1">
            <a:spLocks noChangeArrowheads="1"/>
          </p:cNvSpPr>
          <p:nvPr/>
        </p:nvSpPr>
        <p:spPr bwMode="gray">
          <a:xfrm>
            <a:off x="4953000" y="1268464"/>
            <a:ext cx="3968750" cy="365601"/>
          </a:xfrm>
          <a:prstGeom prst="rect">
            <a:avLst/>
          </a:prstGeom>
          <a:noFill/>
          <a:ln w="9525">
            <a:noFill/>
            <a:miter lim="800000"/>
            <a:headEnd/>
            <a:tailEnd/>
          </a:ln>
        </p:spPr>
        <p:txBody>
          <a:bodyPr lIns="0" tIns="0" rIns="0" bIns="0" anchor="ctr"/>
          <a:lstStyle/>
          <a:p>
            <a:pPr algn="ctr" defTabSz="457200">
              <a:spcBef>
                <a:spcPct val="0"/>
              </a:spcBef>
              <a:spcAft>
                <a:spcPct val="0"/>
              </a:spcAft>
              <a:defRPr/>
            </a:pPr>
            <a:r>
              <a:rPr lang="en-US" dirty="0">
                <a:solidFill>
                  <a:srgbClr val="3C3C3C"/>
                </a:solidFill>
                <a:ea typeface="ＭＳ Ｐゴシック" pitchFamily="34" charset="-128"/>
                <a:cs typeface="Georgia"/>
              </a:rPr>
              <a:t>Bloomberg Commodity Index weights</a:t>
            </a:r>
          </a:p>
        </p:txBody>
      </p:sp>
      <p:sp>
        <p:nvSpPr>
          <p:cNvPr id="9" name="Text Box 434"/>
          <p:cNvSpPr txBox="1">
            <a:spLocks noChangeArrowheads="1"/>
          </p:cNvSpPr>
          <p:nvPr/>
        </p:nvSpPr>
        <p:spPr bwMode="gray">
          <a:xfrm>
            <a:off x="457998" y="1268464"/>
            <a:ext cx="3968750" cy="365601"/>
          </a:xfrm>
          <a:prstGeom prst="rect">
            <a:avLst/>
          </a:prstGeom>
          <a:noFill/>
          <a:ln w="9525">
            <a:noFill/>
            <a:miter lim="800000"/>
            <a:headEnd/>
            <a:tailEnd/>
          </a:ln>
        </p:spPr>
        <p:txBody>
          <a:bodyPr lIns="0" tIns="0" rIns="0" bIns="0" anchor="ctr"/>
          <a:lstStyle/>
          <a:p>
            <a:pPr algn="ctr" defTabSz="457200">
              <a:spcBef>
                <a:spcPct val="0"/>
              </a:spcBef>
              <a:spcAft>
                <a:spcPct val="0"/>
              </a:spcAft>
              <a:defRPr/>
            </a:pPr>
            <a:r>
              <a:rPr lang="en-US" dirty="0">
                <a:solidFill>
                  <a:srgbClr val="3C3C3C"/>
                </a:solidFill>
                <a:ea typeface="ＭＳ Ｐゴシック" pitchFamily="34" charset="-128"/>
                <a:cs typeface="Georgia"/>
              </a:rPr>
              <a:t>Bloomberg Commodity Index returns</a:t>
            </a:r>
          </a:p>
        </p:txBody>
      </p:sp>
    </p:spTree>
    <p:extLst>
      <p:ext uri="{BB962C8B-B14F-4D97-AF65-F5344CB8AC3E}">
        <p14:creationId xmlns:p14="http://schemas.microsoft.com/office/powerpoint/2010/main" val="4106739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The bar chart shows hedge fund total returns for 2021 and year to date for global hedge funds and the four substrategies: Equity Hedge, Macro, Event Driven, and Relative Value. Year to date, Macro strategies are the top performer (9.3%), followed by Relative Value (-0.9%), Global Hedge Funds (-4.3%), Event Driven (-5%), and Equity Hedge (-10.4%). Last year, Event Driven strategies were the best performer.">
            <a:extLst>
              <a:ext uri="{FF2B5EF4-FFF2-40B4-BE49-F238E27FC236}">
                <a16:creationId xmlns:a16="http://schemas.microsoft.com/office/drawing/2014/main" id="{42E1D156-8F8F-4416-BEC0-A846955991AA}"/>
              </a:ext>
            </a:extLst>
          </p:cNvPr>
          <p:cNvPicPr>
            <a:picLocks noGrp="1"/>
          </p:cNvPicPr>
          <p:nvPr>
            <p:ph type="pic" sz="quarter" idx="10"/>
          </p:nvPr>
        </p:nvPicPr>
        <p:blipFill>
          <a:blip r:embed="rId3"/>
          <a:stretch>
            <a:fillRect/>
          </a:stretch>
        </p:blipFill>
        <p:spPr>
          <a:xfrm>
            <a:off x="503238" y="1757363"/>
            <a:ext cx="8132762" cy="4383087"/>
          </a:xfrm>
          <a:prstGeom prst="rect">
            <a:avLst/>
          </a:prstGeom>
        </p:spPr>
      </p:pic>
      <p:sp>
        <p:nvSpPr>
          <p:cNvPr id="2" name="Title 1"/>
          <p:cNvSpPr>
            <a:spLocks noGrp="1"/>
          </p:cNvSpPr>
          <p:nvPr>
            <p:ph type="title"/>
          </p:nvPr>
        </p:nvSpPr>
        <p:spPr/>
        <p:txBody>
          <a:bodyPr/>
          <a:lstStyle/>
          <a:p>
            <a:pPr lvl="0" defTabSz="914400" fontAlgn="base">
              <a:spcAft>
                <a:spcPct val="0"/>
              </a:spcAft>
            </a:pPr>
            <a:r>
              <a:rPr lang="en-US" altLang="en-US" dirty="0">
                <a:ea typeface="ＭＳ Ｐゴシック" pitchFamily="34" charset="-128"/>
              </a:rPr>
              <a:t>Alternative investments</a:t>
            </a:r>
            <a:br>
              <a:rPr lang="en-US" altLang="en-US" dirty="0">
                <a:ea typeface="ＭＳ Ｐゴシック" pitchFamily="34" charset="-128"/>
              </a:rPr>
            </a:br>
            <a:r>
              <a:rPr lang="en-US" altLang="en-US" sz="1400" dirty="0">
                <a:solidFill>
                  <a:srgbClr val="141414"/>
                </a:solidFill>
                <a:latin typeface="Wells Fargo Serif SemiBold" panose="02040703040405020204" pitchFamily="18" charset="0"/>
                <a:ea typeface="ＭＳ Ｐゴシック" pitchFamily="34" charset="-128"/>
                <a:cs typeface="+mn-cs"/>
              </a:rPr>
              <a:t>Macro Strategies were the top performing hedge fund strategy in 2022</a:t>
            </a:r>
            <a:endParaRPr lang="en-US" dirty="0"/>
          </a:p>
        </p:txBody>
      </p:sp>
      <p:sp>
        <p:nvSpPr>
          <p:cNvPr id="5" name="Slide Number Placeholder 4"/>
          <p:cNvSpPr>
            <a:spLocks noGrp="1"/>
          </p:cNvSpPr>
          <p:nvPr>
            <p:ph type="sldNum" sz="quarter" idx="12"/>
          </p:nvPr>
        </p:nvSpPr>
        <p:spPr/>
        <p:txBody>
          <a:bodyPr/>
          <a:lstStyle/>
          <a:p>
            <a:fld id="{000F85C7-EC28-5C4D-9577-C5634B07539F}" type="slidenum">
              <a:rPr lang="en-US" smtClean="0"/>
              <a:pPr/>
              <a:t>9</a:t>
            </a:fld>
            <a:endParaRPr lang="en-US" dirty="0"/>
          </a:p>
        </p:txBody>
      </p:sp>
      <p:sp>
        <p:nvSpPr>
          <p:cNvPr id="11" name="Rectangle 10"/>
          <p:cNvSpPr>
            <a:spLocks noChangeArrowheads="1"/>
          </p:cNvSpPr>
          <p:nvPr/>
        </p:nvSpPr>
        <p:spPr bwMode="auto">
          <a:xfrm>
            <a:off x="365760" y="5433975"/>
            <a:ext cx="8033582" cy="14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rIns="0" anchor="b"/>
          <a:lstStyle>
            <a:lvl1pPr algn="l" defTabSz="457200" eaLnBrk="0" hangingPunct="0">
              <a:lnSpc>
                <a:spcPct val="95000"/>
              </a:lnSpc>
              <a:spcAft>
                <a:spcPct val="20000"/>
              </a:spcAft>
              <a:buClr>
                <a:schemeClr val="tx2"/>
              </a:buClr>
              <a:buFont typeface="Wingdings" pitchFamily="2" charset="2"/>
              <a:buChar char="§"/>
              <a:defRPr sz="2400">
                <a:solidFill>
                  <a:schemeClr val="tx1"/>
                </a:solidFill>
                <a:latin typeface="Verdana" pitchFamily="34" charset="0"/>
                <a:ea typeface="ＭＳ Ｐゴシック" pitchFamily="34" charset="-128"/>
              </a:defRPr>
            </a:lvl1pPr>
            <a:lvl2pPr marL="742950" indent="-285750" algn="l" defTabSz="457200" eaLnBrk="0" hangingPunct="0">
              <a:lnSpc>
                <a:spcPct val="95000"/>
              </a:lnSpc>
              <a:spcAft>
                <a:spcPct val="20000"/>
              </a:spcAft>
              <a:buClr>
                <a:schemeClr val="tx2"/>
              </a:buClr>
              <a:buFont typeface="Arial" charset="0"/>
              <a:buChar char="–"/>
              <a:defRPr sz="2200">
                <a:solidFill>
                  <a:schemeClr val="tx1"/>
                </a:solidFill>
                <a:latin typeface="Verdana" pitchFamily="34" charset="0"/>
                <a:ea typeface="ＭＳ Ｐゴシック" pitchFamily="34" charset="-128"/>
              </a:defRPr>
            </a:lvl2pPr>
            <a:lvl3pPr marL="1143000" indent="-228600" algn="l" defTabSz="457200" eaLnBrk="0" hangingPunct="0">
              <a:lnSpc>
                <a:spcPct val="95000"/>
              </a:lnSpc>
              <a:spcAft>
                <a:spcPct val="20000"/>
              </a:spcAft>
              <a:buClr>
                <a:schemeClr val="tx2"/>
              </a:buClr>
              <a:buFont typeface="Arial" charset="0"/>
              <a:buChar char="–"/>
              <a:defRPr sz="2200">
                <a:solidFill>
                  <a:schemeClr val="tx1"/>
                </a:solidFill>
                <a:latin typeface="Verdana" pitchFamily="34" charset="0"/>
                <a:ea typeface="ＭＳ Ｐゴシック" pitchFamily="34" charset="-128"/>
              </a:defRPr>
            </a:lvl3pPr>
            <a:lvl4pPr marL="1600200" indent="-228600" algn="l" defTabSz="457200" eaLnBrk="0" hangingPunct="0">
              <a:lnSpc>
                <a:spcPct val="95000"/>
              </a:lnSpc>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4pPr>
            <a:lvl5pPr marL="2057400" indent="-228600" algn="l" defTabSz="457200" eaLnBrk="0" hangingPunct="0">
              <a:lnSpc>
                <a:spcPct val="95000"/>
              </a:lnSpc>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5pPr>
            <a:lvl6pPr marL="25146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6pPr>
            <a:lvl7pPr marL="29718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7pPr>
            <a:lvl8pPr marL="34290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8pPr>
            <a:lvl9pPr marL="3886200" indent="-228600" defTabSz="457200" eaLnBrk="0" fontAlgn="base" hangingPunct="0">
              <a:lnSpc>
                <a:spcPct val="95000"/>
              </a:lnSpc>
              <a:spcBef>
                <a:spcPct val="0"/>
              </a:spcBef>
              <a:spcAft>
                <a:spcPct val="20000"/>
              </a:spcAft>
              <a:buClr>
                <a:schemeClr val="tx2"/>
              </a:buClr>
              <a:buFont typeface="Arial" charset="0"/>
              <a:buChar char="–"/>
              <a:defRPr sz="2000">
                <a:solidFill>
                  <a:schemeClr val="tx1"/>
                </a:solidFill>
                <a:latin typeface="Verdana" pitchFamily="34" charset="0"/>
                <a:ea typeface="ＭＳ Ｐゴシック" pitchFamily="34" charset="-128"/>
              </a:defRPr>
            </a:lvl9pPr>
          </a:lstStyle>
          <a:p>
            <a:pPr lvl="0" defTabSz="914400" eaLnBrk="1" fontAlgn="base" hangingPunct="1">
              <a:lnSpc>
                <a:spcPct val="90000"/>
              </a:lnSpc>
              <a:spcBef>
                <a:spcPct val="0"/>
              </a:spcBef>
              <a:spcAft>
                <a:spcPct val="0"/>
              </a:spcAft>
              <a:buClrTx/>
              <a:buNone/>
            </a:pPr>
            <a:r>
              <a:rPr lang="en-US" sz="800" dirty="0">
                <a:latin typeface="+mn-lt"/>
              </a:rPr>
              <a:t>Sources: HFRI, Bloomb</a:t>
            </a:r>
            <a:r>
              <a:rPr lang="en-US" sz="800" kern="0" dirty="0">
                <a:latin typeface="+mn-lt"/>
              </a:rPr>
              <a:t>erg, and </a:t>
            </a:r>
            <a:r>
              <a:rPr lang="en-US" sz="800" dirty="0">
                <a:latin typeface="+mn-lt"/>
                <a:ea typeface="ＭＳ Ｐゴシック"/>
              </a:rPr>
              <a:t>Wells Fargo Investment Institute</a:t>
            </a:r>
            <a:r>
              <a:rPr lang="en-US" sz="800" kern="0" dirty="0">
                <a:latin typeface="+mn-lt"/>
              </a:rPr>
              <a:t>. Total return as of December 31, 2022. </a:t>
            </a:r>
            <a:r>
              <a:rPr lang="en-US" sz="800" b="1" i="1" dirty="0">
                <a:latin typeface="+mn-lt"/>
              </a:rPr>
              <a:t>Alternative Investments, such as hedge funds are not appropriate for all investors. They are speculative and involve a high degree of risk that is appropriate only for those investors who have the financial sophistication and expertise to evaluate the merits and risks of an investment in a fund and for which the fund does not represent a complete investment program. </a:t>
            </a:r>
            <a:r>
              <a:rPr lang="en-US" sz="800" i="1" dirty="0">
                <a:latin typeface="+mn-lt"/>
              </a:rPr>
              <a:t>Index returns do not represent investment performance or the results of actual trading</a:t>
            </a:r>
            <a:r>
              <a:rPr lang="en-US" sz="800" dirty="0">
                <a:latin typeface="+mn-lt"/>
              </a:rPr>
              <a:t>. Index returns reflect general market results, assume the reinvestment of dividends and other distributions and do not reflect deduction for fees, expenses or taxes applicable to an actual investment. An index is unmanaged and not available for direct investment. Unlike most asset class indexes, HFR Index returns reflect deduction for fees. Because the HFR indexes are calculated based on information that is voluntarily provided actual returns may be higher or lower. than those reported. </a:t>
            </a:r>
            <a:r>
              <a:rPr lang="en-US" sz="800" b="1" dirty="0">
                <a:latin typeface="+mn-lt"/>
              </a:rPr>
              <a:t>Past performance is no guarantee of future results. </a:t>
            </a:r>
            <a:r>
              <a:rPr lang="en-US" sz="800" dirty="0">
                <a:latin typeface="+mn-lt"/>
              </a:rPr>
              <a:t>Please see the end of this presentation for the definitions of the indexes and a description of the asset class risks beginning on slide 33.</a:t>
            </a:r>
            <a:endParaRPr lang="en-US" sz="800" b="1" dirty="0">
              <a:latin typeface="+mn-lt"/>
            </a:endParaRPr>
          </a:p>
        </p:txBody>
      </p:sp>
      <p:sp>
        <p:nvSpPr>
          <p:cNvPr id="9" name="Text Box 434"/>
          <p:cNvSpPr txBox="1">
            <a:spLocks noChangeArrowheads="1"/>
          </p:cNvSpPr>
          <p:nvPr/>
        </p:nvSpPr>
        <p:spPr bwMode="gray">
          <a:xfrm>
            <a:off x="378898" y="1082199"/>
            <a:ext cx="8033582" cy="365601"/>
          </a:xfrm>
          <a:prstGeom prst="rect">
            <a:avLst/>
          </a:prstGeom>
          <a:noFill/>
          <a:ln w="9525">
            <a:noFill/>
            <a:miter lim="800000"/>
            <a:headEnd/>
            <a:tailEnd/>
          </a:ln>
        </p:spPr>
        <p:txBody>
          <a:bodyPr lIns="0" tIns="0" rIns="0" bIns="0" anchor="ctr"/>
          <a:lstStyle/>
          <a:p>
            <a:pPr algn="ctr" defTabSz="457200">
              <a:spcBef>
                <a:spcPct val="0"/>
              </a:spcBef>
              <a:spcAft>
                <a:spcPct val="0"/>
              </a:spcAft>
              <a:defRPr/>
            </a:pPr>
            <a:r>
              <a:rPr lang="en-US" dirty="0">
                <a:solidFill>
                  <a:srgbClr val="3C3C3C"/>
                </a:solidFill>
                <a:ea typeface="ＭＳ Ｐゴシック" pitchFamily="34" charset="-128"/>
                <a:cs typeface="Georgia"/>
              </a:rPr>
              <a:t>Hedge fund index returns</a:t>
            </a:r>
          </a:p>
        </p:txBody>
      </p:sp>
    </p:spTree>
    <p:extLst>
      <p:ext uri="{BB962C8B-B14F-4D97-AF65-F5344CB8AC3E}">
        <p14:creationId xmlns:p14="http://schemas.microsoft.com/office/powerpoint/2010/main" val="1889120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ells Fargo 2019">
  <a:themeElements>
    <a:clrScheme name="WIM Colors">
      <a:dk1>
        <a:srgbClr val="141414"/>
      </a:dk1>
      <a:lt1>
        <a:srgbClr val="FFFFFF"/>
      </a:lt1>
      <a:dk2>
        <a:srgbClr val="936E3A"/>
      </a:dk2>
      <a:lt2>
        <a:srgbClr val="F4F0ED"/>
      </a:lt2>
      <a:accent1>
        <a:srgbClr val="AF926B"/>
      </a:accent1>
      <a:accent2>
        <a:srgbClr val="C3AF93"/>
      </a:accent2>
      <a:accent3>
        <a:srgbClr val="DACCBA"/>
      </a:accent3>
      <a:accent4>
        <a:srgbClr val="EFE9E1"/>
      </a:accent4>
      <a:accent5>
        <a:srgbClr val="3B3330"/>
      </a:accent5>
      <a:accent6>
        <a:srgbClr val="787070"/>
      </a:accent6>
      <a:hlink>
        <a:srgbClr val="5A469B"/>
      </a:hlink>
      <a:folHlink>
        <a:srgbClr val="5A469B"/>
      </a:folHlink>
    </a:clrScheme>
    <a:fontScheme name="Wells Fargo 2019 Fonts">
      <a:majorFont>
        <a:latin typeface="Wells Fargo Sans Display" panose="020B0503020203020204" pitchFamily="34" charset="0"/>
        <a:ea typeface=""/>
        <a:cs typeface=""/>
      </a:majorFont>
      <a:minorFont>
        <a:latin typeface="Wells Fargo Sans" panose="020B0503020203020204" pitchFamily="34" charset="0"/>
        <a:ea typeface=""/>
        <a:cs typeface=""/>
      </a:minorFont>
    </a:fontScheme>
    <a:fmtScheme name="Wells Fargo 2019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600"/>
        </a:defPPr>
      </a:lstStyle>
      <a:style>
        <a:lnRef idx="0">
          <a:srgbClr val="787070"/>
        </a:lnRef>
        <a:fillRef idx="1">
          <a:schemeClr val="accent1"/>
        </a:fillRef>
        <a:effectRef idx="0">
          <a:schemeClr val="dk1"/>
        </a:effectRef>
        <a:fontRef idx="minor">
          <a:schemeClr val="lt1"/>
        </a:fontRef>
      </a:style>
    </a:spDef>
    <a:lnDef>
      <a:spPr>
        <a:ln w="12700" cap="sq"/>
      </a:spPr>
      <a:bodyPr/>
      <a:lstStyle/>
      <a:style>
        <a:lnRef idx="1">
          <a:srgbClr val="787070"/>
        </a:lnRef>
        <a:fillRef idx="0">
          <a:schemeClr val="accent1"/>
        </a:fillRef>
        <a:effectRef idx="0">
          <a:schemeClr val="dk1"/>
        </a:effectRef>
        <a:fontRef idx="minor">
          <a:schemeClr val="lt1"/>
        </a:fontRef>
      </a:style>
    </a:lnDef>
    <a:txDef>
      <a:spPr>
        <a:noFill/>
      </a:spPr>
      <a:bodyPr wrap="square" lIns="0" tIns="0" rIns="0" bIns="0" rtlCol="0">
        <a:noAutofit/>
      </a:bodyPr>
      <a:lstStyle>
        <a:defPPr marL="171450" indent="-171450">
          <a:lnSpc>
            <a:spcPct val="100000"/>
          </a:lnSpc>
          <a:spcBef>
            <a:spcPts val="1200"/>
          </a:spcBef>
          <a:buSzPct val="100000"/>
          <a:buFont typeface="Wells Fargo Sans"/>
          <a:buChar char="•"/>
          <a:defRPr sz="1600"/>
        </a:defPPr>
      </a:lstStyle>
    </a:txDef>
  </a:objectDefaults>
  <a:extraClrSchemeLst/>
  <a:custClrLst>
    <a:custClr name="WF Red">
      <a:srgbClr val="D71E28"/>
    </a:custClr>
    <a:custClr name="WF Yellow">
      <a:srgbClr val="FFD100"/>
    </a:custClr>
    <a:custClr name="WF Yellow Tint 1">
      <a:srgbClr val="FFDF4C"/>
    </a:custClr>
    <a:custClr name="WF Yellow Tint 2">
      <a:srgbClr val="FFE87F"/>
    </a:custClr>
    <a:custClr name="WF Yellow Tint 3">
      <a:srgbClr val="FFF1B2"/>
    </a:custClr>
    <a:custClr name="WF Yellow Tint 4">
      <a:srgbClr val="FFF8D9"/>
    </a:custClr>
    <a:custClr name="WF Gray 1">
      <a:srgbClr val="3B3331"/>
    </a:custClr>
    <a:custClr name="WF Gray 2">
      <a:srgbClr val="787070"/>
    </a:custClr>
    <a:custClr name="WF Gray 3">
      <a:srgbClr val="B5ADAD"/>
    </a:custClr>
    <a:custClr name="WF Gray 4">
      <a:srgbClr val="F4F0ED"/>
    </a:custClr>
    <a:custClr name="WF Coral Dark 2">
      <a:srgbClr val="87190A"/>
    </a:custClr>
    <a:custClr name="WF Coral Dark 1">
      <a:srgbClr val="B42D19"/>
    </a:custClr>
    <a:custClr name="WF Coral">
      <a:srgbClr val="D73F26"/>
    </a:custClr>
    <a:custClr name="WF Coral Light 1">
      <a:srgbClr val="FF755E"/>
    </a:custClr>
    <a:custClr name="WF Coral Light 2">
      <a:srgbClr val="FFB1A6"/>
    </a:custClr>
    <a:custClr name="WF Purple Dark 2">
      <a:srgbClr val="640A4B"/>
    </a:custClr>
    <a:custClr name="WF Purple Dark 1">
      <a:srgbClr val="871469"/>
    </a:custClr>
    <a:custClr name="WF Purple">
      <a:srgbClr val="AA1E87"/>
    </a:custClr>
    <a:custClr name="WF Purple Light 1">
      <a:srgbClr val="D169B8"/>
    </a:custClr>
    <a:custClr name="WF Purple Light 2">
      <a:srgbClr val="F2A5DC"/>
    </a:custClr>
    <a:custClr name="WF Orange Dark 2">
      <a:srgbClr val="873100"/>
    </a:custClr>
    <a:custClr name="WF Orange Dark 1">
      <a:srgbClr val="A93E00"/>
    </a:custClr>
    <a:custClr name="WF Orange">
      <a:srgbClr val="EB691E"/>
    </a:custClr>
    <a:custClr name="WF Orange Light 1">
      <a:srgbClr val="FF9657"/>
    </a:custClr>
    <a:custClr name="WF Orange Light 2">
      <a:srgbClr val="FFC5A3"/>
    </a:custClr>
    <a:custClr name="WF Indigo Dark 2">
      <a:srgbClr val="352B6B"/>
    </a:custClr>
    <a:custClr name="WF Indigo Dark 1">
      <a:srgbClr val="463782"/>
    </a:custClr>
    <a:custClr name="WF Indigo">
      <a:srgbClr val="5A469B"/>
    </a:custClr>
    <a:custClr name="WF Indigo Light 1">
      <a:srgbClr val="9A89D9"/>
    </a:custClr>
    <a:custClr name="WF Indigo Light 2">
      <a:srgbClr val="BFB3F2"/>
    </a:custClr>
    <a:custClr name="WF Pink Dark 2">
      <a:srgbClr val="6E142D"/>
    </a:custClr>
    <a:custClr name="WF Pink Dark 1">
      <a:srgbClr val="9B2341"/>
    </a:custClr>
    <a:custClr name="WF Pink">
      <a:srgbClr val="C83255"/>
    </a:custClr>
    <a:custClr name="WF Pink Light 1">
      <a:srgbClr val="F26D91"/>
    </a:custClr>
    <a:custClr name="WF Pink Light 2">
      <a:srgbClr val="FFA6BE"/>
    </a:custClr>
    <a:custClr name="WF Violet Dark 2">
      <a:srgbClr val="5A1E64"/>
    </a:custClr>
    <a:custClr name="WF Violet Dark 1">
      <a:srgbClr val="64287D"/>
    </a:custClr>
    <a:custClr name="WF Violet">
      <a:srgbClr val="823291"/>
    </a:custClr>
    <a:custClr name="WF Violet Light 1">
      <a:srgbClr val="BB70CC"/>
    </a:custClr>
    <a:custClr name="WF Violet Light 2">
      <a:srgbClr val="E5A2F2"/>
    </a:custClr>
    <a:custClr name="Indicator Green">
      <a:srgbClr val="178757"/>
    </a:custClr>
  </a:custClrLst>
  <a:extLst>
    <a:ext uri="{05A4C25C-085E-4340-85A3-A5531E510DB2}">
      <thm15:themeFamily xmlns:thm15="http://schemas.microsoft.com/office/thememl/2012/main" name="EMS template_rebrand_July 2019.potx" id="{F7ED3A2B-D530-47F3-9C86-FC7DDCE7E99C}" vid="{E5E650BB-1E9C-4368-8BE5-26F201F3B378}"/>
    </a:ext>
  </a:extLst>
</a:theme>
</file>

<file path=ppt/theme/theme2.xml><?xml version="1.0" encoding="utf-8"?>
<a:theme xmlns:a="http://schemas.openxmlformats.org/drawingml/2006/main" name="WFII official">
  <a:themeElements>
    <a:clrScheme name="WIM Colors">
      <a:dk1>
        <a:srgbClr val="141414"/>
      </a:dk1>
      <a:lt1>
        <a:srgbClr val="FFFFFF"/>
      </a:lt1>
      <a:dk2>
        <a:srgbClr val="936E3A"/>
      </a:dk2>
      <a:lt2>
        <a:srgbClr val="F4F0ED"/>
      </a:lt2>
      <a:accent1>
        <a:srgbClr val="AF926B"/>
      </a:accent1>
      <a:accent2>
        <a:srgbClr val="C3AF93"/>
      </a:accent2>
      <a:accent3>
        <a:srgbClr val="DACCBA"/>
      </a:accent3>
      <a:accent4>
        <a:srgbClr val="EFE9E1"/>
      </a:accent4>
      <a:accent5>
        <a:srgbClr val="3B3330"/>
      </a:accent5>
      <a:accent6>
        <a:srgbClr val="787070"/>
      </a:accent6>
      <a:hlink>
        <a:srgbClr val="5A469B"/>
      </a:hlink>
      <a:folHlink>
        <a:srgbClr val="5A469B"/>
      </a:folHlink>
    </a:clrScheme>
    <a:fontScheme name="Wells Fargo 2019 Fonts">
      <a:majorFont>
        <a:latin typeface="Wells Fargo Sans Display" panose="020B0503020203020204" pitchFamily="34" charset="0"/>
        <a:ea typeface=""/>
        <a:cs typeface=""/>
      </a:majorFont>
      <a:minorFont>
        <a:latin typeface="Wells Fargo Sans" panose="020B0503020203020204" pitchFamily="34" charset="0"/>
        <a:ea typeface=""/>
        <a:cs typeface=""/>
      </a:minorFont>
    </a:fontScheme>
    <a:fmtScheme name="Wells Fargo 2019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600"/>
        </a:defPPr>
      </a:lstStyle>
      <a:style>
        <a:lnRef idx="0">
          <a:srgbClr val="787070"/>
        </a:lnRef>
        <a:fillRef idx="1">
          <a:schemeClr val="accent1"/>
        </a:fillRef>
        <a:effectRef idx="0">
          <a:schemeClr val="dk1"/>
        </a:effectRef>
        <a:fontRef idx="minor">
          <a:schemeClr val="lt1"/>
        </a:fontRef>
      </a:style>
    </a:spDef>
    <a:lnDef>
      <a:spPr>
        <a:ln w="12700" cap="sq"/>
      </a:spPr>
      <a:bodyPr/>
      <a:lstStyle/>
      <a:style>
        <a:lnRef idx="1">
          <a:srgbClr val="787070"/>
        </a:lnRef>
        <a:fillRef idx="0">
          <a:schemeClr val="accent1"/>
        </a:fillRef>
        <a:effectRef idx="0">
          <a:schemeClr val="dk1"/>
        </a:effectRef>
        <a:fontRef idx="minor">
          <a:schemeClr val="lt1"/>
        </a:fontRef>
      </a:style>
    </a:lnDef>
    <a:txDef>
      <a:spPr>
        <a:noFill/>
      </a:spPr>
      <a:bodyPr wrap="square" lIns="0" tIns="0" rIns="0" bIns="0" rtlCol="0">
        <a:noAutofit/>
      </a:bodyPr>
      <a:lstStyle>
        <a:defPPr marL="171450" indent="-171450">
          <a:lnSpc>
            <a:spcPct val="100000"/>
          </a:lnSpc>
          <a:spcBef>
            <a:spcPts val="1200"/>
          </a:spcBef>
          <a:buSzPct val="100000"/>
          <a:buFont typeface="Wells Fargo Sans"/>
          <a:buChar char="•"/>
          <a:defRPr sz="1600"/>
        </a:defPPr>
      </a:lstStyle>
    </a:txDef>
  </a:objectDefaults>
  <a:extraClrSchemeLst/>
  <a:custClrLst>
    <a:custClr name="WF Red">
      <a:srgbClr val="D71E28"/>
    </a:custClr>
    <a:custClr name="WF Yellow">
      <a:srgbClr val="FFD100"/>
    </a:custClr>
    <a:custClr name="WF Yellow Tint 1">
      <a:srgbClr val="FFDF4C"/>
    </a:custClr>
    <a:custClr name="WF Yellow Tint 2">
      <a:srgbClr val="FFE87F"/>
    </a:custClr>
    <a:custClr name="WF Yellow Tint 3">
      <a:srgbClr val="FFF1B2"/>
    </a:custClr>
    <a:custClr name="WF Yellow Tint 4">
      <a:srgbClr val="FFF8D9"/>
    </a:custClr>
    <a:custClr name="WF Gray 1">
      <a:srgbClr val="3B3331"/>
    </a:custClr>
    <a:custClr name="WF Gray 2">
      <a:srgbClr val="787070"/>
    </a:custClr>
    <a:custClr name="WF Gray 3">
      <a:srgbClr val="B5ADAD"/>
    </a:custClr>
    <a:custClr name="WF Gray 4">
      <a:srgbClr val="F4F0ED"/>
    </a:custClr>
    <a:custClr name="WF Coral Dark 2">
      <a:srgbClr val="87190A"/>
    </a:custClr>
    <a:custClr name="WF Coral Dark 1">
      <a:srgbClr val="B42D19"/>
    </a:custClr>
    <a:custClr name="WF Coral">
      <a:srgbClr val="D73F26"/>
    </a:custClr>
    <a:custClr name="WF Coral Light 1">
      <a:srgbClr val="FF755E"/>
    </a:custClr>
    <a:custClr name="WF Coral Light 2">
      <a:srgbClr val="FFB1A6"/>
    </a:custClr>
    <a:custClr name="WF Purple Dark 2">
      <a:srgbClr val="640A4B"/>
    </a:custClr>
    <a:custClr name="WF Purple Dark 1">
      <a:srgbClr val="871469"/>
    </a:custClr>
    <a:custClr name="WF Purple">
      <a:srgbClr val="AA1E87"/>
    </a:custClr>
    <a:custClr name="WF Purple Light 1">
      <a:srgbClr val="D169B8"/>
    </a:custClr>
    <a:custClr name="WF Purple Light 2">
      <a:srgbClr val="F2A5DC"/>
    </a:custClr>
    <a:custClr name="WF Orange Dark 2">
      <a:srgbClr val="873100"/>
    </a:custClr>
    <a:custClr name="WF Orange Dark 1">
      <a:srgbClr val="A93E00"/>
    </a:custClr>
    <a:custClr name="WF Orange">
      <a:srgbClr val="EB691E"/>
    </a:custClr>
    <a:custClr name="WF Orange Light 1">
      <a:srgbClr val="FF9657"/>
    </a:custClr>
    <a:custClr name="WF Orange Light 2">
      <a:srgbClr val="FFC5A3"/>
    </a:custClr>
    <a:custClr name="WF Indigo Dark 2">
      <a:srgbClr val="352B6B"/>
    </a:custClr>
    <a:custClr name="WF Indigo Dark 1">
      <a:srgbClr val="463782"/>
    </a:custClr>
    <a:custClr name="WF Indigo">
      <a:srgbClr val="5A469B"/>
    </a:custClr>
    <a:custClr name="WF Indigo Light 1">
      <a:srgbClr val="9A89D9"/>
    </a:custClr>
    <a:custClr name="WF Indigo Light 2">
      <a:srgbClr val="BFB3F2"/>
    </a:custClr>
    <a:custClr name="WF Pink Dark 2">
      <a:srgbClr val="6E142D"/>
    </a:custClr>
    <a:custClr name="WF Pink Dark 1">
      <a:srgbClr val="9B2341"/>
    </a:custClr>
    <a:custClr name="WF Pink">
      <a:srgbClr val="C83255"/>
    </a:custClr>
    <a:custClr name="WF Pink Light 1">
      <a:srgbClr val="F26D91"/>
    </a:custClr>
    <a:custClr name="WF Pink Light 2">
      <a:srgbClr val="FFA6BE"/>
    </a:custClr>
    <a:custClr name="WF Violet Dark 2">
      <a:srgbClr val="5A1E64"/>
    </a:custClr>
    <a:custClr name="WF Violet Dark 1">
      <a:srgbClr val="64287D"/>
    </a:custClr>
    <a:custClr name="WF Violet">
      <a:srgbClr val="823291"/>
    </a:custClr>
    <a:custClr name="WF Violet Light 1">
      <a:srgbClr val="BB70CC"/>
    </a:custClr>
    <a:custClr name="WF Violet Light 2">
      <a:srgbClr val="E5A2F2"/>
    </a:custClr>
    <a:custClr name="Indicator Green">
      <a:srgbClr val="178757"/>
    </a:custClr>
  </a:custClrLst>
  <a:extLst>
    <a:ext uri="{05A4C25C-085E-4340-85A3-A5531E510DB2}">
      <thm15:themeFamily xmlns:thm15="http://schemas.microsoft.com/office/thememl/2012/main" name="WFII official" id="{E8EEB524-1BF3-4AF0-A566-7FEBDA4B253F}" vid="{CE7856C8-2B81-40FA-8DDC-FBE3F9BE6A2E}"/>
    </a:ext>
  </a:extLst>
</a:theme>
</file>

<file path=ppt/theme/theme3.xml><?xml version="1.0" encoding="utf-8"?>
<a:theme xmlns:a="http://schemas.openxmlformats.org/drawingml/2006/main" name="Wells Fargo WIM 2020 v02">
  <a:themeElements>
    <a:clrScheme name="Wells Fargo WIM 2020 v02 Colors">
      <a:dk1>
        <a:srgbClr val="141414"/>
      </a:dk1>
      <a:lt1>
        <a:srgbClr val="FFFFFF"/>
      </a:lt1>
      <a:dk2>
        <a:srgbClr val="946E3A"/>
      </a:dk2>
      <a:lt2>
        <a:srgbClr val="EFE9E1"/>
      </a:lt2>
      <a:accent1>
        <a:srgbClr val="D73F26"/>
      </a:accent1>
      <a:accent2>
        <a:srgbClr val="AA1E87"/>
      </a:accent2>
      <a:accent3>
        <a:srgbClr val="EB691E"/>
      </a:accent3>
      <a:accent4>
        <a:srgbClr val="5A469B"/>
      </a:accent4>
      <a:accent5>
        <a:srgbClr val="C83255"/>
      </a:accent5>
      <a:accent6>
        <a:srgbClr val="823291"/>
      </a:accent6>
      <a:hlink>
        <a:srgbClr val="5A469B"/>
      </a:hlink>
      <a:folHlink>
        <a:srgbClr val="5A469B"/>
      </a:folHlink>
    </a:clrScheme>
    <a:fontScheme name="Wells Fargo WIM 2020 v02 Fonts">
      <a:majorFont>
        <a:latin typeface="Wells Fargo Serif Display" panose="02040403040405020204" pitchFamily="18" charset="0"/>
        <a:ea typeface=""/>
        <a:cs typeface=""/>
      </a:majorFont>
      <a:minorFont>
        <a:latin typeface="Wells Fargo Sans" panose="020B0503020203020204" pitchFamily="34" charset="0"/>
        <a:ea typeface=""/>
        <a:cs typeface=""/>
      </a:minorFont>
    </a:fontScheme>
    <a:fmtScheme name="Wells Fargo WIM 2020 v02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600"/>
        </a:defPPr>
      </a:lstStyle>
      <a:style>
        <a:lnRef idx="0">
          <a:schemeClr val="dk2"/>
        </a:lnRef>
        <a:fillRef idx="1">
          <a:schemeClr val="dk2"/>
        </a:fillRef>
        <a:effectRef idx="0">
          <a:schemeClr val="dk1"/>
        </a:effectRef>
        <a:fontRef idx="minor">
          <a:schemeClr val="lt1"/>
        </a:fontRef>
      </a:style>
    </a:spDef>
    <a:lnDef>
      <a:spPr>
        <a:ln w="12700" cap="sq"/>
      </a:spPr>
      <a:bodyPr/>
      <a:lstStyle/>
      <a:style>
        <a:lnRef idx="1">
          <a:schemeClr val="dk2"/>
        </a:lnRef>
        <a:fillRef idx="0">
          <a:schemeClr val="dk2"/>
        </a:fillRef>
        <a:effectRef idx="0">
          <a:schemeClr val="dk1"/>
        </a:effectRef>
        <a:fontRef idx="minor">
          <a:schemeClr val="lt1"/>
        </a:fontRef>
      </a:style>
    </a:lnDef>
    <a:txDef>
      <a:spPr>
        <a:noFill/>
      </a:spPr>
      <a:bodyPr wrap="square" lIns="0" tIns="0" rIns="0" bIns="0" rtlCol="0">
        <a:noAutofit/>
      </a:bodyPr>
      <a:lstStyle>
        <a:defPPr marL="171450" indent="-171450">
          <a:lnSpc>
            <a:spcPct val="100000"/>
          </a:lnSpc>
          <a:spcBef>
            <a:spcPts val="1200"/>
          </a:spcBef>
          <a:buSzPct val="100000"/>
          <a:buFont typeface="Wells Fargo Sans"/>
          <a:buChar char="•"/>
          <a:defRPr sz="1600"/>
        </a:defPPr>
      </a:lstStyle>
    </a:txDef>
  </a:objectDefaults>
  <a:extraClrSchemeLst/>
  <a:custClrLst>
    <a:custClr name="WIM Gold">
      <a:srgbClr val="946E3A"/>
    </a:custClr>
    <a:custClr name="WIM Gold Tint 1">
      <a:srgbClr val="AF926B"/>
    </a:custClr>
    <a:custClr name="WIM Gold Tint 2">
      <a:srgbClr val="C4AF93"/>
    </a:custClr>
    <a:custClr name="WIM Gold Tint 3">
      <a:srgbClr val="DACCBA"/>
    </a:custClr>
    <a:custClr name="WIM Gold Tint 4">
      <a:srgbClr val="EFE9E1"/>
    </a:custClr>
    <a:custClr name="WF Gray 1">
      <a:srgbClr val="3B3331"/>
    </a:custClr>
    <a:custClr name="WF Gray 2">
      <a:srgbClr val="787070"/>
    </a:custClr>
    <a:custClr name="WF Gray 3">
      <a:srgbClr val="B5ADAD"/>
    </a:custClr>
    <a:custClr name="WF Gray 4">
      <a:srgbClr val="F4F0ED"/>
    </a:custClr>
    <a:custClr name="White">
      <a:srgbClr val="FFFFFF"/>
    </a:custClr>
    <a:custClr name="WF Coral Dark 2">
      <a:srgbClr val="87190A"/>
    </a:custClr>
    <a:custClr name="WF Coral Dark 1">
      <a:srgbClr val="B42D19"/>
    </a:custClr>
    <a:custClr name="WF Coral">
      <a:srgbClr val="D73F26"/>
    </a:custClr>
    <a:custClr name="WF Coral Light 1">
      <a:srgbClr val="FF755E"/>
    </a:custClr>
    <a:custClr name="WF Coral Light 2">
      <a:srgbClr val="FFB1A6"/>
    </a:custClr>
    <a:custClr name="WF Purple Dark 2">
      <a:srgbClr val="640A4B"/>
    </a:custClr>
    <a:custClr name="WF Purple Dark 1">
      <a:srgbClr val="871469"/>
    </a:custClr>
    <a:custClr name="WF Purple">
      <a:srgbClr val="AA1E87"/>
    </a:custClr>
    <a:custClr name="WF Purple Light 1">
      <a:srgbClr val="D169B8"/>
    </a:custClr>
    <a:custClr name="WF Purple Light 2">
      <a:srgbClr val="F2A5DC"/>
    </a:custClr>
    <a:custClr name="WF Orange Dark 2">
      <a:srgbClr val="873100"/>
    </a:custClr>
    <a:custClr name="WF Orange Dark 1">
      <a:srgbClr val="A93E00"/>
    </a:custClr>
    <a:custClr name="WF Orange">
      <a:srgbClr val="EB691E"/>
    </a:custClr>
    <a:custClr name="WF Orange Light 1">
      <a:srgbClr val="FF9657"/>
    </a:custClr>
    <a:custClr name="WF Orange Light 2">
      <a:srgbClr val="FFC5A3"/>
    </a:custClr>
    <a:custClr name="WF Indigo Dark 2">
      <a:srgbClr val="352B6B"/>
    </a:custClr>
    <a:custClr name="WF Indigo Dark 1">
      <a:srgbClr val="463782"/>
    </a:custClr>
    <a:custClr name="WF Indigo">
      <a:srgbClr val="5A469B"/>
    </a:custClr>
    <a:custClr name="WF Indigo Light 1">
      <a:srgbClr val="9A89D9"/>
    </a:custClr>
    <a:custClr name="WF Indigo Light 2">
      <a:srgbClr val="BFB3F2"/>
    </a:custClr>
    <a:custClr name="WF Pink Dark 2">
      <a:srgbClr val="6E142D"/>
    </a:custClr>
    <a:custClr name="WF Pink Dark 1">
      <a:srgbClr val="9B2341"/>
    </a:custClr>
    <a:custClr name="WF Pink">
      <a:srgbClr val="C83255"/>
    </a:custClr>
    <a:custClr name="WF Pink Light 1">
      <a:srgbClr val="F26D91"/>
    </a:custClr>
    <a:custClr name="WF Pink Light 2">
      <a:srgbClr val="FFA6BE"/>
    </a:custClr>
    <a:custClr name="WF Violet Dark 2">
      <a:srgbClr val="5A1E64"/>
    </a:custClr>
    <a:custClr name="WF Violet Dark 1">
      <a:srgbClr val="64287D"/>
    </a:custClr>
    <a:custClr name="WF Violet">
      <a:srgbClr val="823291"/>
    </a:custClr>
    <a:custClr name="WF Violet Light 1">
      <a:srgbClr val="BB70CC"/>
    </a:custClr>
    <a:custClr name="WF Violet Light 2">
      <a:srgbClr val="E5A2F2"/>
    </a:custClr>
    <a:custClr name="Indicator Green">
      <a:srgbClr val="178757"/>
    </a:custClr>
  </a:custClrLst>
  <a:extLst>
    <a:ext uri="{05A4C25C-085E-4340-85A3-A5531E510DB2}">
      <thm15:themeFamily xmlns:thm15="http://schemas.microsoft.com/office/thememl/2012/main" name="3016908 - WF_InvIns_PowerPoint_4x3_edits-9282021133652.pptx" id="{2CD53548-FF20-4FC4-8E2B-B4F21C725EBC}" vid="{FD101DC3-7D4B-4B45-90C5-F1C5B82DB3D4}"/>
    </a:ext>
  </a:extLst>
</a:theme>
</file>

<file path=ppt/theme/theme4.xml><?xml version="1.0" encoding="utf-8"?>
<a:theme xmlns:a="http://schemas.openxmlformats.org/drawingml/2006/main" name="Wells Fargo 2019">
  <a:themeElements>
    <a:clrScheme name="Wells Fargo 2019 Colors">
      <a:dk1>
        <a:srgbClr val="141414"/>
      </a:dk1>
      <a:lt1>
        <a:srgbClr val="FFFFFF"/>
      </a:lt1>
      <a:dk2>
        <a:srgbClr val="D71E28"/>
      </a:dk2>
      <a:lt2>
        <a:srgbClr val="F4F0ED"/>
      </a:lt2>
      <a:accent1>
        <a:srgbClr val="D73F26"/>
      </a:accent1>
      <a:accent2>
        <a:srgbClr val="AA1E87"/>
      </a:accent2>
      <a:accent3>
        <a:srgbClr val="EB691E"/>
      </a:accent3>
      <a:accent4>
        <a:srgbClr val="5A469B"/>
      </a:accent4>
      <a:accent5>
        <a:srgbClr val="C83255"/>
      </a:accent5>
      <a:accent6>
        <a:srgbClr val="823291"/>
      </a:accent6>
      <a:hlink>
        <a:srgbClr val="5A469B"/>
      </a:hlink>
      <a:folHlink>
        <a:srgbClr val="5A469B"/>
      </a:folHlink>
    </a:clrScheme>
    <a:fontScheme name="Wells Fargo 2019 Fonts">
      <a:majorFont>
        <a:latin typeface="Wells Fargo Sans Display" panose="020B0503020203020204" pitchFamily="34" charset="0"/>
        <a:ea typeface=""/>
        <a:cs typeface=""/>
      </a:majorFont>
      <a:minorFont>
        <a:latin typeface="Wells Fargo Sans" panose="020B0503020203020204" pitchFamily="34" charset="0"/>
        <a:ea typeface=""/>
        <a:cs typeface=""/>
      </a:minorFont>
    </a:fontScheme>
    <a:fmtScheme name="Wells Fargo 2019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600"/>
        </a:defPPr>
      </a:lstStyle>
      <a:style>
        <a:lnRef idx="0">
          <a:srgbClr val="787070"/>
        </a:lnRef>
        <a:fillRef idx="1">
          <a:schemeClr val="accent1"/>
        </a:fillRef>
        <a:effectRef idx="0">
          <a:schemeClr val="dk1"/>
        </a:effectRef>
        <a:fontRef idx="minor">
          <a:schemeClr val="lt1"/>
        </a:fontRef>
      </a:style>
    </a:spDef>
    <a:lnDef>
      <a:spPr>
        <a:ln w="12700" cap="sq"/>
      </a:spPr>
      <a:bodyPr/>
      <a:lstStyle/>
      <a:style>
        <a:lnRef idx="1">
          <a:srgbClr val="787070"/>
        </a:lnRef>
        <a:fillRef idx="0">
          <a:schemeClr val="accent1"/>
        </a:fillRef>
        <a:effectRef idx="0">
          <a:schemeClr val="dk1"/>
        </a:effectRef>
        <a:fontRef idx="minor">
          <a:schemeClr val="lt1"/>
        </a:fontRef>
      </a:style>
    </a:lnDef>
    <a:txDef>
      <a:spPr>
        <a:noFill/>
      </a:spPr>
      <a:bodyPr wrap="square" lIns="0" tIns="0" rIns="0" bIns="0" rtlCol="0">
        <a:noAutofit/>
      </a:bodyPr>
      <a:lstStyle>
        <a:defPPr marL="171450" indent="-171450">
          <a:lnSpc>
            <a:spcPct val="100000"/>
          </a:lnSpc>
          <a:spcBef>
            <a:spcPts val="1200"/>
          </a:spcBef>
          <a:buSzPct val="100000"/>
          <a:buFont typeface="Wells Fargo Sans"/>
          <a:buChar char="•"/>
          <a:defRPr sz="1600"/>
        </a:defPPr>
      </a:lstStyle>
    </a:txDef>
  </a:objectDefaults>
  <a:extraClrSchemeLst/>
  <a:custClrLst>
    <a:custClr name="WF Red">
      <a:srgbClr val="D71E28"/>
    </a:custClr>
    <a:custClr name="WF Yellow">
      <a:srgbClr val="FFD100"/>
    </a:custClr>
    <a:custClr name="WF Yellow Tint 1">
      <a:srgbClr val="FFDF4C"/>
    </a:custClr>
    <a:custClr name="WF Yellow Tint 2">
      <a:srgbClr val="FFE87F"/>
    </a:custClr>
    <a:custClr name="WF Yellow Tint 3">
      <a:srgbClr val="FFF1B2"/>
    </a:custClr>
    <a:custClr name="WF Yellow Tint 4">
      <a:srgbClr val="FFF8D9"/>
    </a:custClr>
    <a:custClr name="WF Gray 1">
      <a:srgbClr val="3B3331"/>
    </a:custClr>
    <a:custClr name="WF Gray 2">
      <a:srgbClr val="787070"/>
    </a:custClr>
    <a:custClr name="WF Gray 3">
      <a:srgbClr val="B5ADAD"/>
    </a:custClr>
    <a:custClr name="WF Gray 4">
      <a:srgbClr val="F4F0ED"/>
    </a:custClr>
    <a:custClr name="WF Coral Dark 2">
      <a:srgbClr val="87190A"/>
    </a:custClr>
    <a:custClr name="WF Coral Dark 1">
      <a:srgbClr val="B42D19"/>
    </a:custClr>
    <a:custClr name="WF Coral">
      <a:srgbClr val="D73F26"/>
    </a:custClr>
    <a:custClr name="WF Coral Light 1">
      <a:srgbClr val="FF755E"/>
    </a:custClr>
    <a:custClr name="WF Coral Light 2">
      <a:srgbClr val="FFB1A6"/>
    </a:custClr>
    <a:custClr name="WF Purple Dark 2">
      <a:srgbClr val="640A4B"/>
    </a:custClr>
    <a:custClr name="WF Purple Dark 1">
      <a:srgbClr val="871469"/>
    </a:custClr>
    <a:custClr name="WF Purple">
      <a:srgbClr val="AA1E87"/>
    </a:custClr>
    <a:custClr name="WF Purple Light 1">
      <a:srgbClr val="D169B8"/>
    </a:custClr>
    <a:custClr name="WF Purple Light 2">
      <a:srgbClr val="F2A5DC"/>
    </a:custClr>
    <a:custClr name="WF Orange Dark 2">
      <a:srgbClr val="873100"/>
    </a:custClr>
    <a:custClr name="WF Orange Dark 1">
      <a:srgbClr val="A93E00"/>
    </a:custClr>
    <a:custClr name="WF Orange">
      <a:srgbClr val="EB691E"/>
    </a:custClr>
    <a:custClr name="WF Orange Light 1">
      <a:srgbClr val="FF9657"/>
    </a:custClr>
    <a:custClr name="WF Orange Light 2">
      <a:srgbClr val="FFC5A3"/>
    </a:custClr>
    <a:custClr name="WF Indigo Dark 2">
      <a:srgbClr val="352B6B"/>
    </a:custClr>
    <a:custClr name="WF Indigo Dark 1">
      <a:srgbClr val="463782"/>
    </a:custClr>
    <a:custClr name="WF Indigo">
      <a:srgbClr val="5A469B"/>
    </a:custClr>
    <a:custClr name="WF Indigo Light 1">
      <a:srgbClr val="9A89D9"/>
    </a:custClr>
    <a:custClr name="WF Indigo Light 2">
      <a:srgbClr val="BFB3F2"/>
    </a:custClr>
    <a:custClr name="WF Pink Dark 2">
      <a:srgbClr val="6E142D"/>
    </a:custClr>
    <a:custClr name="WF Pink Dark 1">
      <a:srgbClr val="9B2341"/>
    </a:custClr>
    <a:custClr name="WF Pink">
      <a:srgbClr val="C83255"/>
    </a:custClr>
    <a:custClr name="WF Pink Light 1">
      <a:srgbClr val="F26D91"/>
    </a:custClr>
    <a:custClr name="WF Pink Light 2">
      <a:srgbClr val="FFA6BE"/>
    </a:custClr>
    <a:custClr name="WF Violet Dark 2">
      <a:srgbClr val="5A1E64"/>
    </a:custClr>
    <a:custClr name="WF Violet Dark 1">
      <a:srgbClr val="64287D"/>
    </a:custClr>
    <a:custClr name="WF Violet">
      <a:srgbClr val="823291"/>
    </a:custClr>
    <a:custClr name="WF Violet Light 1">
      <a:srgbClr val="BB70CC"/>
    </a:custClr>
    <a:custClr name="WF Violet Light 2">
      <a:srgbClr val="E5A2F2"/>
    </a:custClr>
    <a:custClr name="Indicator Green">
      <a:srgbClr val="178757"/>
    </a:custClr>
  </a:custClrLst>
</a:theme>
</file>

<file path=ppt/theme/theme5.xml><?xml version="1.0" encoding="utf-8"?>
<a:theme xmlns:a="http://schemas.openxmlformats.org/drawingml/2006/main" name="Wells Fargo 2019">
  <a:themeElements>
    <a:clrScheme name="Wells Fargo 2019 Colors">
      <a:dk1>
        <a:srgbClr val="141414"/>
      </a:dk1>
      <a:lt1>
        <a:srgbClr val="FFFFFF"/>
      </a:lt1>
      <a:dk2>
        <a:srgbClr val="D71E28"/>
      </a:dk2>
      <a:lt2>
        <a:srgbClr val="F4F0ED"/>
      </a:lt2>
      <a:accent1>
        <a:srgbClr val="D73F26"/>
      </a:accent1>
      <a:accent2>
        <a:srgbClr val="AA1E87"/>
      </a:accent2>
      <a:accent3>
        <a:srgbClr val="EB691E"/>
      </a:accent3>
      <a:accent4>
        <a:srgbClr val="5A469B"/>
      </a:accent4>
      <a:accent5>
        <a:srgbClr val="C83255"/>
      </a:accent5>
      <a:accent6>
        <a:srgbClr val="823291"/>
      </a:accent6>
      <a:hlink>
        <a:srgbClr val="5A469B"/>
      </a:hlink>
      <a:folHlink>
        <a:srgbClr val="5A469B"/>
      </a:folHlink>
    </a:clrScheme>
    <a:fontScheme name="Wells Fargo 2019 Fonts">
      <a:majorFont>
        <a:latin typeface="Wells Fargo Sans Display" panose="020B0503020203020204" pitchFamily="34" charset="0"/>
        <a:ea typeface=""/>
        <a:cs typeface=""/>
      </a:majorFont>
      <a:minorFont>
        <a:latin typeface="Wells Fargo Sans" panose="020B0503020203020204" pitchFamily="34" charset="0"/>
        <a:ea typeface=""/>
        <a:cs typeface=""/>
      </a:minorFont>
    </a:fontScheme>
    <a:fmtScheme name="Wells Fargo 2019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600"/>
        </a:defPPr>
      </a:lstStyle>
      <a:style>
        <a:lnRef idx="0">
          <a:srgbClr val="787070"/>
        </a:lnRef>
        <a:fillRef idx="1">
          <a:schemeClr val="accent1"/>
        </a:fillRef>
        <a:effectRef idx="0">
          <a:schemeClr val="dk1"/>
        </a:effectRef>
        <a:fontRef idx="minor">
          <a:schemeClr val="lt1"/>
        </a:fontRef>
      </a:style>
    </a:spDef>
    <a:lnDef>
      <a:spPr>
        <a:ln w="12700" cap="sq"/>
      </a:spPr>
      <a:bodyPr/>
      <a:lstStyle/>
      <a:style>
        <a:lnRef idx="1">
          <a:srgbClr val="787070"/>
        </a:lnRef>
        <a:fillRef idx="0">
          <a:schemeClr val="accent1"/>
        </a:fillRef>
        <a:effectRef idx="0">
          <a:schemeClr val="dk1"/>
        </a:effectRef>
        <a:fontRef idx="minor">
          <a:schemeClr val="lt1"/>
        </a:fontRef>
      </a:style>
    </a:lnDef>
    <a:txDef>
      <a:spPr>
        <a:noFill/>
      </a:spPr>
      <a:bodyPr wrap="square" lIns="0" tIns="0" rIns="0" bIns="0" rtlCol="0">
        <a:noAutofit/>
      </a:bodyPr>
      <a:lstStyle>
        <a:defPPr marL="171450" indent="-171450">
          <a:lnSpc>
            <a:spcPct val="100000"/>
          </a:lnSpc>
          <a:spcBef>
            <a:spcPts val="1200"/>
          </a:spcBef>
          <a:buSzPct val="100000"/>
          <a:buFont typeface="Wells Fargo Sans"/>
          <a:buChar char="•"/>
          <a:defRPr sz="1600"/>
        </a:defPPr>
      </a:lstStyle>
    </a:txDef>
  </a:objectDefaults>
  <a:extraClrSchemeLst/>
  <a:custClrLst>
    <a:custClr name="WF Red">
      <a:srgbClr val="D71E28"/>
    </a:custClr>
    <a:custClr name="WF Yellow">
      <a:srgbClr val="FFD100"/>
    </a:custClr>
    <a:custClr name="WF Yellow Tint 1">
      <a:srgbClr val="FFDF4C"/>
    </a:custClr>
    <a:custClr name="WF Yellow Tint 2">
      <a:srgbClr val="FFE87F"/>
    </a:custClr>
    <a:custClr name="WF Yellow Tint 3">
      <a:srgbClr val="FFF1B2"/>
    </a:custClr>
    <a:custClr name="WF Yellow Tint 4">
      <a:srgbClr val="FFF8D9"/>
    </a:custClr>
    <a:custClr name="WF Gray 1">
      <a:srgbClr val="3B3331"/>
    </a:custClr>
    <a:custClr name="WF Gray 2">
      <a:srgbClr val="787070"/>
    </a:custClr>
    <a:custClr name="WF Gray 3">
      <a:srgbClr val="B5ADAD"/>
    </a:custClr>
    <a:custClr name="WF Gray 4">
      <a:srgbClr val="F4F0ED"/>
    </a:custClr>
    <a:custClr name="WF Coral Dark 2">
      <a:srgbClr val="87190A"/>
    </a:custClr>
    <a:custClr name="WF Coral Dark 1">
      <a:srgbClr val="B42D19"/>
    </a:custClr>
    <a:custClr name="WF Coral">
      <a:srgbClr val="D73F26"/>
    </a:custClr>
    <a:custClr name="WF Coral Light 1">
      <a:srgbClr val="FF755E"/>
    </a:custClr>
    <a:custClr name="WF Coral Light 2">
      <a:srgbClr val="FFB1A6"/>
    </a:custClr>
    <a:custClr name="WF Purple Dark 2">
      <a:srgbClr val="640A4B"/>
    </a:custClr>
    <a:custClr name="WF Purple Dark 1">
      <a:srgbClr val="871469"/>
    </a:custClr>
    <a:custClr name="WF Purple">
      <a:srgbClr val="AA1E87"/>
    </a:custClr>
    <a:custClr name="WF Purple Light 1">
      <a:srgbClr val="D169B8"/>
    </a:custClr>
    <a:custClr name="WF Purple Light 2">
      <a:srgbClr val="F2A5DC"/>
    </a:custClr>
    <a:custClr name="WF Orange Dark 2">
      <a:srgbClr val="873100"/>
    </a:custClr>
    <a:custClr name="WF Orange Dark 1">
      <a:srgbClr val="A93E00"/>
    </a:custClr>
    <a:custClr name="WF Orange">
      <a:srgbClr val="EB691E"/>
    </a:custClr>
    <a:custClr name="WF Orange Light 1">
      <a:srgbClr val="FF9657"/>
    </a:custClr>
    <a:custClr name="WF Orange Light 2">
      <a:srgbClr val="FFC5A3"/>
    </a:custClr>
    <a:custClr name="WF Indigo Dark 2">
      <a:srgbClr val="352B6B"/>
    </a:custClr>
    <a:custClr name="WF Indigo Dark 1">
      <a:srgbClr val="463782"/>
    </a:custClr>
    <a:custClr name="WF Indigo">
      <a:srgbClr val="5A469B"/>
    </a:custClr>
    <a:custClr name="WF Indigo Light 1">
      <a:srgbClr val="9A89D9"/>
    </a:custClr>
    <a:custClr name="WF Indigo Light 2">
      <a:srgbClr val="BFB3F2"/>
    </a:custClr>
    <a:custClr name="WF Pink Dark 2">
      <a:srgbClr val="6E142D"/>
    </a:custClr>
    <a:custClr name="WF Pink Dark 1">
      <a:srgbClr val="9B2341"/>
    </a:custClr>
    <a:custClr name="WF Pink">
      <a:srgbClr val="C83255"/>
    </a:custClr>
    <a:custClr name="WF Pink Light 1">
      <a:srgbClr val="F26D91"/>
    </a:custClr>
    <a:custClr name="WF Pink Light 2">
      <a:srgbClr val="FFA6BE"/>
    </a:custClr>
    <a:custClr name="WF Violet Dark 2">
      <a:srgbClr val="5A1E64"/>
    </a:custClr>
    <a:custClr name="WF Violet Dark 1">
      <a:srgbClr val="64287D"/>
    </a:custClr>
    <a:custClr name="WF Violet">
      <a:srgbClr val="823291"/>
    </a:custClr>
    <a:custClr name="WF Violet Light 1">
      <a:srgbClr val="BB70CC"/>
    </a:custClr>
    <a:custClr name="WF Violet Light 2">
      <a:srgbClr val="E5A2F2"/>
    </a:custClr>
    <a:custClr name="Indicator Green">
      <a:srgbClr val="178757"/>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ct:contentTypeSchema xmlns:ct="http://schemas.microsoft.com/office/2006/metadata/contentType" xmlns:ma="http://schemas.microsoft.com/office/2006/metadata/properties/metaAttributes" ct:_="" ma:_="" ma:contentTypeName="Report" ma:contentTypeID="0x01010058DDEB47312E4967BFC1576B96E8C3D4000CC045BFE4F0C04090AD43A830D01871" ma:contentTypeVersion="32" ma:contentTypeDescription="" ma:contentTypeScope="" ma:versionID="5464fc2717f88b6b457968c9b337ab52">
  <xsd:schema xmlns:xsd="http://www.w3.org/2001/XMLSchema" xmlns:xs="http://www.w3.org/2001/XMLSchema" xmlns:p="http://schemas.microsoft.com/office/2006/metadata/properties" xmlns:ns1="http://schemas.microsoft.com/sharepoint/v3" xmlns:ns2="7f188343-cda1-4ae8-ac39-dc610d6a418d" targetNamespace="http://schemas.microsoft.com/office/2006/metadata/properties" ma:root="true" ma:fieldsID="7681d2c303b7b07681e4179b9a3d9308" ns1:_="" ns2:_="">
    <xsd:import namespace="http://schemas.microsoft.com/sharepoint/v3"/>
    <xsd:import namespace="7f188343-cda1-4ae8-ac39-dc610d6a418d"/>
    <xsd:element name="properties">
      <xsd:complexType>
        <xsd:sequence>
          <xsd:element name="documentManagement">
            <xsd:complexType>
              <xsd:all>
                <xsd:element ref="ns2:PublicationDate"/>
                <xsd:element ref="ns1:ReportCategory" minOccurs="0"/>
                <xsd:element ref="ns1:ReportStatus" minOccurs="0"/>
                <xsd:element ref="ns1:PublishingStartDate" minOccurs="0"/>
                <xsd:element ref="ns1:PublishingExpirationDate" minOccurs="0"/>
                <xsd:element ref="ns1:PublishingContact" minOccurs="0"/>
                <xsd:element ref="ns2:LOB_x0020_Version" minOccurs="0"/>
                <xsd:element ref="ns2:Related_x0020_Video" minOccurs="0"/>
                <xsd:element ref="ns2:Client_x0020_Approved" minOccurs="0"/>
                <xsd:element ref="ns2:Print_x0020_Available" minOccurs="0"/>
                <xsd:element ref="ns2:WFIICategory" minOccurs="0"/>
                <xsd:element ref="ns2:Summary" minOccurs="0"/>
                <xsd:element ref="ns2:CAR_x0020_Date" minOccurs="0"/>
                <xsd:element ref="ns1:ReportDescription" minOccurs="0"/>
                <xsd:element ref="ns1:ParentId" minOccurs="0"/>
                <xsd:element ref="ns2:l3bbea9355ee41738c9d10e85d226aee" minOccurs="0"/>
                <xsd:element ref="ns2:TaxCatchAll" minOccurs="0"/>
                <xsd:element ref="ns2:TaxCatchAllLabel" minOccurs="0"/>
                <xsd:element ref="ns2:ida8fc61bd25413e9cb5d5b1416a956c" minOccurs="0"/>
                <xsd:element ref="ns1:ReportOwner" minOccurs="0"/>
                <xsd:element ref="ns2:_dlc_DocIdUrl" minOccurs="0"/>
                <xsd:element ref="ns2:_dlc_DocId" minOccurs="0"/>
                <xsd:element ref="ns1:ArticleStartDate" minOccurs="0"/>
                <xsd:element ref="ns2:_dlc_DocIdPersistId" minOccurs="0"/>
                <xsd:element ref="ns2:SharedWithUsers" minOccurs="0"/>
                <xsd:element ref="ns2:Exclude_x0020_from_x0020_Released_x0020_This_x0020_Week" minOccurs="0"/>
                <xsd:element ref="ns2:Info" minOccurs="0"/>
                <xsd:element ref="ns2:cMAX_x0020_Identifier" minOccurs="0"/>
                <xsd:element ref="ns2:RSNIP_x0020_Flag"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eportCategory" ma:index="2" nillable="true" ma:displayName="Publication Frequency" ma:description="Category of the report" ma:format="Dropdown" ma:internalName="ReportCategory" ma:readOnly="false">
      <xsd:simpleType>
        <xsd:restriction base="dms:Choice">
          <xsd:enumeration value="Daily"/>
          <xsd:enumeration value="Weekly"/>
          <xsd:enumeration value="Monthly"/>
          <xsd:enumeration value="Quarterly"/>
          <xsd:enumeration value="Special Report"/>
        </xsd:restriction>
      </xsd:simpleType>
    </xsd:element>
    <xsd:element name="ReportStatus" ma:index="3" nillable="true" ma:displayName="Publication" ma:default="Economic &amp; Market Outlook" ma:format="Dropdown" ma:internalName="ReportStatus" ma:readOnly="false">
      <xsd:simpleType>
        <xsd:restriction base="dms:Choice">
          <xsd:enumeration value="Economic &amp; Market Outlook"/>
        </xsd:restriction>
      </xsd:simpleType>
    </xsd:element>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element name="PublishingContact" ma:index="6" nillable="true" ma:displayName="Contact" ma:description="" ma:list="UserInfo" ma:internalName="PublishingContact">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portDescription" ma:index="16" nillable="true" ma:displayName="Report Description" ma:description="A description of the contents of the report" ma:internalName="ReportDescription" ma:readOnly="false">
      <xsd:simpleType>
        <xsd:restriction base="dms:Note">
          <xsd:maxLength value="255"/>
        </xsd:restriction>
      </xsd:simpleType>
    </xsd:element>
    <xsd:element name="ParentId" ma:index="17" nillable="true" ma:displayName="Parent ID" ma:description="The Parent Id of this report" ma:hidden="true" ma:internalName="ParentId">
      <xsd:simpleType>
        <xsd:restriction base="dms:Number"/>
      </xsd:simpleType>
    </xsd:element>
    <xsd:element name="ReportOwner" ma:index="27" nillable="true" ma:displayName="Owner" ma:description="Owner of this document" ma:hidden="true" ma:list="UserInfo" ma:SearchPeopleOnly="false" ma:SharePointGroup="0" ma:internalName="Report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rticleStartDate" ma:index="32" nillable="true" ma:displayName="Article Date" ma:description="" ma:format="DateOnly" ma:hidden="true" ma:internalName="ArticleStart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7f188343-cda1-4ae8-ac39-dc610d6a418d" elementFormDefault="qualified">
    <xsd:import namespace="http://schemas.microsoft.com/office/2006/documentManagement/types"/>
    <xsd:import namespace="http://schemas.microsoft.com/office/infopath/2007/PartnerControls"/>
    <xsd:element name="PublicationDate" ma:index="1" ma:displayName="Publication Date" ma:default="[today]" ma:format="DateOnly" ma:internalName="PublicationDate" ma:readOnly="false">
      <xsd:simpleType>
        <xsd:restriction base="dms:DateTime"/>
      </xsd:simpleType>
    </xsd:element>
    <xsd:element name="LOB_x0020_Version" ma:index="7" nillable="true" ma:displayName="Intended Audience" ma:internalName="LOB_x0020_Version" ma:readOnly="false" ma:requiredMultiChoice="true">
      <xsd:complexType>
        <xsd:complexContent>
          <xsd:extension base="dms:MultiChoice">
            <xsd:sequence>
              <xsd:element name="Value" maxOccurs="unbounded" minOccurs="0" nillable="true">
                <xsd:simpleType>
                  <xsd:restriction base="dms:Choice">
                    <xsd:enumeration value="WFA"/>
                    <xsd:enumeration value="Wealth"/>
                    <xsd:enumeration value="All WF Team Members"/>
                  </xsd:restriction>
                </xsd:simpleType>
              </xsd:element>
            </xsd:sequence>
          </xsd:extension>
        </xsd:complexContent>
      </xsd:complexType>
    </xsd:element>
    <xsd:element name="Related_x0020_Video" ma:index="8" nillable="true" ma:displayName="Related Video" ma:format="Hyperlink" ma:internalName="Related_x0020_Video"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Client_x0020_Approved" ma:index="9" nillable="true" ma:displayName="Client Approved" ma:default="0" ma:internalName="Client_x0020_Approved" ma:readOnly="false">
      <xsd:simpleType>
        <xsd:restriction base="dms:Boolean"/>
      </xsd:simpleType>
    </xsd:element>
    <xsd:element name="Print_x0020_Available" ma:index="10" nillable="true" ma:displayName="Print Available" ma:default="0" ma:internalName="Print_x0020_Available" ma:readOnly="false">
      <xsd:simpleType>
        <xsd:restriction base="dms:Boolean"/>
      </xsd:simpleType>
    </xsd:element>
    <xsd:element name="WFIICategory" ma:index="11" nillable="true" ma:displayName="WFIICategory" ma:list="{19f07e92-594c-46a7-a0b3-84b1de97131d}" ma:internalName="WFIICategory" ma:readOnly="false" ma:showField="Category" ma:web="7f188343-cda1-4ae8-ac39-dc610d6a418d">
      <xsd:complexType>
        <xsd:complexContent>
          <xsd:extension base="dms:MultiChoiceLookup">
            <xsd:sequence>
              <xsd:element name="Value" type="dms:Lookup" maxOccurs="unbounded" minOccurs="0" nillable="true"/>
            </xsd:sequence>
          </xsd:extension>
        </xsd:complexContent>
      </xsd:complexType>
    </xsd:element>
    <xsd:element name="Summary" ma:index="14" nillable="true" ma:displayName="Summary" ma:internalName="Summary" ma:readOnly="false">
      <xsd:simpleType>
        <xsd:restriction base="dms:Note">
          <xsd:maxLength value="255"/>
        </xsd:restriction>
      </xsd:simpleType>
    </xsd:element>
    <xsd:element name="CAR_x0020_Date" ma:index="15" nillable="true" ma:displayName="CAR Date" ma:format="DateTime" ma:internalName="CAR_x0020_Date" ma:readOnly="false">
      <xsd:simpleType>
        <xsd:restriction base="dms:DateTime"/>
      </xsd:simpleType>
    </xsd:element>
    <xsd:element name="l3bbea9355ee41738c9d10e85d226aee" ma:index="21" nillable="true" ma:displayName="Author Tags_0" ma:hidden="true" ma:internalName="l3bbea9355ee41738c9d10e85d226aee" ma:readOnly="false">
      <xsd:simpleType>
        <xsd:restriction base="dms:Note"/>
      </xsd:simpleType>
    </xsd:element>
    <xsd:element name="TaxCatchAll" ma:index="22" nillable="true" ma:displayName="Taxonomy Catch All Column" ma:description="" ma:hidden="true" ma:list="{a8f33759-ce16-4067-976b-c3504e1df2c7}" ma:internalName="TaxCatchAll" ma:readOnly="false" ma:showField="CatchAllData" ma:web="7f188343-cda1-4ae8-ac39-dc610d6a418d">
      <xsd:complexType>
        <xsd:complexContent>
          <xsd:extension base="dms:MultiChoiceLookup">
            <xsd:sequence>
              <xsd:element name="Value" type="dms:Lookup" maxOccurs="unbounded" minOccurs="0" nillable="true"/>
            </xsd:sequence>
          </xsd:extension>
        </xsd:complexContent>
      </xsd:complexType>
    </xsd:element>
    <xsd:element name="TaxCatchAllLabel" ma:index="23" nillable="true" ma:displayName="Taxonomy Catch All Column1" ma:description="" ma:hidden="true" ma:list="{a8f33759-ce16-4067-976b-c3504e1df2c7}" ma:internalName="TaxCatchAllLabel" ma:readOnly="true" ma:showField="CatchAllDataLabel" ma:web="7f188343-cda1-4ae8-ac39-dc610d6a418d">
      <xsd:complexType>
        <xsd:complexContent>
          <xsd:extension base="dms:MultiChoiceLookup">
            <xsd:sequence>
              <xsd:element name="Value" type="dms:Lookup" maxOccurs="unbounded" minOccurs="0" nillable="true"/>
            </xsd:sequence>
          </xsd:extension>
        </xsd:complexContent>
      </xsd:complexType>
    </xsd:element>
    <xsd:element name="ida8fc61bd25413e9cb5d5b1416a956c" ma:index="24" nillable="true" ma:displayName="Topic Tags_0" ma:hidden="true" ma:internalName="ida8fc61bd25413e9cb5d5b1416a956c" ma:readOnly="false">
      <xsd:simpleType>
        <xsd:restriction base="dms:Note"/>
      </xsd:simpleType>
    </xsd:element>
    <xsd:element name="_dlc_DocIdUrl" ma:index="2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 ma:index="29" nillable="true" ma:displayName="Document ID Value" ma:description="The value of the document ID assigned to this item." ma:internalName="_dlc_DocId" ma:readOnly="true">
      <xsd:simpleType>
        <xsd:restriction base="dms:Text"/>
      </xsd:simpleType>
    </xsd:element>
    <xsd:element name="_dlc_DocIdPersistId" ma:index="33" nillable="true" ma:displayName="Persist ID" ma:description="Keep ID on add." ma:hidden="true" ma:internalName="_dlc_DocIdPersistId" ma:readOnly="false">
      <xsd:simpleType>
        <xsd:restriction base="dms:Boolean"/>
      </xsd:simpleType>
    </xsd:element>
    <xsd:element name="SharedWithUsers" ma:index="3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clude_x0020_from_x0020_Released_x0020_This_x0020_Week" ma:index="37" nillable="true" ma:displayName="Include in RTW" ma:default="0" ma:description="Check this to include document on the Released This Week page." ma:internalName="Exclude_x0020_from_x0020_Released_x0020_This_x0020_Week">
      <xsd:simpleType>
        <xsd:restriction base="dms:Boolean"/>
      </xsd:simpleType>
    </xsd:element>
    <xsd:element name="Info" ma:index="38" nillable="true" ma:displayName="Info" ma:internalName="Info0">
      <xsd:simpleType>
        <xsd:restriction base="dms:Text">
          <xsd:maxLength value="255"/>
        </xsd:restriction>
      </xsd:simpleType>
    </xsd:element>
    <xsd:element name="cMAX_x0020_Identifier" ma:index="39" nillable="true" ma:displayName="cMAX Identifier" ma:description="This field can be used by Publishers to capture the cMAX CAR number for documents that are stored in the cMAX application for document management purposes." ma:internalName="cMAX_x0020_Identifier">
      <xsd:simpleType>
        <xsd:restriction base="dms:Text">
          <xsd:maxLength value="255"/>
        </xsd:restriction>
      </xsd:simpleType>
    </xsd:element>
    <xsd:element name="RSNIP_x0020_Flag" ma:index="40" nillable="true" ma:displayName="RSNIP Flag" ma:description="This field has been added to your document libraries to provide evidence of RSNIP remediation activities. Publishers with content on their site(s) that is in-scope for RSNIP remediation will be notified by the RSNIP project team or your Site Owner. This field is intended to track the status of RSNIP remediations, documents that are required to be deleted (rescinded), will be tracked via another method.&#10;• Select Yes (required): This indicates this document has been remediated AND a new version with the RSNIP disclosure has been uploaded to replace the old version.  &#10;• Select Needs remediation (optional): This choice is intended to help Publishers track the status of the remediation in their libraries. Publishers can flag documents that will need to be remediated. Once remediation is complete, please select “Yes” to indicate the document has been remediated.&#10;• Select N/A (Optional): Publisher can use this field to indicate documents in their document library that don’t need to be rescinded or remediated as a part of the RSNIP project.&#10;" ma:format="Dropdown" ma:internalName="RSNIP_x0020_Flag">
      <xsd:simpleType>
        <xsd:restriction base="dms:Choice">
          <xsd:enumeration value="Yes"/>
          <xsd:enumeration value="Needs remediation"/>
          <xsd:enumeration value="N/A"/>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31" ma:displayName="Headlin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Contact xmlns="http://schemas.microsoft.com/sharepoint/v3">
      <UserInfo>
        <DisplayName/>
        <AccountId xsi:nil="true"/>
        <AccountType/>
      </UserInfo>
    </PublishingContact>
    <ReportOwner xmlns="http://schemas.microsoft.com/sharepoint/v3">
      <UserInfo>
        <DisplayName/>
        <AccountId xsi:nil="true"/>
        <AccountType/>
      </UserInfo>
    </ReportOwner>
    <PublicationDate xmlns="7f188343-cda1-4ae8-ac39-dc610d6a418d">2023-01-18T08:00:00+00:00</PublicationDate>
    <ArticleStartDate xmlns="http://schemas.microsoft.com/sharepoint/v3" xsi:nil="true"/>
    <ParentId xmlns="http://schemas.microsoft.com/sharepoint/v3" xsi:nil="true"/>
    <LOB_x0020_Version xmlns="7f188343-cda1-4ae8-ac39-dc610d6a418d">
      <Value>All WF Team Members</Value>
    </LOB_x0020_Version>
    <Print_x0020_Available xmlns="7f188343-cda1-4ae8-ac39-dc610d6a418d">false</Print_x0020_Available>
    <CAR_x0020_Date xmlns="7f188343-cda1-4ae8-ac39-dc610d6a418d">2023-01-18T19:20:00+00:00</CAR_x0020_Date>
    <PublishingStartDate xmlns="http://schemas.microsoft.com/sharepoint/v3" xsi:nil="true"/>
    <Summary xmlns="7f188343-cda1-4ae8-ac39-dc610d6a418d">January's Economic and Market Outlook presentation deck</Summary>
    <TaxCatchAll xmlns="7f188343-cda1-4ae8-ac39-dc610d6a418d">
      <Value>2036</Value>
      <Value>1</Value>
    </TaxCatchAll>
    <Related_x0020_Video xmlns="7f188343-cda1-4ae8-ac39-dc610d6a418d">
      <Url xsi:nil="true"/>
      <Description xsi:nil="true"/>
    </Related_x0020_Video>
    <ida8fc61bd25413e9cb5d5b1416a956c xmlns="7f188343-cda1-4ae8-ac39-dc610d6a418d">Economic and Market Outlook|2623e38a-1011-4a6a-aa4e-f2969f8cc7e5</ida8fc61bd25413e9cb5d5b1416a956c>
    <WFIICategory xmlns="7f188343-cda1-4ae8-ac39-dc610d6a418d">
      <Value>2</Value>
    </WFIICategory>
    <Client_x0020_Approved xmlns="7f188343-cda1-4ae8-ac39-dc610d6a418d">true</Client_x0020_Approved>
    <ReportCategory xmlns="http://schemas.microsoft.com/sharepoint/v3">Monthly</ReportCategory>
    <ReportDescription xmlns="http://schemas.microsoft.com/sharepoint/v3" xsi:nil="true"/>
    <l3bbea9355ee41738c9d10e85d226aee xmlns="7f188343-cda1-4ae8-ac39-dc610d6a418d">Investment Strategy Team|b52c1a23-9b6e-4a82-af03-ebeef469dce5</l3bbea9355ee41738c9d10e85d226aee>
    <ReportStatus xmlns="http://schemas.microsoft.com/sharepoint/v3">Economic &amp; Market Outlook</ReportStatus>
    <_dlc_DocIdPersistId xmlns="7f188343-cda1-4ae8-ac39-dc610d6a418d" xsi:nil="true"/>
    <PublishingExpirationDate xmlns="http://schemas.microsoft.com/sharepoint/v3" xsi:nil="true"/>
    <Exclude_x0020_from_x0020_Released_x0020_This_x0020_Week xmlns="7f188343-cda1-4ae8-ac39-dc610d6a418d">true</Exclude_x0020_from_x0020_Released_x0020_This_x0020_Week>
    <Info xmlns="7f188343-cda1-4ae8-ac39-dc610d6a418d" xsi:nil="true"/>
    <RSNIP_x0020_Flag xmlns="7f188343-cda1-4ae8-ac39-dc610d6a418d">Yes</RSNIP_x0020_Flag>
    <cMAX_x0020_Identifier xmlns="7f188343-cda1-4ae8-ac39-dc610d6a418d">CAR-0123-01364</cMAX_x0020_Identifier>
    <SharedWithUsers xmlns="7f188343-cda1-4ae8-ac39-dc610d6a418d">
      <UserInfo>
        <DisplayName/>
        <AccountId xsi:nil="true"/>
        <AccountType/>
      </UserInfo>
    </SharedWithUsers>
  </documentManagement>
</p:properties>
</file>

<file path=customXml/item4.xml><?xml version="1.0" encoding="utf-8"?>
<?mso-contentType ?>
<FormTemplates xmlns="http://schemas.microsoft.com/sharepoint/v3/contenttype/forms">
  <Display>RptLibraryForm</Display>
  <Edit>RptLibraryForm</Edit>
  <New>RptLibraryForm</New>
</FormTemplates>
</file>

<file path=customXml/itemProps1.xml><?xml version="1.0" encoding="utf-8"?>
<ds:datastoreItem xmlns:ds="http://schemas.openxmlformats.org/officeDocument/2006/customXml" ds:itemID="{C146EB3B-3A44-4D5D-8186-7591833EC1B9}">
  <ds:schemaRefs>
    <ds:schemaRef ds:uri="http://schemas.microsoft.com/sharepoint/events"/>
  </ds:schemaRefs>
</ds:datastoreItem>
</file>

<file path=customXml/itemProps2.xml><?xml version="1.0" encoding="utf-8"?>
<ds:datastoreItem xmlns:ds="http://schemas.openxmlformats.org/officeDocument/2006/customXml" ds:itemID="{39F9BCBB-9263-441D-B8C7-96C5ED2340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f188343-cda1-4ae8-ac39-dc610d6a41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E96B614-C561-4874-9D23-BB4CE4DD2542}">
  <ds:schemaRefs>
    <ds:schemaRef ds:uri="7f188343-cda1-4ae8-ac39-dc610d6a418d"/>
    <ds:schemaRef ds:uri="http://schemas.microsoft.com/office/2006/documentManagement/types"/>
    <ds:schemaRef ds:uri="http://schemas.microsoft.com/office/2006/metadata/properties"/>
    <ds:schemaRef ds:uri="http://purl.org/dc/elements/1.1/"/>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http://schemas.microsoft.com/sharepoint/v3"/>
  </ds:schemaRefs>
</ds:datastoreItem>
</file>

<file path=customXml/itemProps4.xml><?xml version="1.0" encoding="utf-8"?>
<ds:datastoreItem xmlns:ds="http://schemas.openxmlformats.org/officeDocument/2006/customXml" ds:itemID="{BD3A4594-A16F-4BCD-98E4-DCABCD000A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EMS template_rebrand_July 2019</Template>
  <TotalTime>0</TotalTime>
  <Words>9262</Words>
  <Application>Microsoft Office PowerPoint</Application>
  <PresentationFormat>On-screen Show (4:3)</PresentationFormat>
  <Paragraphs>504</Paragraphs>
  <Slides>20</Slides>
  <Notes>13</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20</vt:i4>
      </vt:variant>
    </vt:vector>
  </HeadingPairs>
  <TitlesOfParts>
    <vt:vector size="34" baseType="lpstr">
      <vt:lpstr>Arial</vt:lpstr>
      <vt:lpstr>Calibri</vt:lpstr>
      <vt:lpstr>Times New Roman</vt:lpstr>
      <vt:lpstr>Wells Fargo Sans</vt:lpstr>
      <vt:lpstr>Wells Fargo Sans Condensed</vt:lpstr>
      <vt:lpstr>Wells Fargo Sans Display</vt:lpstr>
      <vt:lpstr>Wells Fargo Sans SemiBold</vt:lpstr>
      <vt:lpstr>Wells Fargo Serif Display</vt:lpstr>
      <vt:lpstr>Wells Fargo Serif Light</vt:lpstr>
      <vt:lpstr>Wells Fargo Serif SemiBold</vt:lpstr>
      <vt:lpstr>Wingdings</vt:lpstr>
      <vt:lpstr>Wells Fargo 2019</vt:lpstr>
      <vt:lpstr>WFII official</vt:lpstr>
      <vt:lpstr>Wells Fargo WIM 2020 v02</vt:lpstr>
      <vt:lpstr>Economic and Market  Strategy Update</vt:lpstr>
      <vt:lpstr>“Sticky” inflation remains elevated Although we believe inflation seems to have peaked, “sticky” components remain elevated</vt:lpstr>
      <vt:lpstr>Interest rate expectations The market expects a lower terminal rate than the Federal Reserve (Fed)</vt:lpstr>
      <vt:lpstr>Asset class performance Commodities was the top performing asset class for the year and the only positive performer</vt:lpstr>
      <vt:lpstr>Equities performance All equity asset classes were down in 2022 </vt:lpstr>
      <vt:lpstr>Fixed income In 2022, the bond market experienced its worst returns in decades</vt:lpstr>
      <vt:lpstr>Real assets Master limited partnerships (MLPs) have provided attractive yields in a higher inflationary environment    </vt:lpstr>
      <vt:lpstr>Real assets: Commodities Metals led the commodity complex higher in November amid dollar softness </vt:lpstr>
      <vt:lpstr>Alternative investments Macro Strategies were the top performing hedge fund strategy in 2022</vt:lpstr>
      <vt:lpstr>Bear markets: historical perspective The S&amp;P 500 Index remained in a bear market for most of 2022</vt:lpstr>
      <vt:lpstr>The worst and best days in the market The market’s (S&amp;P 500 Index) best and worst days have tended to occur during bear markets</vt:lpstr>
      <vt:lpstr>Where Wells Fargo Investment Institute (WFII) differs from consensus</vt:lpstr>
      <vt:lpstr>Key points </vt:lpstr>
      <vt:lpstr>Risk disclosures</vt:lpstr>
      <vt:lpstr>Risk disclosures (continued)</vt:lpstr>
      <vt:lpstr>Index definitions</vt:lpstr>
      <vt:lpstr>Index definitions (continued)</vt:lpstr>
      <vt:lpstr>Index definitions (continued.)</vt:lpstr>
      <vt:lpstr>Index definitions (continued…)</vt:lpstr>
      <vt:lpstr>Disclosures</vt:lpstr>
    </vt:vector>
  </TitlesOfParts>
  <Manager/>
  <Company>Wells Fargo N.A.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and Market Strategy Update</dc:title>
  <dc:subject/>
  <dc:creator>Global Investment Strategy</dc:creator>
  <cp:keywords/>
  <dc:description/>
  <cp:lastModifiedBy>Weisson, H. Ruben</cp:lastModifiedBy>
  <cp:revision>1951</cp:revision>
  <cp:lastPrinted>2019-11-13T16:49:30Z</cp:lastPrinted>
  <dcterms:created xsi:type="dcterms:W3CDTF">2019-06-07T12:38:14Z</dcterms:created>
  <dcterms:modified xsi:type="dcterms:W3CDTF">2023-02-15T12:51:56Z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0x01010058DDEB47312E4967BFC1576B96E8C3D4000CC045BFE4F0C04090AD43A830D01871</vt:lpwstr>
  </property>
  <property fmtid="{D5CDD505-2E9C-101B-9397-08002B2CF9AE}" pid="3" name="Author Tags">
    <vt:lpwstr>1;#Investment Strategy Team|b52c1a23-9b6e-4a82-af03-ebeef469dce5</vt:lpwstr>
  </property>
  <property fmtid="{D5CDD505-2E9C-101B-9397-08002B2CF9AE}" pid="4" name="Topic Tags">
    <vt:lpwstr>2036;#Economic and Market Outlook|2623e38a-1011-4a6a-aa4e-f2969f8cc7e5</vt:lpwstr>
  </property>
</Properties>
</file>